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handoutMasterIdLst>
    <p:handoutMasterId r:id="rId59"/>
  </p:handoutMasterIdLst>
  <p:sldIdLst>
    <p:sldId id="314" r:id="rId5"/>
    <p:sldId id="352" r:id="rId6"/>
    <p:sldId id="356" r:id="rId7"/>
    <p:sldId id="354" r:id="rId8"/>
    <p:sldId id="382" r:id="rId9"/>
    <p:sldId id="383" r:id="rId10"/>
    <p:sldId id="355" r:id="rId11"/>
    <p:sldId id="361" r:id="rId12"/>
    <p:sldId id="2147471197" r:id="rId13"/>
    <p:sldId id="2147471198" r:id="rId14"/>
    <p:sldId id="2147471194" r:id="rId15"/>
    <p:sldId id="2147471199" r:id="rId16"/>
    <p:sldId id="359" r:id="rId17"/>
    <p:sldId id="2147471193" r:id="rId18"/>
    <p:sldId id="363" r:id="rId19"/>
    <p:sldId id="2147471187" r:id="rId20"/>
    <p:sldId id="2147471188" r:id="rId21"/>
    <p:sldId id="364" r:id="rId22"/>
    <p:sldId id="384" r:id="rId23"/>
    <p:sldId id="2147471189" r:id="rId24"/>
    <p:sldId id="360" r:id="rId25"/>
    <p:sldId id="2147471191" r:id="rId26"/>
    <p:sldId id="365" r:id="rId27"/>
    <p:sldId id="385" r:id="rId28"/>
    <p:sldId id="366" r:id="rId29"/>
    <p:sldId id="367" r:id="rId30"/>
    <p:sldId id="2147471190" r:id="rId31"/>
    <p:sldId id="299" r:id="rId32"/>
    <p:sldId id="368" r:id="rId33"/>
    <p:sldId id="303" r:id="rId34"/>
    <p:sldId id="291" r:id="rId35"/>
    <p:sldId id="2244" r:id="rId36"/>
    <p:sldId id="376" r:id="rId37"/>
    <p:sldId id="377" r:id="rId38"/>
    <p:sldId id="2147471200" r:id="rId39"/>
    <p:sldId id="2147471173" r:id="rId40"/>
    <p:sldId id="2147471174" r:id="rId41"/>
    <p:sldId id="378" r:id="rId42"/>
    <p:sldId id="373" r:id="rId43"/>
    <p:sldId id="386" r:id="rId44"/>
    <p:sldId id="2147471201" r:id="rId45"/>
    <p:sldId id="2147471177" r:id="rId46"/>
    <p:sldId id="379" r:id="rId47"/>
    <p:sldId id="380" r:id="rId48"/>
    <p:sldId id="372" r:id="rId49"/>
    <p:sldId id="375" r:id="rId50"/>
    <p:sldId id="2147471183" r:id="rId51"/>
    <p:sldId id="374" r:id="rId52"/>
    <p:sldId id="2147471184" r:id="rId53"/>
    <p:sldId id="2147471185" r:id="rId54"/>
    <p:sldId id="381" r:id="rId55"/>
    <p:sldId id="2147471196" r:id="rId56"/>
    <p:sldId id="347" r:id="rId57"/>
  </p:sldIdLst>
  <p:sldSz cx="12192000" cy="6858000"/>
  <p:notesSz cx="6808788" cy="99409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8610AE-F611-B5BF-F5F3-83F2E4ED6F9F}" name="Damiët Duivestein-Lauret" initials="DDL" userId="S::dduivestein@honk.nu::a477ba30-153b-4140-99f6-64d7ca9062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landa Jonker" initials="JJ" lastIdx="4" clrIdx="0">
    <p:extLst>
      <p:ext uri="{19B8F6BF-5375-455C-9EA6-DF929625EA0E}">
        <p15:presenceInfo xmlns:p15="http://schemas.microsoft.com/office/powerpoint/2012/main" userId="S-1-5-21-3711347976-3023931430-1209588958-7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E"/>
    <a:srgbClr val="005F9A"/>
    <a:srgbClr val="006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307"/>
    <p:restoredTop sz="66804"/>
  </p:normalViewPr>
  <p:slideViewPr>
    <p:cSldViewPr snapToGrid="0">
      <p:cViewPr varScale="1">
        <p:scale>
          <a:sx n="75" d="100"/>
          <a:sy n="75" d="100"/>
        </p:scale>
        <p:origin x="1764"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52657278184973"/>
          <c:y val="0.14373034253502462"/>
          <c:w val="0.79085124297847387"/>
          <c:h val="0.71253931492995071"/>
        </c:manualLayout>
      </c:layout>
      <c:barChart>
        <c:barDir val="bar"/>
        <c:grouping val="stacked"/>
        <c:varyColors val="0"/>
        <c:ser>
          <c:idx val="0"/>
          <c:order val="0"/>
          <c:tx>
            <c:strRef>
              <c:f>Blad1!$B$1</c:f>
              <c:strCache>
                <c:ptCount val="1"/>
                <c:pt idx="0">
                  <c:v>0</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45-5A46-A695-36694CE78E99}"/>
              </c:ext>
            </c:extLst>
          </c:dPt>
          <c:dPt>
            <c:idx val="1"/>
            <c:invertIfNegative val="0"/>
            <c:bubble3D val="0"/>
            <c:spPr>
              <a:solidFill>
                <a:srgbClr val="37AA91">
                  <a:alpha val="69804"/>
                </a:srgbClr>
              </a:solidFill>
              <a:ln>
                <a:noFill/>
              </a:ln>
              <a:effectLst/>
            </c:spPr>
            <c:extLst>
              <c:ext xmlns:c16="http://schemas.microsoft.com/office/drawing/2014/chart" uri="{C3380CC4-5D6E-409C-BE32-E72D297353CC}">
                <c16:uniqueId val="{00000003-E845-5A46-A695-36694CE78E99}"/>
              </c:ext>
            </c:extLst>
          </c:dPt>
          <c:dLbls>
            <c:dLbl>
              <c:idx val="0"/>
              <c:layout>
                <c:manualLayout>
                  <c:x val="0.4075071360784504"/>
                  <c:y val="0"/>
                </c:manualLayout>
              </c:layout>
              <c:tx>
                <c:rich>
                  <a:bodyPr/>
                  <a:lstStyle/>
                  <a:p>
                    <a:r>
                      <a:rPr lang="en-US" dirty="0"/>
                      <a:t>71%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845-5A46-A695-36694CE78E99}"/>
                </c:ext>
              </c:extLst>
            </c:dLbl>
            <c:dLbl>
              <c:idx val="1"/>
              <c:layout>
                <c:manualLayout>
                  <c:x val="0.21658774593408053"/>
                  <c:y val="0"/>
                </c:manualLayout>
              </c:layout>
              <c:tx>
                <c:rich>
                  <a:bodyPr/>
                  <a:lstStyle/>
                  <a:p>
                    <a:r>
                      <a:rPr lang="en-US" dirty="0"/>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845-5A46-A695-36694CE78E9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strRef>
              <c:f>Blad1!$A$2:$A$3</c:f>
              <c:strCache>
                <c:ptCount val="2"/>
                <c:pt idx="0">
                  <c:v>Vrouwen</c:v>
                </c:pt>
                <c:pt idx="1">
                  <c:v>Mannen</c:v>
                </c:pt>
              </c:strCache>
            </c:strRef>
          </c:cat>
          <c:val>
            <c:numRef>
              <c:f>Blad1!$B$2:$B$3</c:f>
              <c:numCache>
                <c:formatCode>0%</c:formatCode>
                <c:ptCount val="2"/>
                <c:pt idx="0">
                  <c:v>0.7</c:v>
                </c:pt>
                <c:pt idx="1">
                  <c:v>0.3</c:v>
                </c:pt>
              </c:numCache>
            </c:numRef>
          </c:val>
          <c:extLst>
            <c:ext xmlns:c16="http://schemas.microsoft.com/office/drawing/2014/chart" uri="{C3380CC4-5D6E-409C-BE32-E72D297353CC}">
              <c16:uniqueId val="{00000004-E845-5A46-A695-36694CE78E99}"/>
            </c:ext>
          </c:extLst>
        </c:ser>
        <c:dLbls>
          <c:showLegendKey val="0"/>
          <c:showVal val="0"/>
          <c:showCatName val="0"/>
          <c:showSerName val="0"/>
          <c:showPercent val="0"/>
          <c:showBubbleSize val="0"/>
        </c:dLbls>
        <c:gapWidth val="100"/>
        <c:overlap val="100"/>
        <c:axId val="1521528384"/>
        <c:axId val="1485164208"/>
      </c:barChart>
      <c:catAx>
        <c:axId val="1521528384"/>
        <c:scaling>
          <c:orientation val="minMax"/>
        </c:scaling>
        <c:delete val="0"/>
        <c:axPos val="l"/>
        <c:numFmt formatCode="General" sourceLinked="1"/>
        <c:majorTickMark val="none"/>
        <c:minorTickMark val="none"/>
        <c:tickLblPos val="nextTo"/>
        <c:spPr>
          <a:noFill/>
          <a:ln w="9525" cap="flat" cmpd="sng" algn="ctr">
            <a:solidFill>
              <a:schemeClr val="accent6">
                <a:alpha val="50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1485164208"/>
        <c:crosses val="autoZero"/>
        <c:auto val="1"/>
        <c:lblAlgn val="ctr"/>
        <c:lblOffset val="100"/>
        <c:noMultiLvlLbl val="0"/>
      </c:catAx>
      <c:valAx>
        <c:axId val="1485164208"/>
        <c:scaling>
          <c:orientation val="minMax"/>
        </c:scaling>
        <c:delete val="1"/>
        <c:axPos val="b"/>
        <c:majorGridlines>
          <c:spPr>
            <a:ln w="9525" cap="flat" cmpd="sng" algn="ctr">
              <a:solidFill>
                <a:schemeClr val="bg1">
                  <a:alpha val="50000"/>
                </a:schemeClr>
              </a:solidFill>
              <a:round/>
            </a:ln>
            <a:effectLst/>
          </c:spPr>
        </c:majorGridlines>
        <c:numFmt formatCode="0%" sourceLinked="1"/>
        <c:majorTickMark val="none"/>
        <c:minorTickMark val="none"/>
        <c:tickLblPos val="nextTo"/>
        <c:crossAx val="1521528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6738" y="0"/>
            <a:ext cx="2950475" cy="498773"/>
          </a:xfrm>
          <a:prstGeom prst="rect">
            <a:avLst/>
          </a:prstGeom>
        </p:spPr>
        <p:txBody>
          <a:bodyPr vert="horz" lIns="91440" tIns="45720" rIns="91440" bIns="45720" rtlCol="0"/>
          <a:lstStyle>
            <a:lvl1pPr algn="r">
              <a:defRPr sz="1200"/>
            </a:lvl1pPr>
          </a:lstStyle>
          <a:p>
            <a:fld id="{C451F736-ABD2-4D12-83C5-02360D2A61BC}" type="datetimeFigureOut">
              <a:rPr lang="nl-NL" smtClean="0"/>
              <a:t>21-8-2025</a:t>
            </a:fld>
            <a:endParaRPr lang="nl-NL"/>
          </a:p>
        </p:txBody>
      </p:sp>
      <p:sp>
        <p:nvSpPr>
          <p:cNvPr id="4" name="Tijdelijke aanduiding voor voettekst 3"/>
          <p:cNvSpPr>
            <a:spLocks noGrp="1"/>
          </p:cNvSpPr>
          <p:nvPr>
            <p:ph type="ftr" sz="quarter" idx="2"/>
          </p:nvPr>
        </p:nvSpPr>
        <p:spPr>
          <a:xfrm>
            <a:off x="0" y="9442155"/>
            <a:ext cx="2950475" cy="49877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6738" y="9442155"/>
            <a:ext cx="2950475" cy="498771"/>
          </a:xfrm>
          <a:prstGeom prst="rect">
            <a:avLst/>
          </a:prstGeom>
        </p:spPr>
        <p:txBody>
          <a:bodyPr vert="horz" lIns="91440" tIns="45720" rIns="91440" bIns="45720" rtlCol="0" anchor="b"/>
          <a:lstStyle>
            <a:lvl1pPr algn="r">
              <a:defRPr sz="1200"/>
            </a:lvl1pPr>
          </a:lstStyle>
          <a:p>
            <a:fld id="{9CBFF75F-22B7-422D-8F65-BD358A318077}" type="slidenum">
              <a:rPr lang="nl-NL" smtClean="0"/>
              <a:t>‹nr.›</a:t>
            </a:fld>
            <a:endParaRPr lang="nl-NL"/>
          </a:p>
        </p:txBody>
      </p:sp>
    </p:spTree>
    <p:extLst>
      <p:ext uri="{BB962C8B-B14F-4D97-AF65-F5344CB8AC3E}">
        <p14:creationId xmlns:p14="http://schemas.microsoft.com/office/powerpoint/2010/main" val="701094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6738" y="0"/>
            <a:ext cx="2950475" cy="498773"/>
          </a:xfrm>
          <a:prstGeom prst="rect">
            <a:avLst/>
          </a:prstGeom>
        </p:spPr>
        <p:txBody>
          <a:bodyPr vert="horz" lIns="91440" tIns="45720" rIns="91440" bIns="45720" rtlCol="0"/>
          <a:lstStyle>
            <a:lvl1pPr algn="r">
              <a:defRPr sz="1200"/>
            </a:lvl1pPr>
          </a:lstStyle>
          <a:p>
            <a:fld id="{839E1143-1617-4B21-BE1D-25B4841721E3}" type="datetimeFigureOut">
              <a:rPr lang="nl-NL" smtClean="0"/>
              <a:t>21-8-2025</a:t>
            </a:fld>
            <a:endParaRPr lang="nl-NL"/>
          </a:p>
        </p:txBody>
      </p:sp>
      <p:sp>
        <p:nvSpPr>
          <p:cNvPr id="4" name="Tijdelijke aanduiding voor dia-afbeelding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879" y="4784071"/>
            <a:ext cx="5447030" cy="391424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2155"/>
            <a:ext cx="2950475" cy="49877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6738" y="9442155"/>
            <a:ext cx="2950475" cy="498771"/>
          </a:xfrm>
          <a:prstGeom prst="rect">
            <a:avLst/>
          </a:prstGeom>
        </p:spPr>
        <p:txBody>
          <a:bodyPr vert="horz" lIns="91440" tIns="45720" rIns="91440" bIns="45720" rtlCol="0" anchor="b"/>
          <a:lstStyle>
            <a:lvl1pPr algn="r">
              <a:defRPr sz="1200"/>
            </a:lvl1pPr>
          </a:lstStyle>
          <a:p>
            <a:fld id="{2AB8DF1D-65FD-40E6-B139-0C20FEE86C66}" type="slidenum">
              <a:rPr lang="nl-NL" smtClean="0"/>
              <a:t>‹nr.›</a:t>
            </a:fld>
            <a:endParaRPr lang="nl-NL"/>
          </a:p>
        </p:txBody>
      </p:sp>
    </p:spTree>
    <p:extLst>
      <p:ext uri="{BB962C8B-B14F-4D97-AF65-F5344CB8AC3E}">
        <p14:creationId xmlns:p14="http://schemas.microsoft.com/office/powerpoint/2010/main" val="1710493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te doen: voorstel verdeling slides</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a:t>
            </a:fld>
            <a:endParaRPr lang="nl-NL"/>
          </a:p>
        </p:txBody>
      </p:sp>
    </p:spTree>
    <p:extLst>
      <p:ext uri="{BB962C8B-B14F-4D97-AF65-F5344CB8AC3E}">
        <p14:creationId xmlns:p14="http://schemas.microsoft.com/office/powerpoint/2010/main" val="136458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17</a:t>
            </a:fld>
            <a:endParaRPr lang="nl-NL"/>
          </a:p>
        </p:txBody>
      </p:sp>
    </p:spTree>
    <p:extLst>
      <p:ext uri="{BB962C8B-B14F-4D97-AF65-F5344CB8AC3E}">
        <p14:creationId xmlns:p14="http://schemas.microsoft.com/office/powerpoint/2010/main" val="134102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Elly</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18</a:t>
            </a:fld>
            <a:endParaRPr lang="nl-NL"/>
          </a:p>
        </p:txBody>
      </p:sp>
    </p:spTree>
    <p:extLst>
      <p:ext uri="{BB962C8B-B14F-4D97-AF65-F5344CB8AC3E}">
        <p14:creationId xmlns:p14="http://schemas.microsoft.com/office/powerpoint/2010/main" val="426438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Elly</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19</a:t>
            </a:fld>
            <a:endParaRPr lang="nl-NL"/>
          </a:p>
        </p:txBody>
      </p:sp>
    </p:spTree>
    <p:extLst>
      <p:ext uri="{BB962C8B-B14F-4D97-AF65-F5344CB8AC3E}">
        <p14:creationId xmlns:p14="http://schemas.microsoft.com/office/powerpoint/2010/main" val="17388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Wellicht ook: hoeveel % is geregistreerd, denkt u? En hoeveel is dit </a:t>
            </a:r>
            <a:r>
              <a:rPr lang="nl-NL" dirty="0" err="1"/>
              <a:t>bijv</a:t>
            </a:r>
            <a:r>
              <a:rPr lang="nl-NL" dirty="0"/>
              <a:t> bij apotheek Elly.</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20</a:t>
            </a:fld>
            <a:endParaRPr lang="nl-NL"/>
          </a:p>
        </p:txBody>
      </p:sp>
    </p:spTree>
    <p:extLst>
      <p:ext uri="{BB962C8B-B14F-4D97-AF65-F5344CB8AC3E}">
        <p14:creationId xmlns:p14="http://schemas.microsoft.com/office/powerpoint/2010/main" val="148191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21</a:t>
            </a:fld>
            <a:endParaRPr lang="nl-NL"/>
          </a:p>
        </p:txBody>
      </p:sp>
    </p:spTree>
    <p:extLst>
      <p:ext uri="{BB962C8B-B14F-4D97-AF65-F5344CB8AC3E}">
        <p14:creationId xmlns:p14="http://schemas.microsoft.com/office/powerpoint/2010/main" val="294759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23</a:t>
            </a:fld>
            <a:endParaRPr lang="nl-NL"/>
          </a:p>
        </p:txBody>
      </p:sp>
    </p:spTree>
    <p:extLst>
      <p:ext uri="{BB962C8B-B14F-4D97-AF65-F5344CB8AC3E}">
        <p14:creationId xmlns:p14="http://schemas.microsoft.com/office/powerpoint/2010/main" val="412865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24</a:t>
            </a:fld>
            <a:endParaRPr lang="nl-NL"/>
          </a:p>
        </p:txBody>
      </p:sp>
    </p:spTree>
    <p:extLst>
      <p:ext uri="{BB962C8B-B14F-4D97-AF65-F5344CB8AC3E}">
        <p14:creationId xmlns:p14="http://schemas.microsoft.com/office/powerpoint/2010/main" val="167839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26</a:t>
            </a:fld>
            <a:endParaRPr lang="nl-NL"/>
          </a:p>
        </p:txBody>
      </p:sp>
    </p:spTree>
    <p:extLst>
      <p:ext uri="{BB962C8B-B14F-4D97-AF65-F5344CB8AC3E}">
        <p14:creationId xmlns:p14="http://schemas.microsoft.com/office/powerpoint/2010/main" val="41879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28</a:t>
            </a:fld>
            <a:endParaRPr lang="nl-NL"/>
          </a:p>
        </p:txBody>
      </p:sp>
    </p:spTree>
    <p:extLst>
      <p:ext uri="{BB962C8B-B14F-4D97-AF65-F5344CB8AC3E}">
        <p14:creationId xmlns:p14="http://schemas.microsoft.com/office/powerpoint/2010/main" val="200822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29</a:t>
            </a:fld>
            <a:endParaRPr lang="nl-NL"/>
          </a:p>
        </p:txBody>
      </p:sp>
    </p:spTree>
    <p:extLst>
      <p:ext uri="{BB962C8B-B14F-4D97-AF65-F5344CB8AC3E}">
        <p14:creationId xmlns:p14="http://schemas.microsoft.com/office/powerpoint/2010/main" val="108227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2</a:t>
            </a:fld>
            <a:endParaRPr lang="nl-NL"/>
          </a:p>
        </p:txBody>
      </p:sp>
    </p:spTree>
    <p:extLst>
      <p:ext uri="{BB962C8B-B14F-4D97-AF65-F5344CB8AC3E}">
        <p14:creationId xmlns:p14="http://schemas.microsoft.com/office/powerpoint/2010/main" val="812240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386589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179175F3-FF47-4F4E-A246-F7202F9958F7}"/>
              </a:ext>
            </a:extLst>
          </p:cNvPr>
          <p:cNvSpPr>
            <a:spLocks noGrp="1" noRot="1" noChangeAspect="1" noChangeArrowheads="1" noTextEdit="1"/>
          </p:cNvSpPr>
          <p:nvPr>
            <p:ph type="sldImg"/>
          </p:nvPr>
        </p:nvSpPr>
        <p:spPr>
          <a:xfrm>
            <a:off x="73025" y="974725"/>
            <a:ext cx="6980238" cy="3927475"/>
          </a:xfrm>
          <a:ln/>
        </p:spPr>
      </p:sp>
      <p:sp>
        <p:nvSpPr>
          <p:cNvPr id="36867" name="Tijdelijke aanduiding voor notities 2">
            <a:extLst>
              <a:ext uri="{FF2B5EF4-FFF2-40B4-BE49-F238E27FC236}">
                <a16:creationId xmlns:a16="http://schemas.microsoft.com/office/drawing/2014/main" id="{576302BD-3BE0-48DC-AED3-96610B2B57B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t>Een deelnemer aan een vergoede gecombineerde leefstijlinterventie krijgt o.l.v. een leefstijlcoach advies over en begeleiding bij:</a:t>
            </a:r>
          </a:p>
          <a:p>
            <a:pPr marL="628650" lvl="1" indent="-171450">
              <a:buFont typeface="Arial" panose="020B0604020202020204" pitchFamily="34" charset="0"/>
              <a:buChar char="•"/>
            </a:pPr>
            <a:r>
              <a:rPr lang="nl-NL" dirty="0"/>
              <a:t>Gezonde voeding en het aanleren van gezonde eetgewoontes conform de richtlijn Goede Voeding;</a:t>
            </a:r>
          </a:p>
          <a:p>
            <a:pPr marL="628650" lvl="1" indent="-171450">
              <a:buFont typeface="Arial" panose="020B0604020202020204" pitchFamily="34" charset="0"/>
              <a:buChar char="•"/>
            </a:pPr>
            <a:r>
              <a:rPr lang="nl-NL" dirty="0"/>
              <a:t>Gezond bewegen conform de richtlijn Gezond Bewegen en hoe dit in te passen in het dagelijkse bestaan;</a:t>
            </a:r>
          </a:p>
          <a:p>
            <a:pPr marL="628650" lvl="1" indent="-171450">
              <a:buFont typeface="Arial" panose="020B0604020202020204" pitchFamily="34" charset="0"/>
              <a:buChar char="•"/>
            </a:pPr>
            <a:r>
              <a:rPr lang="nl-NL" dirty="0"/>
              <a:t>Inzicht en begeleiding t.a.v. een gezond slaappatroon, stressmanagement en ontspanningsoefeningen;</a:t>
            </a:r>
          </a:p>
          <a:p>
            <a:pPr marL="628650" lvl="1" indent="-171450">
              <a:buFont typeface="Arial" panose="020B0604020202020204" pitchFamily="34" charset="0"/>
              <a:buChar char="•"/>
            </a:pPr>
            <a:r>
              <a:rPr lang="nl-NL" dirty="0"/>
              <a:t>Het werken aan gedragsverandering die nodig is om een gezonde leefstijl te verwerven en te behouden</a:t>
            </a:r>
          </a:p>
        </p:txBody>
      </p:sp>
    </p:spTree>
    <p:extLst>
      <p:ext uri="{BB962C8B-B14F-4D97-AF65-F5344CB8AC3E}">
        <p14:creationId xmlns:p14="http://schemas.microsoft.com/office/powerpoint/2010/main" val="41675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NB Check zelf de actuele beschikbaarheid van deze middelen. </a:t>
            </a:r>
            <a:r>
              <a:rPr lang="nl-NL" dirty="0" err="1"/>
              <a:t>Dulaglutide</a:t>
            </a:r>
            <a:r>
              <a:rPr lang="nl-NL" dirty="0"/>
              <a:t>?</a:t>
            </a:r>
          </a:p>
          <a:p>
            <a:r>
              <a:rPr lang="nl-NL" dirty="0"/>
              <a:t>Ook goed om artsen erop te wijzen dat deze middelen worden </a:t>
            </a:r>
            <a:r>
              <a:rPr lang="nl-NL" dirty="0" err="1"/>
              <a:t>aangeprijsd</a:t>
            </a:r>
            <a:r>
              <a:rPr lang="nl-NL" dirty="0"/>
              <a:t> door </a:t>
            </a:r>
            <a:r>
              <a:rPr lang="nl-NL" dirty="0" err="1"/>
              <a:t>influencers</a:t>
            </a:r>
            <a:r>
              <a:rPr lang="nl-NL" dirty="0"/>
              <a:t> (net als GLP-agonisten die geregistreerd zijn bij DM2) om af te vallen, zonder dat sprake is van geregistreerde indicaties. Lange termijn effecten niet bekend, medicatie bewaking ontbreekt op deze manier. Kortom, ongewenste en gevaarlijke situatie.  </a:t>
            </a:r>
          </a:p>
        </p:txBody>
      </p:sp>
      <p:sp>
        <p:nvSpPr>
          <p:cNvPr id="4" name="Tijdelijke aanduiding voor dianummer 3"/>
          <p:cNvSpPr>
            <a:spLocks noGrp="1"/>
          </p:cNvSpPr>
          <p:nvPr>
            <p:ph type="sldNum" sz="quarter" idx="5"/>
          </p:nvPr>
        </p:nvSpPr>
        <p:spPr/>
        <p:txBody>
          <a:bodyPr/>
          <a:lstStyle/>
          <a:p>
            <a:fld id="{03885FA8-4F7D-43F1-9303-2DC2A68D5313}" type="slidenum">
              <a:rPr lang="nl-NL" smtClean="0"/>
              <a:t>36</a:t>
            </a:fld>
            <a:endParaRPr lang="nl-NL"/>
          </a:p>
        </p:txBody>
      </p:sp>
    </p:spTree>
    <p:extLst>
      <p:ext uri="{BB962C8B-B14F-4D97-AF65-F5344CB8AC3E}">
        <p14:creationId xmlns:p14="http://schemas.microsoft.com/office/powerpoint/2010/main" val="1612147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Zelfde info, sprekender?</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37</a:t>
            </a:fld>
            <a:endParaRPr lang="nl-NL"/>
          </a:p>
        </p:txBody>
      </p:sp>
    </p:spTree>
    <p:extLst>
      <p:ext uri="{BB962C8B-B14F-4D97-AF65-F5344CB8AC3E}">
        <p14:creationId xmlns:p14="http://schemas.microsoft.com/office/powerpoint/2010/main" val="4276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38</a:t>
            </a:fld>
            <a:endParaRPr lang="nl-NL"/>
          </a:p>
        </p:txBody>
      </p:sp>
    </p:spTree>
    <p:extLst>
      <p:ext uri="{BB962C8B-B14F-4D97-AF65-F5344CB8AC3E}">
        <p14:creationId xmlns:p14="http://schemas.microsoft.com/office/powerpoint/2010/main" val="54874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42</a:t>
            </a:fld>
            <a:endParaRPr lang="nl-NL"/>
          </a:p>
        </p:txBody>
      </p:sp>
    </p:spTree>
    <p:extLst>
      <p:ext uri="{BB962C8B-B14F-4D97-AF65-F5344CB8AC3E}">
        <p14:creationId xmlns:p14="http://schemas.microsoft.com/office/powerpoint/2010/main" val="145282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Beloningsysteem hersenen? Ik denk dat dit via het dopaminerge systeem gaat. Uit mijn hoofd is beloning combi nucleus </a:t>
            </a:r>
            <a:r>
              <a:rPr lang="nl-NL" dirty="0" err="1"/>
              <a:t>accumbens</a:t>
            </a:r>
            <a:r>
              <a:rPr lang="nl-NL" dirty="0"/>
              <a:t> en deels </a:t>
            </a:r>
            <a:r>
              <a:rPr lang="nl-NL" dirty="0" err="1"/>
              <a:t>habenula</a:t>
            </a:r>
            <a:r>
              <a:rPr lang="nl-NL" dirty="0"/>
              <a:t>, maar dat weet ik niet zeker. </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43</a:t>
            </a:fld>
            <a:endParaRPr lang="nl-NL"/>
          </a:p>
        </p:txBody>
      </p:sp>
    </p:spTree>
    <p:extLst>
      <p:ext uri="{BB962C8B-B14F-4D97-AF65-F5344CB8AC3E}">
        <p14:creationId xmlns:p14="http://schemas.microsoft.com/office/powerpoint/2010/main" val="413908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Discussiepunt: </a:t>
            </a:r>
            <a:r>
              <a:rPr lang="nl-NL" dirty="0">
                <a:sym typeface="Wingdings" panose="05000000000000000000" pitchFamily="2" charset="2"/>
              </a:rPr>
              <a:t>Altijd combineren met begeleiding naar gedragsverandering door bijv. leefstijlcoach</a:t>
            </a:r>
          </a:p>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47</a:t>
            </a:fld>
            <a:endParaRPr lang="nl-NL"/>
          </a:p>
        </p:txBody>
      </p:sp>
    </p:spTree>
    <p:extLst>
      <p:ext uri="{BB962C8B-B14F-4D97-AF65-F5344CB8AC3E}">
        <p14:creationId xmlns:p14="http://schemas.microsoft.com/office/powerpoint/2010/main" val="495180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Absorptie</a:t>
            </a:r>
            <a:r>
              <a:rPr lang="en-US" dirty="0"/>
              <a:t> </a:t>
            </a:r>
            <a:r>
              <a:rPr lang="en-US" dirty="0" err="1"/>
              <a:t>kan</a:t>
            </a:r>
            <a:r>
              <a:rPr lang="en-US" dirty="0"/>
              <a:t> </a:t>
            </a:r>
            <a:r>
              <a:rPr lang="en-US" dirty="0" err="1"/>
              <a:t>veranderen</a:t>
            </a:r>
            <a:r>
              <a:rPr lang="en-US" dirty="0"/>
              <a:t> (pH </a:t>
            </a:r>
            <a:r>
              <a:rPr lang="en-US" dirty="0" err="1"/>
              <a:t>verhoging</a:t>
            </a:r>
            <a:r>
              <a:rPr lang="en-US" dirty="0"/>
              <a:t>, minder </a:t>
            </a:r>
            <a:r>
              <a:rPr lang="en-US" dirty="0" err="1"/>
              <a:t>vloeistof</a:t>
            </a:r>
            <a:r>
              <a:rPr lang="en-US" dirty="0"/>
              <a:t>, </a:t>
            </a:r>
            <a:r>
              <a:rPr lang="en-US" dirty="0" err="1"/>
              <a:t>korter</a:t>
            </a:r>
            <a:r>
              <a:rPr lang="en-US" dirty="0"/>
              <a:t> </a:t>
            </a:r>
            <a:r>
              <a:rPr lang="en-US" dirty="0" err="1"/>
              <a:t>kanaal</a:t>
            </a:r>
            <a:r>
              <a:rPr lang="en-US" dirty="0"/>
              <a:t>), </a:t>
            </a:r>
            <a:r>
              <a:rPr lang="en-US" dirty="0" err="1"/>
              <a:t>distributie</a:t>
            </a:r>
            <a:r>
              <a:rPr lang="en-US" dirty="0"/>
              <a:t> </a:t>
            </a:r>
            <a:r>
              <a:rPr lang="en-US" dirty="0" err="1"/>
              <a:t>anders</a:t>
            </a:r>
            <a:r>
              <a:rPr lang="en-US" dirty="0"/>
              <a:t>. </a:t>
            </a:r>
            <a:r>
              <a:rPr lang="en-US" dirty="0" err="1"/>
              <a:t>Weinig</a:t>
            </a:r>
            <a:r>
              <a:rPr lang="en-US" dirty="0"/>
              <a:t> </a:t>
            </a:r>
            <a:r>
              <a:rPr lang="en-US" dirty="0" err="1"/>
              <a:t>onderzoek</a:t>
            </a:r>
            <a:r>
              <a:rPr lang="en-US" dirty="0"/>
              <a:t> </a:t>
            </a:r>
            <a:r>
              <a:rPr lang="en-US" dirty="0" err="1"/>
              <a:t>beschikbaar</a:t>
            </a:r>
            <a:r>
              <a:rPr lang="en-US" dirty="0"/>
              <a:t>.</a:t>
            </a:r>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49</a:t>
            </a:fld>
            <a:endParaRPr lang="nl-NL"/>
          </a:p>
        </p:txBody>
      </p:sp>
    </p:spTree>
    <p:extLst>
      <p:ext uri="{BB962C8B-B14F-4D97-AF65-F5344CB8AC3E}">
        <p14:creationId xmlns:p14="http://schemas.microsoft.com/office/powerpoint/2010/main" val="473523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veranderen naar afspraken met </a:t>
            </a:r>
            <a:r>
              <a:rPr lang="nl-NL" dirty="0" err="1"/>
              <a:t>bijv</a:t>
            </a:r>
            <a:r>
              <a:rPr lang="nl-NL" dirty="0"/>
              <a:t> wat voorstellen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51</a:t>
            </a:fld>
            <a:endParaRPr lang="nl-NL"/>
          </a:p>
        </p:txBody>
      </p:sp>
    </p:spTree>
    <p:extLst>
      <p:ext uri="{BB962C8B-B14F-4D97-AF65-F5344CB8AC3E}">
        <p14:creationId xmlns:p14="http://schemas.microsoft.com/office/powerpoint/2010/main" val="33895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3</a:t>
            </a:fld>
            <a:endParaRPr lang="nl-NL"/>
          </a:p>
        </p:txBody>
      </p:sp>
    </p:spTree>
    <p:extLst>
      <p:ext uri="{BB962C8B-B14F-4D97-AF65-F5344CB8AC3E}">
        <p14:creationId xmlns:p14="http://schemas.microsoft.com/office/powerpoint/2010/main" val="427992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AB8DF1D-65FD-40E6-B139-0C20FEE86C66}" type="slidenum">
              <a:rPr lang="nl-NL" smtClean="0"/>
              <a:t>53</a:t>
            </a:fld>
            <a:endParaRPr lang="nl-NL"/>
          </a:p>
        </p:txBody>
      </p:sp>
    </p:spTree>
    <p:extLst>
      <p:ext uri="{BB962C8B-B14F-4D97-AF65-F5344CB8AC3E}">
        <p14:creationId xmlns:p14="http://schemas.microsoft.com/office/powerpoint/2010/main" val="336538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https://www.volksgezondheidenzorg.info/sites/default/files/Kaarten/animatie_8116_bmi25.gif</a:t>
            </a:r>
          </a:p>
          <a:p>
            <a:endParaRPr lang="nl-NL" dirty="0"/>
          </a:p>
          <a:p>
            <a:r>
              <a:rPr lang="nl-NL" b="0" i="0" dirty="0">
                <a:solidFill>
                  <a:srgbClr val="373636"/>
                </a:solidFill>
                <a:effectLst/>
                <a:latin typeface="alegreya-sans"/>
              </a:rPr>
              <a:t>Het aantal volwassen Nederlanders met overgewicht (BMI ≥ 25 kg/m</a:t>
            </a:r>
            <a:r>
              <a:rPr lang="nl-NL" b="0" i="0" baseline="30000" dirty="0">
                <a:solidFill>
                  <a:srgbClr val="373636"/>
                </a:solidFill>
                <a:effectLst/>
                <a:latin typeface="alegreya-sans"/>
              </a:rPr>
              <a:t>2</a:t>
            </a:r>
            <a:r>
              <a:rPr lang="nl-NL" b="0" i="0" dirty="0">
                <a:solidFill>
                  <a:srgbClr val="373636"/>
                </a:solidFill>
                <a:effectLst/>
                <a:latin typeface="alegreya-sans"/>
              </a:rPr>
              <a:t>) is de afgelopen 30 jaar gestegen van 1 op de 3 naar bijna de helft. Het percentage mensen met ernstig overgewicht (BMI ≥ 30 kg/m</a:t>
            </a:r>
            <a:r>
              <a:rPr lang="nl-NL" b="0" i="0" baseline="30000" dirty="0">
                <a:solidFill>
                  <a:srgbClr val="373636"/>
                </a:solidFill>
                <a:effectLst/>
                <a:latin typeface="alegreya-sans"/>
              </a:rPr>
              <a:t>2</a:t>
            </a:r>
            <a:r>
              <a:rPr lang="nl-NL" b="0" i="0" dirty="0">
                <a:solidFill>
                  <a:srgbClr val="373636"/>
                </a:solidFill>
                <a:effectLst/>
                <a:latin typeface="alegreya-sans"/>
              </a:rPr>
              <a:t>) is de laatste 30 jaar meer dan verdubbeld (van 5% tot bijna 12%). </a:t>
            </a:r>
            <a:r>
              <a:rPr lang="nl-NL" b="1" i="0" u="none" strike="noStrike" baseline="30000" dirty="0">
                <a:solidFill>
                  <a:srgbClr val="0087CD"/>
                </a:solidFill>
                <a:effectLst/>
                <a:latin typeface="alegreya-sans"/>
              </a:rPr>
              <a:t>[</a:t>
            </a:r>
            <a:r>
              <a:rPr lang="nl-NL" b="1" i="0" dirty="0">
                <a:solidFill>
                  <a:srgbClr val="373636"/>
                </a:solidFill>
                <a:effectLst/>
                <a:latin typeface="alegreya-sans"/>
              </a:rPr>
              <a:t>Van Bakel AM, </a:t>
            </a:r>
            <a:r>
              <a:rPr lang="nl-NL" b="1" i="0" dirty="0" err="1">
                <a:solidFill>
                  <a:srgbClr val="373636"/>
                </a:solidFill>
                <a:effectLst/>
                <a:latin typeface="alegreya-sans"/>
              </a:rPr>
              <a:t>Zantinga</a:t>
            </a:r>
            <a:r>
              <a:rPr lang="nl-NL" b="1" i="0" dirty="0">
                <a:solidFill>
                  <a:srgbClr val="373636"/>
                </a:solidFill>
                <a:effectLst/>
                <a:latin typeface="alegreya-sans"/>
              </a:rPr>
              <a:t> EM. Lichaamsgewicht: Neemt het aantal mensen met overgewicht of ondergewicht toe of af? In: Volksgezondheid Toekomst Verkenning, Nationaal Kompas Volksgezondheid (2010). Bilthoven: RIVM, 2010.</a:t>
            </a:r>
            <a:r>
              <a:rPr lang="nl-NL" b="1" i="0" u="none" strike="noStrike" baseline="30000" dirty="0">
                <a:solidFill>
                  <a:srgbClr val="0087CD"/>
                </a:solidFill>
                <a:effectLst/>
                <a:latin typeface="alegreya-sans"/>
              </a:rPr>
              <a:t>]</a:t>
            </a:r>
          </a:p>
          <a:p>
            <a:r>
              <a:rPr lang="nl-NL" b="0" i="0" dirty="0">
                <a:solidFill>
                  <a:srgbClr val="373636"/>
                </a:solidFill>
                <a:effectLst/>
                <a:latin typeface="alegreya-sans"/>
              </a:rPr>
              <a:t> Ook het percentage mensen met abdominaal overgewicht (gemeten door buikomvang) is de laatste jaren toegenomen. </a:t>
            </a:r>
            <a:r>
              <a:rPr lang="nl-NL" b="1" i="0" dirty="0">
                <a:solidFill>
                  <a:srgbClr val="373636"/>
                </a:solidFill>
                <a:effectLst/>
                <a:latin typeface="alegreya-sans"/>
              </a:rPr>
              <a:t>[</a:t>
            </a:r>
            <a:r>
              <a:rPr lang="en-US" b="1" i="0" dirty="0">
                <a:solidFill>
                  <a:srgbClr val="373636"/>
                </a:solidFill>
                <a:effectLst/>
                <a:latin typeface="alegreya-sans"/>
              </a:rPr>
              <a:t>Visscher TL, </a:t>
            </a:r>
            <a:r>
              <a:rPr lang="en-US" b="1" i="0" dirty="0" err="1">
                <a:solidFill>
                  <a:srgbClr val="373636"/>
                </a:solidFill>
                <a:effectLst/>
                <a:latin typeface="alegreya-sans"/>
              </a:rPr>
              <a:t>Seidell</a:t>
            </a:r>
            <a:r>
              <a:rPr lang="en-US" b="1" i="0" dirty="0">
                <a:solidFill>
                  <a:srgbClr val="373636"/>
                </a:solidFill>
                <a:effectLst/>
                <a:latin typeface="alegreya-sans"/>
              </a:rPr>
              <a:t> JC. Time trends (1993-1997) and seasonal variation in body mass index and waist circumference in the Netherlands. Int J </a:t>
            </a:r>
            <a:r>
              <a:rPr lang="en-US" b="1" i="0" dirty="0" err="1">
                <a:solidFill>
                  <a:srgbClr val="373636"/>
                </a:solidFill>
                <a:effectLst/>
                <a:latin typeface="alegreya-sans"/>
              </a:rPr>
              <a:t>Obes</a:t>
            </a:r>
            <a:r>
              <a:rPr lang="en-US" b="1" i="0" dirty="0">
                <a:solidFill>
                  <a:srgbClr val="373636"/>
                </a:solidFill>
                <a:effectLst/>
                <a:latin typeface="alegreya-sans"/>
              </a:rPr>
              <a:t> </a:t>
            </a:r>
            <a:r>
              <a:rPr lang="en-US" b="1" i="0" dirty="0" err="1">
                <a:solidFill>
                  <a:srgbClr val="373636"/>
                </a:solidFill>
                <a:effectLst/>
                <a:latin typeface="alegreya-sans"/>
              </a:rPr>
              <a:t>Relat</a:t>
            </a:r>
            <a:r>
              <a:rPr lang="en-US" b="1" i="0" dirty="0">
                <a:solidFill>
                  <a:srgbClr val="373636"/>
                </a:solidFill>
                <a:effectLst/>
                <a:latin typeface="alegreya-sans"/>
              </a:rPr>
              <a:t> </a:t>
            </a:r>
            <a:r>
              <a:rPr lang="en-US" b="1" i="0" dirty="0" err="1">
                <a:solidFill>
                  <a:srgbClr val="373636"/>
                </a:solidFill>
                <a:effectLst/>
                <a:latin typeface="alegreya-sans"/>
              </a:rPr>
              <a:t>Metab</a:t>
            </a:r>
            <a:r>
              <a:rPr lang="en-US" b="1" i="0" dirty="0">
                <a:solidFill>
                  <a:srgbClr val="373636"/>
                </a:solidFill>
                <a:effectLst/>
                <a:latin typeface="alegreya-sans"/>
              </a:rPr>
              <a:t> </a:t>
            </a:r>
            <a:r>
              <a:rPr lang="en-US" b="1" i="0" dirty="0" err="1">
                <a:solidFill>
                  <a:srgbClr val="373636"/>
                </a:solidFill>
                <a:effectLst/>
                <a:latin typeface="alegreya-sans"/>
              </a:rPr>
              <a:t>Disord</a:t>
            </a:r>
            <a:r>
              <a:rPr lang="en-US" b="1" i="0" dirty="0">
                <a:solidFill>
                  <a:srgbClr val="373636"/>
                </a:solidFill>
                <a:effectLst/>
                <a:latin typeface="alegreya-sans"/>
              </a:rPr>
              <a:t> 2004;28:1309-16.]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73636"/>
                </a:solidFill>
                <a:effectLst/>
                <a:latin typeface="alegreya-sans"/>
              </a:rPr>
              <a:t>De verwachting is dat vooral het aantal volwassenen met obesitas de komende jaren zal toenemen, mede doordat het percentage kinderen met obesitas toeneemt (zie de NHG-Standaard Het </a:t>
            </a:r>
            <a:r>
              <a:rPr lang="nl-NL" b="0" i="0" dirty="0" err="1">
                <a:solidFill>
                  <a:srgbClr val="373636"/>
                </a:solidFill>
                <a:effectLst/>
                <a:latin typeface="alegreya-sans"/>
              </a:rPr>
              <a:t>PreventieConsult</a:t>
            </a:r>
            <a:r>
              <a:rPr lang="nl-NL" b="0" i="0" dirty="0">
                <a:solidFill>
                  <a:srgbClr val="373636"/>
                </a:solidFill>
                <a:effectLst/>
                <a:latin typeface="alegreya-sans"/>
              </a:rPr>
              <a:t> 2011). </a:t>
            </a:r>
            <a:r>
              <a:rPr lang="nl-NL" b="1" i="0" u="none" strike="noStrike" baseline="30000" dirty="0">
                <a:solidFill>
                  <a:srgbClr val="0087CD"/>
                </a:solidFill>
                <a:effectLst/>
                <a:latin typeface="alegreya-sans"/>
              </a:rPr>
              <a:t>[</a:t>
            </a:r>
            <a:r>
              <a:rPr lang="nl-NL" b="1" i="0" dirty="0">
                <a:solidFill>
                  <a:srgbClr val="373636"/>
                </a:solidFill>
                <a:effectLst/>
                <a:latin typeface="alegreya-sans"/>
              </a:rPr>
              <a:t>Van Bakel AM, </a:t>
            </a:r>
            <a:r>
              <a:rPr lang="nl-NL" b="1" i="0" dirty="0" err="1">
                <a:solidFill>
                  <a:srgbClr val="373636"/>
                </a:solidFill>
                <a:effectLst/>
                <a:latin typeface="alegreya-sans"/>
              </a:rPr>
              <a:t>Zantinga</a:t>
            </a:r>
            <a:r>
              <a:rPr lang="nl-NL" b="1" i="0" dirty="0">
                <a:solidFill>
                  <a:srgbClr val="373636"/>
                </a:solidFill>
                <a:effectLst/>
                <a:latin typeface="alegreya-sans"/>
              </a:rPr>
              <a:t> EM. Lichaamsgewicht: Neemt het aantal mensen met overgewicht of ondergewicht toe of af? In: Volksgezondheid Toekomst Verkenning, Nationaal Kompas Volksgezondheid (2010). Bilthoven: RIVM, 2010.</a:t>
            </a:r>
            <a:r>
              <a:rPr lang="nl-NL" b="1" i="0" u="none" strike="noStrike" baseline="30000" dirty="0">
                <a:solidFill>
                  <a:srgbClr val="0087CD"/>
                </a:solidFill>
                <a:effectLst/>
                <a:latin typeface="alegreya-sans"/>
              </a:rPr>
              <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4</a:t>
            </a:fld>
            <a:endParaRPr lang="nl-NL"/>
          </a:p>
        </p:txBody>
      </p:sp>
    </p:spTree>
    <p:extLst>
      <p:ext uri="{BB962C8B-B14F-4D97-AF65-F5344CB8AC3E}">
        <p14:creationId xmlns:p14="http://schemas.microsoft.com/office/powerpoint/2010/main" val="176307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Het Trendscenario laat zien dat het percentage mensen met een </a:t>
            </a:r>
            <a:r>
              <a:rPr lang="nl-NL" dirty="0"/>
              <a:t>BMI</a:t>
            </a:r>
            <a:r>
              <a:rPr lang="nl-NL" b="0" i="0" dirty="0">
                <a:solidFill>
                  <a:srgbClr val="000000"/>
                </a:solidFill>
                <a:effectLst/>
                <a:latin typeface="RO Sans"/>
              </a:rPr>
              <a:t> Body Mass Index. De BMI is een index die de verhouding tussen lengte en gewicht bij een persoon weergeeft. De BMI wordt veel gebruikt om een indicatie te krijgen of er sprake is van overgewicht of ondergewicht.  van 25 of hoger toeneemt bij alle leeftijdsgroepen vanaf 18 jaar. Onder 25- 64-jarigen stijgt het percentage mensen met een BMI van 25 of hoger van 51 procent in 2018 naar </a:t>
            </a:r>
            <a:r>
              <a:rPr lang="nl-NL" b="1" i="0" dirty="0">
                <a:solidFill>
                  <a:srgbClr val="000000"/>
                </a:solidFill>
                <a:effectLst/>
                <a:latin typeface="RO Sans"/>
              </a:rPr>
              <a:t>62 procent in 2040 </a:t>
            </a:r>
            <a:r>
              <a:rPr lang="nl-NL" b="0" i="0" dirty="0">
                <a:solidFill>
                  <a:srgbClr val="000000"/>
                </a:solidFill>
                <a:effectLst/>
                <a:latin typeface="RO Sans"/>
              </a:rPr>
              <a:t>(een stijging van 11 procentpunt). Onder jongvolwassenen is er een stijging van 7 procentpunt, terwijl de stijging onder ouderen 12 procentpunt is. Onder ouderen is het aandeel mensen met overgewicht ook in de toekomst het grootst. Dit geldt zowel voor matig overgewicht (25≤BMI&lt;30) als voor ernstig overgewicht (BMI≥30) (niet in grafiek). Deze projectie laat zien dat overgewicht niet alleen toeneemt doordat wij als populatie ouder worden, in elke leeftijdsgroep is een toename te zien. Het toenemend overgewicht bij de jongere generaties zal waarschijnlijk ook bijdragen aan extra overgewicht bij de toekomstige generaties volwassenen en ouderen.</a:t>
            </a:r>
          </a:p>
          <a:p>
            <a:endParaRPr lang="nl-NL" b="0" i="0" dirty="0">
              <a:solidFill>
                <a:srgbClr val="000000"/>
              </a:solidFill>
              <a:effectLst/>
              <a:latin typeface="RO Sans"/>
            </a:endParaRPr>
          </a:p>
          <a:p>
            <a:r>
              <a:rPr lang="nl-NL" b="0" i="0" dirty="0">
                <a:solidFill>
                  <a:srgbClr val="333333"/>
                </a:solidFill>
                <a:effectLst/>
                <a:latin typeface="Nunito Sans" pitchFamily="2" charset="0"/>
              </a:rPr>
              <a:t>Overgewicht en obesitas zorgen voor 3 miljard euro per jaar aan zorgkosten. Daarnaast veroorzaken overgewicht en obesitas productiviteitsverlies. Het is onbegrijpelijk dat dit gegeven nog niet heeft geleid tot wettelijk ingrijpen door de overheid. </a:t>
            </a:r>
          </a:p>
          <a:p>
            <a:endParaRPr lang="nl-NL" b="0" i="0" dirty="0">
              <a:solidFill>
                <a:srgbClr val="333333"/>
              </a:solidFill>
              <a:effectLst/>
              <a:latin typeface="Nunito Sans" pitchFamily="2" charset="0"/>
            </a:endParaRPr>
          </a:p>
          <a:p>
            <a:endParaRPr lang="nl-NL" dirty="0"/>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5</a:t>
            </a:fld>
            <a:endParaRPr lang="nl-NL"/>
          </a:p>
        </p:txBody>
      </p:sp>
    </p:spTree>
    <p:extLst>
      <p:ext uri="{BB962C8B-B14F-4D97-AF65-F5344CB8AC3E}">
        <p14:creationId xmlns:p14="http://schemas.microsoft.com/office/powerpoint/2010/main" val="22125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7</a:t>
            </a:fld>
            <a:endParaRPr lang="nl-NL"/>
          </a:p>
        </p:txBody>
      </p:sp>
    </p:spTree>
    <p:extLst>
      <p:ext uri="{BB962C8B-B14F-4D97-AF65-F5344CB8AC3E}">
        <p14:creationId xmlns:p14="http://schemas.microsoft.com/office/powerpoint/2010/main" val="388097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13</a:t>
            </a:fld>
            <a:endParaRPr lang="nl-NL"/>
          </a:p>
        </p:txBody>
      </p:sp>
    </p:spTree>
    <p:extLst>
      <p:ext uri="{BB962C8B-B14F-4D97-AF65-F5344CB8AC3E}">
        <p14:creationId xmlns:p14="http://schemas.microsoft.com/office/powerpoint/2010/main" val="89927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15</a:t>
            </a:fld>
            <a:endParaRPr lang="nl-NL"/>
          </a:p>
        </p:txBody>
      </p:sp>
    </p:spTree>
    <p:extLst>
      <p:ext uri="{BB962C8B-B14F-4D97-AF65-F5344CB8AC3E}">
        <p14:creationId xmlns:p14="http://schemas.microsoft.com/office/powerpoint/2010/main" val="39361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a:t>
            </a:r>
          </a:p>
        </p:txBody>
      </p:sp>
      <p:sp>
        <p:nvSpPr>
          <p:cNvPr id="4" name="Tijdelijke aanduiding voor dianummer 3"/>
          <p:cNvSpPr>
            <a:spLocks noGrp="1"/>
          </p:cNvSpPr>
          <p:nvPr>
            <p:ph type="sldNum" sz="quarter" idx="5"/>
          </p:nvPr>
        </p:nvSpPr>
        <p:spPr/>
        <p:txBody>
          <a:bodyPr/>
          <a:lstStyle/>
          <a:p>
            <a:fld id="{2AB8DF1D-65FD-40E6-B139-0C20FEE86C66}" type="slidenum">
              <a:rPr lang="nl-NL" smtClean="0"/>
              <a:t>16</a:t>
            </a:fld>
            <a:endParaRPr lang="nl-NL"/>
          </a:p>
        </p:txBody>
      </p:sp>
    </p:spTree>
    <p:extLst>
      <p:ext uri="{BB962C8B-B14F-4D97-AF65-F5344CB8AC3E}">
        <p14:creationId xmlns:p14="http://schemas.microsoft.com/office/powerpoint/2010/main" val="543303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37B808FE-7CC4-4C0E-9976-E6C55F5FF235" descr="EE2FB019-ABEC-43F4-B284-4C5AD37FF2D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 y="1713649"/>
            <a:ext cx="12191999" cy="447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386652" y="2790631"/>
            <a:ext cx="6447905" cy="725199"/>
          </a:xfrm>
        </p:spPr>
        <p:txBody>
          <a:bodyPr anchor="b">
            <a:normAutofit/>
          </a:bodyPr>
          <a:lstStyle>
            <a:lvl1pPr algn="l">
              <a:defRPr sz="4400">
                <a:solidFill>
                  <a:schemeClr val="accent1"/>
                </a:solidFill>
                <a:effectLst>
                  <a:outerShdw blurRad="38100" dist="38100" dir="2700000" algn="tl">
                    <a:srgbClr val="000000">
                      <a:alpha val="43137"/>
                    </a:srgbClr>
                  </a:outerShdw>
                </a:effectLst>
              </a:defRPr>
            </a:lvl1pPr>
          </a:lstStyle>
          <a:p>
            <a:r>
              <a:rPr lang="nl-NL"/>
              <a:t>Klik om de stijl te bewerken</a:t>
            </a:r>
          </a:p>
        </p:txBody>
      </p:sp>
      <p:sp>
        <p:nvSpPr>
          <p:cNvPr id="3" name="Ondertitel 2"/>
          <p:cNvSpPr>
            <a:spLocks noGrp="1"/>
          </p:cNvSpPr>
          <p:nvPr>
            <p:ph type="subTitle" idx="1"/>
          </p:nvPr>
        </p:nvSpPr>
        <p:spPr>
          <a:xfrm>
            <a:off x="5386652" y="3618665"/>
            <a:ext cx="6805353" cy="529387"/>
          </a:xfrm>
        </p:spPr>
        <p:txBody>
          <a:bodyPr>
            <a:noAutofit/>
          </a:bodyPr>
          <a:lstStyle>
            <a:lvl1pPr marL="0" indent="0" algn="l">
              <a:buNone/>
              <a:defRPr sz="28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48740C-3C9C-45D1-B269-722D1714E596}" type="datetime1">
              <a:rPr lang="nl-NL" smtClean="0"/>
              <a:t>21-8-2025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9"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5723" y="477191"/>
            <a:ext cx="2886007" cy="67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82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accent1">
              <a:lumMod val="20000"/>
              <a:lumOff val="80000"/>
            </a:schemeClr>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32000" y="6301151"/>
            <a:ext cx="5664000" cy="295062"/>
          </a:xfrm>
          <a:prstGeom prst="rect">
            <a:avLst/>
          </a:prstGeom>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‹nr.›</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nl-NL" noProof="0"/>
              <a:t>Klik om de stijl te bewerken</a:t>
            </a:r>
            <a:endParaRPr lang="en-US" noProof="0"/>
          </a:p>
        </p:txBody>
      </p:sp>
    </p:spTree>
    <p:extLst>
      <p:ext uri="{BB962C8B-B14F-4D97-AF65-F5344CB8AC3E}">
        <p14:creationId xmlns:p14="http://schemas.microsoft.com/office/powerpoint/2010/main" val="204739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37B808FE-7CC4-4C0E-9976-E6C55F5FF235" descr="EE2FB019-ABEC-43F4-B284-4C5AD37FF2D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 y="1713649"/>
            <a:ext cx="12191999" cy="447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23706" y="625855"/>
            <a:ext cx="6447905" cy="725199"/>
          </a:xfrm>
        </p:spPr>
        <p:txBody>
          <a:bodyPr anchor="b">
            <a:normAutofit/>
          </a:bodyPr>
          <a:lstStyle>
            <a:lvl1pPr algn="l">
              <a:defRPr sz="3600">
                <a:solidFill>
                  <a:schemeClr val="accent1"/>
                </a:solidFill>
                <a:effectLst>
                  <a:outerShdw blurRad="38100" dist="38100" dir="2700000" algn="tl">
                    <a:srgbClr val="000000">
                      <a:alpha val="43137"/>
                    </a:srgbClr>
                  </a:outerShdw>
                </a:effectLst>
              </a:defRPr>
            </a:lvl1pPr>
          </a:lstStyle>
          <a:p>
            <a:r>
              <a:rPr lang="nl-NL"/>
              <a:t>Klik om de stijl te bewerken</a:t>
            </a:r>
          </a:p>
        </p:txBody>
      </p:sp>
      <p:sp>
        <p:nvSpPr>
          <p:cNvPr id="3" name="Ondertitel 2"/>
          <p:cNvSpPr>
            <a:spLocks noGrp="1"/>
          </p:cNvSpPr>
          <p:nvPr>
            <p:ph type="subTitle" idx="1"/>
          </p:nvPr>
        </p:nvSpPr>
        <p:spPr>
          <a:xfrm>
            <a:off x="523706" y="1360767"/>
            <a:ext cx="6805353" cy="529387"/>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48740C-3C9C-45D1-B269-722D1714E596}" type="datetime1">
              <a:rPr lang="nl-NL" smtClean="0"/>
              <a:t>21-8-2025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8"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5723" y="477191"/>
            <a:ext cx="2886007" cy="67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2"/>
          <p:cNvSpPr>
            <a:spLocks noGrp="1"/>
          </p:cNvSpPr>
          <p:nvPr>
            <p:ph type="pic" idx="14"/>
          </p:nvPr>
        </p:nvSpPr>
        <p:spPr>
          <a:xfrm>
            <a:off x="6515100" y="2243036"/>
            <a:ext cx="5179323" cy="322431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77654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8200" y="365131"/>
            <a:ext cx="10515600" cy="823595"/>
          </a:xfrm>
        </p:spPr>
        <p:txBody>
          <a:bodyPr/>
          <a:lstStyle>
            <a:lvl1pPr>
              <a:defRPr>
                <a:solidFill>
                  <a:schemeClr val="tx2"/>
                </a:solidFill>
                <a:effectLst>
                  <a:outerShdw blurRad="38100" dist="38100" dir="2700000" algn="tl">
                    <a:srgbClr val="000000">
                      <a:alpha val="43137"/>
                    </a:srgbClr>
                  </a:outerShdw>
                </a:effectLst>
              </a:defRPr>
            </a:lvl1pPr>
          </a:lstStyle>
          <a:p>
            <a:r>
              <a:rPr lang="nl-NL"/>
              <a:t>Klik om de stijl te bewerken</a:t>
            </a:r>
          </a:p>
        </p:txBody>
      </p:sp>
      <p:sp>
        <p:nvSpPr>
          <p:cNvPr id="3" name="Tijdelijke aanduiding voor inhoud 2"/>
          <p:cNvSpPr>
            <a:spLocks noGrp="1"/>
          </p:cNvSpPr>
          <p:nvPr>
            <p:ph idx="1"/>
          </p:nvPr>
        </p:nvSpPr>
        <p:spPr>
          <a:xfrm>
            <a:off x="838200" y="1446415"/>
            <a:ext cx="10515600" cy="4730548"/>
          </a:xfrm>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8"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1"/>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2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1851" y="1709744"/>
            <a:ext cx="10515600" cy="2852737"/>
          </a:xfrm>
        </p:spPr>
        <p:txBody>
          <a:bodyPr anchor="b">
            <a:normAutofit/>
          </a:bodyPr>
          <a:lstStyle>
            <a:lvl1pPr>
              <a:defRPr sz="4400"/>
            </a:lvl1pPr>
          </a:lstStyle>
          <a:p>
            <a:r>
              <a:rPr lang="nl-NL"/>
              <a:t>Klik om de stijl te bewerken</a:t>
            </a:r>
          </a:p>
        </p:txBody>
      </p:sp>
      <p:sp>
        <p:nvSpPr>
          <p:cNvPr id="3" name="Tijdelijke aanduiding voor tekst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C9D746-A4BF-4AB1-AC05-C35D72758DDF}" type="datetime1">
              <a:rPr lang="nl-NL" smtClean="0"/>
              <a:t>21-8-2025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667BEC-0511-4721-880C-282B0BD3357A}" type="slidenum">
              <a:rPr lang="nl-NL" smtClean="0"/>
              <a:t>‹nr.›</a:t>
            </a:fld>
            <a:endParaRPr lang="nl-NL"/>
          </a:p>
        </p:txBody>
      </p:sp>
      <p:pic>
        <p:nvPicPr>
          <p:cNvPr id="9"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4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8200" y="365129"/>
            <a:ext cx="10515600" cy="823597"/>
          </a:xfrm>
        </p:spPr>
        <p:txBody>
          <a:bodyPr/>
          <a:lstStyle/>
          <a:p>
            <a:r>
              <a:rPr lang="nl-NL"/>
              <a:t>Klik om de stijl te bewerken</a:t>
            </a:r>
          </a:p>
        </p:txBody>
      </p:sp>
      <p:sp>
        <p:nvSpPr>
          <p:cNvPr id="3" name="Tijdelijke aanduiding voor inhoud 2"/>
          <p:cNvSpPr>
            <a:spLocks noGrp="1"/>
          </p:cNvSpPr>
          <p:nvPr>
            <p:ph sz="half" idx="1"/>
          </p:nvPr>
        </p:nvSpPr>
        <p:spPr>
          <a:xfrm>
            <a:off x="838200" y="1413164"/>
            <a:ext cx="5181600" cy="476379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413164"/>
            <a:ext cx="5181600" cy="476379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AC624A2-3B5B-4C7A-8366-0800F25A1A7A}" type="datetime1">
              <a:rPr lang="nl-NL" smtClean="0"/>
              <a:t>21-8-2025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667BEC-0511-4721-880C-282B0BD3357A}" type="slidenum">
              <a:rPr lang="nl-NL" smtClean="0"/>
              <a:t>‹nr.›</a:t>
            </a:fld>
            <a:endParaRPr lang="nl-NL"/>
          </a:p>
        </p:txBody>
      </p:sp>
      <p:cxnSp>
        <p:nvCxnSpPr>
          <p:cNvPr id="10" name="Rechte verbindingslijn 9"/>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6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4" y="6059982"/>
            <a:ext cx="12200313" cy="422376"/>
          </a:xfrm>
          <a:prstGeom prst="rect">
            <a:avLst/>
          </a:prstGeom>
        </p:spPr>
      </p:pic>
      <p:sp>
        <p:nvSpPr>
          <p:cNvPr id="2" name="Titel 1"/>
          <p:cNvSpPr>
            <a:spLocks noGrp="1"/>
          </p:cNvSpPr>
          <p:nvPr>
            <p:ph type="title"/>
          </p:nvPr>
        </p:nvSpPr>
        <p:spPr>
          <a:xfrm>
            <a:off x="839788" y="365129"/>
            <a:ext cx="10515600" cy="823597"/>
          </a:xfrm>
        </p:spPr>
        <p:txBody>
          <a:bodyPr/>
          <a:lstStyle/>
          <a:p>
            <a:r>
              <a:rPr lang="nl-NL"/>
              <a:t>Klik om de stijl te bewerken</a:t>
            </a:r>
          </a:p>
        </p:txBody>
      </p:sp>
      <p:sp>
        <p:nvSpPr>
          <p:cNvPr id="3" name="Tijdelijke aanduiding voor tekst 2"/>
          <p:cNvSpPr>
            <a:spLocks noGrp="1"/>
          </p:cNvSpPr>
          <p:nvPr>
            <p:ph type="body" idx="1"/>
          </p:nvPr>
        </p:nvSpPr>
        <p:spPr>
          <a:xfrm>
            <a:off x="839789" y="1440094"/>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9" y="2327564"/>
            <a:ext cx="5157787" cy="386209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44009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327564"/>
            <a:ext cx="5183188" cy="386209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38A17B-26C9-40D8-B69F-6ED2A265ACBF}" type="datetime1">
              <a:rPr lang="nl-NL" smtClean="0"/>
              <a:t>21-8-2025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667BEC-0511-4721-880C-282B0BD3357A}" type="slidenum">
              <a:rPr lang="nl-NL" smtClean="0"/>
              <a:t>‹nr.›</a:t>
            </a:fld>
            <a:endParaRPr lang="nl-NL"/>
          </a:p>
        </p:txBody>
      </p:sp>
      <p:cxnSp>
        <p:nvCxnSpPr>
          <p:cNvPr id="11" name="Rechte verbindingslijn 10"/>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2" name="6EC1FB38-1D36-4BE3-8121-0669F6E98D45" descr="A158B21F-285A-4A83-A9F2-670D26165D97@fritz"/>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88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823597"/>
          </a:xfrm>
        </p:spPr>
        <p:txBody>
          <a:bodyPr/>
          <a:lstStyle/>
          <a:p>
            <a:r>
              <a:rPr lang="nl-NL"/>
              <a:t>Klik om de stijl te bewerken</a:t>
            </a:r>
          </a:p>
        </p:txBody>
      </p:sp>
      <p:cxnSp>
        <p:nvCxnSpPr>
          <p:cNvPr id="6" name="Rechte verbindingslijn 5"/>
          <p:cNvCxnSpPr/>
          <p:nvPr userDrawn="1"/>
        </p:nvCxnSpPr>
        <p:spPr>
          <a:xfrm>
            <a:off x="838200" y="1188726"/>
            <a:ext cx="11038397"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4" name="6EC1FB38-1D36-4BE3-8121-0669F6E98D45" descr="A158B21F-285A-4A83-A9F2-670D26165D97@frit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7906" y="249595"/>
            <a:ext cx="1618691" cy="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8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6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329557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FE163-731E-49D7-A202-4501E231B78D}" type="datetime1">
              <a:rPr lang="nl-NL" smtClean="0"/>
              <a:t>21-8-2025</a:t>
            </a:fld>
            <a:endParaRPr lang="nl-NL"/>
          </a:p>
        </p:txBody>
      </p:sp>
      <p:sp>
        <p:nvSpPr>
          <p:cNvPr id="5" name="Tijdelijke aanduiding voor voettekst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67BEC-0511-4721-880C-282B0BD3357A}" type="slidenum">
              <a:rPr lang="nl-NL" smtClean="0"/>
              <a:t>‹nr.›</a:t>
            </a:fld>
            <a:endParaRPr lang="nl-NL"/>
          </a:p>
        </p:txBody>
      </p:sp>
    </p:spTree>
    <p:extLst>
      <p:ext uri="{BB962C8B-B14F-4D97-AF65-F5344CB8AC3E}">
        <p14:creationId xmlns:p14="http://schemas.microsoft.com/office/powerpoint/2010/main" val="8526150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74" r:id="rId10"/>
  </p:sldLayoutIdLst>
  <p:hf hdr="0" ftr="0"/>
  <p:txStyles>
    <p:titleStyle>
      <a:lvl1pPr algn="l" defTabSz="914377" rtl="0" eaLnBrk="1" latinLnBrk="0" hangingPunct="1">
        <a:lnSpc>
          <a:spcPct val="90000"/>
        </a:lnSpc>
        <a:spcBef>
          <a:spcPct val="0"/>
        </a:spcBef>
        <a:buNone/>
        <a:defRPr sz="3200" kern="1200">
          <a:solidFill>
            <a:schemeClr val="accent1"/>
          </a:solidFill>
          <a:effectLst>
            <a:outerShdw blurRad="38100" dist="38100" dir="2700000" algn="tl">
              <a:srgbClr val="000000">
                <a:alpha val="43137"/>
              </a:srgbClr>
            </a:outerShdw>
          </a:effectLst>
          <a:latin typeface="+mn-lt"/>
          <a:ea typeface="+mj-ea"/>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richtlijnendatabase.n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ephir.nl/rapporten/Effect-studie-SSiB-Erasmus-MC-2018.pd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86652" y="2583366"/>
            <a:ext cx="6447905" cy="1500015"/>
          </a:xfrm>
        </p:spPr>
        <p:txBody>
          <a:bodyPr>
            <a:normAutofit/>
          </a:bodyPr>
          <a:lstStyle/>
          <a:p>
            <a:r>
              <a:rPr lang="nl-NL" dirty="0"/>
              <a:t>FTO Obesitas</a:t>
            </a:r>
            <a:br>
              <a:rPr lang="nl-NL" dirty="0"/>
            </a:br>
            <a:r>
              <a:rPr lang="nl-NL" sz="2700" dirty="0"/>
              <a:t>locatie: HONK</a:t>
            </a:r>
          </a:p>
        </p:txBody>
      </p:sp>
      <p:sp>
        <p:nvSpPr>
          <p:cNvPr id="3" name="Ondertitel 2"/>
          <p:cNvSpPr>
            <a:spLocks noGrp="1"/>
          </p:cNvSpPr>
          <p:nvPr>
            <p:ph type="subTitle" idx="1"/>
          </p:nvPr>
        </p:nvSpPr>
        <p:spPr>
          <a:xfrm>
            <a:off x="5386652" y="4429522"/>
            <a:ext cx="6805353" cy="529387"/>
          </a:xfrm>
        </p:spPr>
        <p:txBody>
          <a:bodyPr/>
          <a:lstStyle/>
          <a:p>
            <a:r>
              <a:rPr lang="nl-NL" dirty="0"/>
              <a:t>Elly Zon, (leefstijl)apotheker</a:t>
            </a:r>
          </a:p>
          <a:p>
            <a:r>
              <a:rPr lang="nl-NL" dirty="0"/>
              <a:t>Stan Ursem, HAIO, postdoc, kaderarts diabetes i.o.</a:t>
            </a:r>
          </a:p>
        </p:txBody>
      </p:sp>
    </p:spTree>
    <p:extLst>
      <p:ext uri="{BB962C8B-B14F-4D97-AF65-F5344CB8AC3E}">
        <p14:creationId xmlns:p14="http://schemas.microsoft.com/office/powerpoint/2010/main" val="37024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6CB25-8A0E-2C53-DC35-DE9EDCACF959}"/>
              </a:ext>
            </a:extLst>
          </p:cNvPr>
          <p:cNvSpPr>
            <a:spLocks noGrp="1"/>
          </p:cNvSpPr>
          <p:nvPr>
            <p:ph type="title"/>
          </p:nvPr>
        </p:nvSpPr>
        <p:spPr/>
        <p:txBody>
          <a:bodyPr/>
          <a:lstStyle/>
          <a:p>
            <a:r>
              <a:rPr lang="nl-NL" dirty="0"/>
              <a:t>Gevolgen insuline resistentie</a:t>
            </a:r>
          </a:p>
        </p:txBody>
      </p:sp>
      <p:sp>
        <p:nvSpPr>
          <p:cNvPr id="3" name="Tijdelijke aanduiding voor inhoud 2">
            <a:extLst>
              <a:ext uri="{FF2B5EF4-FFF2-40B4-BE49-F238E27FC236}">
                <a16:creationId xmlns:a16="http://schemas.microsoft.com/office/drawing/2014/main" id="{1B813942-705A-D9FE-BD1C-9653336C2FE1}"/>
              </a:ext>
            </a:extLst>
          </p:cNvPr>
          <p:cNvSpPr>
            <a:spLocks noGrp="1"/>
          </p:cNvSpPr>
          <p:nvPr>
            <p:ph idx="1"/>
          </p:nvPr>
        </p:nvSpPr>
        <p:spPr/>
        <p:txBody>
          <a:bodyPr>
            <a:normAutofit/>
          </a:bodyPr>
          <a:lstStyle/>
          <a:p>
            <a:r>
              <a:rPr lang="nl-NL" dirty="0">
                <a:solidFill>
                  <a:srgbClr val="0099CC"/>
                </a:solidFill>
              </a:rPr>
              <a:t>Vicieuze cirkel</a:t>
            </a:r>
            <a:r>
              <a:rPr lang="nl-NL" dirty="0"/>
              <a:t>: opslag voor glycogeen vol: opgeslagen als vet. Vervetting van lever, vetcellen, spieren en uiteindelijk pancreas. Chronisch laaggradige ontsteking.</a:t>
            </a:r>
            <a:br>
              <a:rPr lang="nl-NL" dirty="0"/>
            </a:br>
            <a:endParaRPr lang="nl-NL" dirty="0"/>
          </a:p>
          <a:p>
            <a:r>
              <a:rPr lang="nl-NL" dirty="0">
                <a:solidFill>
                  <a:srgbClr val="0099CC"/>
                </a:solidFill>
              </a:rPr>
              <a:t>Uiteindelijk </a:t>
            </a:r>
            <a:r>
              <a:rPr lang="el-GR" dirty="0">
                <a:solidFill>
                  <a:srgbClr val="0099CC"/>
                </a:solidFill>
              </a:rPr>
              <a:t>β</a:t>
            </a:r>
            <a:r>
              <a:rPr lang="nl-NL" dirty="0">
                <a:solidFill>
                  <a:srgbClr val="0099CC"/>
                </a:solidFill>
              </a:rPr>
              <a:t>-cel disfunctie</a:t>
            </a:r>
            <a:r>
              <a:rPr lang="nl-NL" dirty="0"/>
              <a:t>: DMII. Insuline spiegels vaak al heel hoog! </a:t>
            </a:r>
            <a:br>
              <a:rPr lang="nl-NL" dirty="0"/>
            </a:br>
            <a:endParaRPr lang="nl-NL" dirty="0"/>
          </a:p>
          <a:p>
            <a:r>
              <a:rPr lang="nl-NL" dirty="0"/>
              <a:t>Belangrijke oorzaak </a:t>
            </a:r>
            <a:r>
              <a:rPr lang="nl-NL" dirty="0">
                <a:solidFill>
                  <a:srgbClr val="0099CC"/>
                </a:solidFill>
              </a:rPr>
              <a:t>metabool syndroom</a:t>
            </a:r>
            <a:r>
              <a:rPr lang="nl-NL" dirty="0"/>
              <a:t>.</a:t>
            </a:r>
          </a:p>
        </p:txBody>
      </p:sp>
      <p:sp>
        <p:nvSpPr>
          <p:cNvPr id="4" name="Tijdelijke aanduiding voor datum 3">
            <a:extLst>
              <a:ext uri="{FF2B5EF4-FFF2-40B4-BE49-F238E27FC236}">
                <a16:creationId xmlns:a16="http://schemas.microsoft.com/office/drawing/2014/main" id="{2D5B576F-89E8-722C-48C1-1EE616B6C905}"/>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9AA18C7A-F457-BF8E-300A-6CF2029E0347}"/>
              </a:ext>
            </a:extLst>
          </p:cNvPr>
          <p:cNvSpPr>
            <a:spLocks noGrp="1"/>
          </p:cNvSpPr>
          <p:nvPr>
            <p:ph type="sldNum" sz="quarter" idx="12"/>
          </p:nvPr>
        </p:nvSpPr>
        <p:spPr/>
        <p:txBody>
          <a:bodyPr/>
          <a:lstStyle/>
          <a:p>
            <a:fld id="{C7667BEC-0511-4721-880C-282B0BD3357A}" type="slidenum">
              <a:rPr lang="nl-NL" smtClean="0"/>
              <a:t>10</a:t>
            </a:fld>
            <a:endParaRPr lang="nl-NL"/>
          </a:p>
        </p:txBody>
      </p:sp>
    </p:spTree>
    <p:extLst>
      <p:ext uri="{BB962C8B-B14F-4D97-AF65-F5344CB8AC3E}">
        <p14:creationId xmlns:p14="http://schemas.microsoft.com/office/powerpoint/2010/main" val="343157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2A8A8-C95D-33F7-3A95-F6F12CCD93F5}"/>
              </a:ext>
            </a:extLst>
          </p:cNvPr>
          <p:cNvSpPr>
            <a:spLocks noGrp="1"/>
          </p:cNvSpPr>
          <p:nvPr>
            <p:ph type="title"/>
          </p:nvPr>
        </p:nvSpPr>
        <p:spPr/>
        <p:txBody>
          <a:bodyPr/>
          <a:lstStyle/>
          <a:p>
            <a:r>
              <a:rPr lang="nl-NL" dirty="0"/>
              <a:t>Nieuwe multidisciplinaire richtlijn obesitas 2023</a:t>
            </a:r>
          </a:p>
        </p:txBody>
      </p:sp>
      <p:sp>
        <p:nvSpPr>
          <p:cNvPr id="3" name="Tijdelijke aanduiding voor inhoud 2">
            <a:extLst>
              <a:ext uri="{FF2B5EF4-FFF2-40B4-BE49-F238E27FC236}">
                <a16:creationId xmlns:a16="http://schemas.microsoft.com/office/drawing/2014/main" id="{4A0C3CE5-55B5-6A8C-2C1B-578D981331CF}"/>
              </a:ext>
            </a:extLst>
          </p:cNvPr>
          <p:cNvSpPr>
            <a:spLocks noGrp="1"/>
          </p:cNvSpPr>
          <p:nvPr>
            <p:ph idx="1"/>
          </p:nvPr>
        </p:nvSpPr>
        <p:spPr/>
        <p:txBody>
          <a:bodyPr/>
          <a:lstStyle/>
          <a:p>
            <a:r>
              <a:rPr lang="nl-NL" dirty="0"/>
              <a:t>Voor wie:</a:t>
            </a:r>
          </a:p>
          <a:p>
            <a:pPr marL="0" indent="0">
              <a:buNone/>
            </a:pPr>
            <a:r>
              <a:rPr kumimoji="0" lang="nl-NL" sz="24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Voor alle hulp-/zorgverleners die betrokken zijn bij de ondersteuning en zorg voor personen met obesitas of overgewicht </a:t>
            </a:r>
            <a:r>
              <a:rPr kumimoji="0" lang="nl-NL" sz="2400" b="0" i="0" u="none" strike="noStrike" kern="1200" cap="none" spc="0" normalizeH="0" baseline="0" noProof="0" dirty="0" err="1">
                <a:ln>
                  <a:noFill/>
                </a:ln>
                <a:solidFill>
                  <a:srgbClr val="1F97D6"/>
                </a:solidFill>
                <a:effectLst/>
                <a:uLnTx/>
                <a:uFillTx/>
                <a:latin typeface="Museo 300" panose="02000000000000000000" pitchFamily="50" charset="0"/>
                <a:ea typeface="+mn-ea"/>
                <a:cs typeface="+mn-cs"/>
              </a:rPr>
              <a:t>icm</a:t>
            </a:r>
            <a:r>
              <a:rPr kumimoji="0" lang="nl-NL" sz="24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risicofactoren en/of </a:t>
            </a:r>
            <a:r>
              <a:rPr kumimoji="0" lang="nl-NL" sz="2400" b="0" i="0" u="none" strike="noStrike" kern="1200" cap="none" spc="0" normalizeH="0" baseline="0" noProof="0" dirty="0" err="1">
                <a:ln>
                  <a:noFill/>
                </a:ln>
                <a:solidFill>
                  <a:srgbClr val="1F97D6"/>
                </a:solidFill>
                <a:effectLst/>
                <a:uLnTx/>
                <a:uFillTx/>
                <a:latin typeface="Museo 300" panose="02000000000000000000" pitchFamily="50" charset="0"/>
                <a:ea typeface="+mn-ea"/>
                <a:cs typeface="+mn-cs"/>
              </a:rPr>
              <a:t>comorbiditeit</a:t>
            </a:r>
            <a:r>
              <a:rPr kumimoji="0" lang="nl-NL" sz="24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a:t>
            </a:r>
            <a:endParaRPr lang="nl-NL" dirty="0"/>
          </a:p>
          <a:p>
            <a:r>
              <a:rPr lang="nl-NL" dirty="0"/>
              <a:t>Door wie:</a:t>
            </a:r>
          </a:p>
        </p:txBody>
      </p:sp>
      <p:sp>
        <p:nvSpPr>
          <p:cNvPr id="4" name="Tijdelijke aanduiding voor datum 3">
            <a:extLst>
              <a:ext uri="{FF2B5EF4-FFF2-40B4-BE49-F238E27FC236}">
                <a16:creationId xmlns:a16="http://schemas.microsoft.com/office/drawing/2014/main" id="{1505C120-C66C-2719-5F95-21CF758896BC}"/>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8D6A2967-22FF-DE33-00EA-FD41DC8ED99B}"/>
              </a:ext>
            </a:extLst>
          </p:cNvPr>
          <p:cNvSpPr>
            <a:spLocks noGrp="1"/>
          </p:cNvSpPr>
          <p:nvPr>
            <p:ph type="sldNum" sz="quarter" idx="12"/>
          </p:nvPr>
        </p:nvSpPr>
        <p:spPr/>
        <p:txBody>
          <a:bodyPr/>
          <a:lstStyle/>
          <a:p>
            <a:fld id="{C7667BEC-0511-4721-880C-282B0BD3357A}" type="slidenum">
              <a:rPr lang="nl-NL" smtClean="0"/>
              <a:t>11</a:t>
            </a:fld>
            <a:endParaRPr lang="nl-NL"/>
          </a:p>
        </p:txBody>
      </p:sp>
      <p:graphicFrame>
        <p:nvGraphicFramePr>
          <p:cNvPr id="7" name="Tabel 6">
            <a:extLst>
              <a:ext uri="{FF2B5EF4-FFF2-40B4-BE49-F238E27FC236}">
                <a16:creationId xmlns:a16="http://schemas.microsoft.com/office/drawing/2014/main" id="{3049252D-1032-F691-B074-57819A1C2883}"/>
              </a:ext>
            </a:extLst>
          </p:cNvPr>
          <p:cNvGraphicFramePr>
            <a:graphicFrameLocks noGrp="1"/>
          </p:cNvGraphicFramePr>
          <p:nvPr>
            <p:extLst>
              <p:ext uri="{D42A27DB-BD31-4B8C-83A1-F6EECF244321}">
                <p14:modId xmlns:p14="http://schemas.microsoft.com/office/powerpoint/2010/main" val="409655328"/>
              </p:ext>
            </p:extLst>
          </p:nvPr>
        </p:nvGraphicFramePr>
        <p:xfrm>
          <a:off x="473091" y="3328676"/>
          <a:ext cx="11179933" cy="2814320"/>
        </p:xfrm>
        <a:graphic>
          <a:graphicData uri="http://schemas.openxmlformats.org/drawingml/2006/table">
            <a:tbl>
              <a:tblPr firstRow="1" bandRow="1">
                <a:tableStyleId>{7DF18680-E054-41AD-8BC1-D1AEF772440D}</a:tableStyleId>
              </a:tblPr>
              <a:tblGrid>
                <a:gridCol w="2558921">
                  <a:extLst>
                    <a:ext uri="{9D8B030D-6E8A-4147-A177-3AD203B41FA5}">
                      <a16:colId xmlns:a16="http://schemas.microsoft.com/office/drawing/2014/main" val="4055797873"/>
                    </a:ext>
                  </a:extLst>
                </a:gridCol>
                <a:gridCol w="3190368">
                  <a:extLst>
                    <a:ext uri="{9D8B030D-6E8A-4147-A177-3AD203B41FA5}">
                      <a16:colId xmlns:a16="http://schemas.microsoft.com/office/drawing/2014/main" val="2900155052"/>
                    </a:ext>
                  </a:extLst>
                </a:gridCol>
                <a:gridCol w="3077737">
                  <a:extLst>
                    <a:ext uri="{9D8B030D-6E8A-4147-A177-3AD203B41FA5}">
                      <a16:colId xmlns:a16="http://schemas.microsoft.com/office/drawing/2014/main" val="400183170"/>
                    </a:ext>
                  </a:extLst>
                </a:gridCol>
                <a:gridCol w="2352907">
                  <a:extLst>
                    <a:ext uri="{9D8B030D-6E8A-4147-A177-3AD203B41FA5}">
                      <a16:colId xmlns:a16="http://schemas.microsoft.com/office/drawing/2014/main" val="3630831704"/>
                    </a:ext>
                  </a:extLst>
                </a:gridCol>
              </a:tblGrid>
              <a:tr h="370840">
                <a:tc>
                  <a:txBody>
                    <a:bodyPr/>
                    <a:lstStyle/>
                    <a:p>
                      <a:r>
                        <a:rPr lang="nl-NL" dirty="0">
                          <a:solidFill>
                            <a:schemeClr val="bg1"/>
                          </a:solidFill>
                        </a:rPr>
                        <a:t>Artsen</a:t>
                      </a:r>
                      <a:endParaRPr lang="nl-NL" dirty="0">
                        <a:solidFill>
                          <a:schemeClr val="bg1"/>
                        </a:solidFill>
                        <a:latin typeface="Museo 300" panose="02000000000000000000" pitchFamily="50" charset="0"/>
                      </a:endParaRPr>
                    </a:p>
                  </a:txBody>
                  <a:tcPr/>
                </a:tc>
                <a:tc>
                  <a:txBody>
                    <a:bodyPr/>
                    <a:lstStyle/>
                    <a:p>
                      <a:r>
                        <a:rPr lang="nl-NL" dirty="0">
                          <a:solidFill>
                            <a:schemeClr val="bg1"/>
                          </a:solidFill>
                        </a:rPr>
                        <a:t>Apothekers</a:t>
                      </a:r>
                      <a:endParaRPr lang="nl-NL" dirty="0">
                        <a:solidFill>
                          <a:schemeClr val="bg1"/>
                        </a:solidFill>
                        <a:latin typeface="Museo 300" panose="02000000000000000000" pitchFamily="50" charset="0"/>
                      </a:endParaRPr>
                    </a:p>
                  </a:txBody>
                  <a:tcPr/>
                </a:tc>
                <a:tc>
                  <a:txBody>
                    <a:bodyPr/>
                    <a:lstStyle/>
                    <a:p>
                      <a:r>
                        <a:rPr lang="nl-NL" dirty="0">
                          <a:solidFill>
                            <a:schemeClr val="bg1"/>
                          </a:solidFill>
                        </a:rPr>
                        <a:t>Paramedici</a:t>
                      </a:r>
                      <a:endParaRPr lang="nl-NL" dirty="0">
                        <a:solidFill>
                          <a:schemeClr val="bg1"/>
                        </a:solidFill>
                        <a:latin typeface="Museo 300" panose="02000000000000000000" pitchFamily="50" charset="0"/>
                      </a:endParaRPr>
                    </a:p>
                  </a:txBody>
                  <a:tcPr/>
                </a:tc>
                <a:tc>
                  <a:txBody>
                    <a:bodyPr/>
                    <a:lstStyle/>
                    <a:p>
                      <a:r>
                        <a:rPr lang="nl-NL" dirty="0">
                          <a:solidFill>
                            <a:schemeClr val="bg1"/>
                          </a:solidFill>
                        </a:rPr>
                        <a:t>Organisaties</a:t>
                      </a:r>
                      <a:endParaRPr lang="nl-NL" dirty="0">
                        <a:solidFill>
                          <a:schemeClr val="bg1"/>
                        </a:solidFill>
                        <a:latin typeface="Museo 300" panose="02000000000000000000" pitchFamily="50" charset="0"/>
                      </a:endParaRPr>
                    </a:p>
                  </a:txBody>
                  <a:tcPr/>
                </a:tc>
                <a:extLst>
                  <a:ext uri="{0D108BD9-81ED-4DB2-BD59-A6C34878D82A}">
                    <a16:rowId xmlns:a16="http://schemas.microsoft.com/office/drawing/2014/main" val="1087218855"/>
                  </a:ext>
                </a:extLst>
              </a:tr>
              <a:tr h="370840">
                <a:tc>
                  <a:txBody>
                    <a:bodyPr/>
                    <a:lstStyle/>
                    <a:p>
                      <a:r>
                        <a:rPr lang="nl-NL" sz="1400" dirty="0">
                          <a:solidFill>
                            <a:schemeClr val="tx1"/>
                          </a:solidFill>
                        </a:rPr>
                        <a:t>Nederlands Huisartsen Genootschap</a:t>
                      </a:r>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Koninklijke Nederlandse Maatschappij ter bevordering der </a:t>
                      </a:r>
                      <a:r>
                        <a:rPr lang="nl-NL" sz="1400" b="0" dirty="0" err="1">
                          <a:solidFill>
                            <a:schemeClr val="tx1"/>
                          </a:solidFill>
                          <a:effectLst/>
                        </a:rPr>
                        <a:t>Pharmacie</a:t>
                      </a:r>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Beroepsvereniging Leefstijlcoaches Nederland</a:t>
                      </a:r>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Partnerschap Overgewicht Nederland</a:t>
                      </a:r>
                      <a:endParaRPr lang="nl-NL" sz="1400" dirty="0">
                        <a:solidFill>
                          <a:schemeClr val="tx1"/>
                        </a:solidFill>
                        <a:latin typeface="Museo 300" panose="02000000000000000000" pitchFamily="50" charset="0"/>
                      </a:endParaRPr>
                    </a:p>
                  </a:txBody>
                  <a:tcPr/>
                </a:tc>
                <a:extLst>
                  <a:ext uri="{0D108BD9-81ED-4DB2-BD59-A6C34878D82A}">
                    <a16:rowId xmlns:a16="http://schemas.microsoft.com/office/drawing/2014/main" val="710225126"/>
                  </a:ext>
                </a:extLst>
              </a:tr>
              <a:tr h="370840">
                <a:tc>
                  <a:txBody>
                    <a:bodyPr/>
                    <a:lstStyle/>
                    <a:p>
                      <a:r>
                        <a:rPr lang="nl-NL" sz="1400" b="0" dirty="0">
                          <a:solidFill>
                            <a:schemeClr val="tx1"/>
                          </a:solidFill>
                          <a:effectLst/>
                        </a:rPr>
                        <a:t>Nederlandse Internisten Vereniging</a:t>
                      </a:r>
                      <a:endParaRPr lang="nl-NL" sz="1400" dirty="0">
                        <a:solidFill>
                          <a:schemeClr val="tx1"/>
                        </a:solidFill>
                        <a:latin typeface="Museo 300" panose="02000000000000000000" pitchFamily="50" charset="0"/>
                      </a:endParaRPr>
                    </a:p>
                  </a:txBody>
                  <a:tcPr/>
                </a:tc>
                <a:tc>
                  <a:txBody>
                    <a:bodyPr/>
                    <a:lstStyle/>
                    <a:p>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Koninklijk Nederlands Genootschap voor Fysiotherapie</a:t>
                      </a:r>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Nederlandse Stichting Over Gewicht</a:t>
                      </a:r>
                      <a:endParaRPr lang="nl-NL" sz="1400" dirty="0">
                        <a:solidFill>
                          <a:schemeClr val="tx1"/>
                        </a:solidFill>
                        <a:latin typeface="Museo 300" panose="02000000000000000000" pitchFamily="50" charset="0"/>
                      </a:endParaRPr>
                    </a:p>
                  </a:txBody>
                  <a:tcPr/>
                </a:tc>
                <a:extLst>
                  <a:ext uri="{0D108BD9-81ED-4DB2-BD59-A6C34878D82A}">
                    <a16:rowId xmlns:a16="http://schemas.microsoft.com/office/drawing/2014/main" val="4064696277"/>
                  </a:ext>
                </a:extLst>
              </a:tr>
              <a:tr h="370840">
                <a:tc>
                  <a:txBody>
                    <a:bodyPr/>
                    <a:lstStyle/>
                    <a:p>
                      <a:r>
                        <a:rPr lang="nl-NL" sz="1400" b="0" dirty="0">
                          <a:solidFill>
                            <a:schemeClr val="tx1"/>
                          </a:solidFill>
                          <a:effectLst/>
                        </a:rPr>
                        <a:t>Nederlandse Vereniging voor Heelkunde</a:t>
                      </a:r>
                      <a:endParaRPr lang="nl-NL" sz="1400" dirty="0">
                        <a:solidFill>
                          <a:schemeClr val="tx1"/>
                        </a:solidFill>
                        <a:latin typeface="Museo 300" panose="02000000000000000000" pitchFamily="50" charset="0"/>
                      </a:endParaRPr>
                    </a:p>
                  </a:txBody>
                  <a:tcPr/>
                </a:tc>
                <a:tc>
                  <a:txBody>
                    <a:bodyPr/>
                    <a:lstStyle/>
                    <a:p>
                      <a:endParaRPr lang="nl-NL" sz="1400">
                        <a:solidFill>
                          <a:schemeClr val="tx1"/>
                        </a:solidFill>
                        <a:latin typeface="Museo 300" panose="02000000000000000000" pitchFamily="50" charset="0"/>
                      </a:endParaRPr>
                    </a:p>
                  </a:txBody>
                  <a:tcPr/>
                </a:tc>
                <a:tc>
                  <a:txBody>
                    <a:bodyPr/>
                    <a:lstStyle/>
                    <a:p>
                      <a:r>
                        <a:rPr lang="nl-NL" sz="1400" b="0" dirty="0">
                          <a:solidFill>
                            <a:schemeClr val="tx1"/>
                          </a:solidFill>
                          <a:effectLst/>
                        </a:rPr>
                        <a:t>Nederlands Instituut van Psychologen</a:t>
                      </a:r>
                      <a:endParaRPr lang="nl-NL" sz="1400" dirty="0">
                        <a:solidFill>
                          <a:schemeClr val="tx1"/>
                        </a:solidFill>
                        <a:latin typeface="Museo 300" panose="02000000000000000000" pitchFamily="50" charset="0"/>
                      </a:endParaRPr>
                    </a:p>
                  </a:txBody>
                  <a:tcPr/>
                </a:tc>
                <a:tc>
                  <a:txBody>
                    <a:bodyPr/>
                    <a:lstStyle/>
                    <a:p>
                      <a:endParaRPr lang="nl-NL" sz="1400" dirty="0">
                        <a:solidFill>
                          <a:schemeClr val="tx1"/>
                        </a:solidFill>
                        <a:latin typeface="Museo 300" panose="02000000000000000000" pitchFamily="50" charset="0"/>
                      </a:endParaRPr>
                    </a:p>
                  </a:txBody>
                  <a:tcPr/>
                </a:tc>
                <a:extLst>
                  <a:ext uri="{0D108BD9-81ED-4DB2-BD59-A6C34878D82A}">
                    <a16:rowId xmlns:a16="http://schemas.microsoft.com/office/drawing/2014/main" val="701810175"/>
                  </a:ext>
                </a:extLst>
              </a:tr>
              <a:tr h="370840">
                <a:tc>
                  <a:txBody>
                    <a:bodyPr/>
                    <a:lstStyle/>
                    <a:p>
                      <a:endParaRPr lang="nl-NL" sz="1400" dirty="0">
                        <a:solidFill>
                          <a:schemeClr val="tx1"/>
                        </a:solidFill>
                        <a:latin typeface="Museo 300" panose="02000000000000000000" pitchFamily="50" charset="0"/>
                      </a:endParaRPr>
                    </a:p>
                  </a:txBody>
                  <a:tcPr/>
                </a:tc>
                <a:tc>
                  <a:txBody>
                    <a:bodyPr/>
                    <a:lstStyle/>
                    <a:p>
                      <a:endParaRPr lang="nl-NL" sz="1400">
                        <a:solidFill>
                          <a:schemeClr val="tx1"/>
                        </a:solidFill>
                        <a:latin typeface="Museo 300" panose="02000000000000000000" pitchFamily="50" charset="0"/>
                      </a:endParaRPr>
                    </a:p>
                  </a:txBody>
                  <a:tcPr/>
                </a:tc>
                <a:tc>
                  <a:txBody>
                    <a:bodyPr/>
                    <a:lstStyle/>
                    <a:p>
                      <a:r>
                        <a:rPr lang="nl-NL" sz="1400" b="0" dirty="0">
                          <a:solidFill>
                            <a:schemeClr val="tx1"/>
                          </a:solidFill>
                          <a:effectLst/>
                        </a:rPr>
                        <a:t>Nederlandse Vereniging van Diëtisten</a:t>
                      </a:r>
                      <a:endParaRPr lang="nl-NL" sz="1400" dirty="0">
                        <a:solidFill>
                          <a:schemeClr val="tx1"/>
                        </a:solidFill>
                        <a:latin typeface="Museo 300" panose="02000000000000000000" pitchFamily="50" charset="0"/>
                      </a:endParaRPr>
                    </a:p>
                  </a:txBody>
                  <a:tcPr/>
                </a:tc>
                <a:tc>
                  <a:txBody>
                    <a:bodyPr/>
                    <a:lstStyle/>
                    <a:p>
                      <a:endParaRPr lang="nl-NL" sz="1400" dirty="0">
                        <a:solidFill>
                          <a:schemeClr val="tx1"/>
                        </a:solidFill>
                        <a:latin typeface="Museo 300" panose="02000000000000000000" pitchFamily="50" charset="0"/>
                      </a:endParaRPr>
                    </a:p>
                  </a:txBody>
                  <a:tcPr/>
                </a:tc>
                <a:extLst>
                  <a:ext uri="{0D108BD9-81ED-4DB2-BD59-A6C34878D82A}">
                    <a16:rowId xmlns:a16="http://schemas.microsoft.com/office/drawing/2014/main" val="2933046049"/>
                  </a:ext>
                </a:extLst>
              </a:tr>
              <a:tr h="370840">
                <a:tc>
                  <a:txBody>
                    <a:bodyPr/>
                    <a:lstStyle/>
                    <a:p>
                      <a:endParaRPr lang="nl-NL" sz="1400" dirty="0">
                        <a:solidFill>
                          <a:schemeClr val="tx1"/>
                        </a:solidFill>
                        <a:latin typeface="Museo 300" panose="02000000000000000000" pitchFamily="50" charset="0"/>
                      </a:endParaRPr>
                    </a:p>
                  </a:txBody>
                  <a:tcPr/>
                </a:tc>
                <a:tc>
                  <a:txBody>
                    <a:bodyPr/>
                    <a:lstStyle/>
                    <a:p>
                      <a:endParaRPr lang="nl-NL" sz="1400" dirty="0">
                        <a:solidFill>
                          <a:schemeClr val="tx1"/>
                        </a:solidFill>
                        <a:latin typeface="Museo 300" panose="02000000000000000000" pitchFamily="50" charset="0"/>
                      </a:endParaRPr>
                    </a:p>
                  </a:txBody>
                  <a:tcPr/>
                </a:tc>
                <a:tc>
                  <a:txBody>
                    <a:bodyPr/>
                    <a:lstStyle/>
                    <a:p>
                      <a:r>
                        <a:rPr lang="nl-NL" sz="1400" b="0" dirty="0">
                          <a:solidFill>
                            <a:schemeClr val="tx1"/>
                          </a:solidFill>
                          <a:effectLst/>
                        </a:rPr>
                        <a:t>Vereniging van Oefentherapeuten Cesar en Mensendieck</a:t>
                      </a:r>
                      <a:endParaRPr lang="nl-NL" sz="1400" dirty="0">
                        <a:solidFill>
                          <a:schemeClr val="tx1"/>
                        </a:solidFill>
                        <a:latin typeface="Museo 300" panose="02000000000000000000" pitchFamily="50" charset="0"/>
                      </a:endParaRPr>
                    </a:p>
                  </a:txBody>
                  <a:tcPr/>
                </a:tc>
                <a:tc>
                  <a:txBody>
                    <a:bodyPr/>
                    <a:lstStyle/>
                    <a:p>
                      <a:endParaRPr lang="nl-NL" sz="1400" dirty="0">
                        <a:solidFill>
                          <a:schemeClr val="tx1"/>
                        </a:solidFill>
                        <a:latin typeface="Museo 300" panose="02000000000000000000" pitchFamily="50" charset="0"/>
                      </a:endParaRPr>
                    </a:p>
                  </a:txBody>
                  <a:tcPr/>
                </a:tc>
                <a:extLst>
                  <a:ext uri="{0D108BD9-81ED-4DB2-BD59-A6C34878D82A}">
                    <a16:rowId xmlns:a16="http://schemas.microsoft.com/office/drawing/2014/main" val="1264918447"/>
                  </a:ext>
                </a:extLst>
              </a:tr>
            </a:tbl>
          </a:graphicData>
        </a:graphic>
      </p:graphicFrame>
    </p:spTree>
    <p:extLst>
      <p:ext uri="{BB962C8B-B14F-4D97-AF65-F5344CB8AC3E}">
        <p14:creationId xmlns:p14="http://schemas.microsoft.com/office/powerpoint/2010/main" val="169870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2A8A8-C95D-33F7-3A95-F6F12CCD93F5}"/>
              </a:ext>
            </a:extLst>
          </p:cNvPr>
          <p:cNvSpPr>
            <a:spLocks noGrp="1"/>
          </p:cNvSpPr>
          <p:nvPr>
            <p:ph type="title"/>
          </p:nvPr>
        </p:nvSpPr>
        <p:spPr/>
        <p:txBody>
          <a:bodyPr/>
          <a:lstStyle/>
          <a:p>
            <a:r>
              <a:rPr lang="nl-NL" dirty="0"/>
              <a:t>Diagnostiek</a:t>
            </a:r>
          </a:p>
        </p:txBody>
      </p:sp>
      <p:sp>
        <p:nvSpPr>
          <p:cNvPr id="4" name="Tijdelijke aanduiding voor datum 3">
            <a:extLst>
              <a:ext uri="{FF2B5EF4-FFF2-40B4-BE49-F238E27FC236}">
                <a16:creationId xmlns:a16="http://schemas.microsoft.com/office/drawing/2014/main" id="{1505C120-C66C-2719-5F95-21CF758896BC}"/>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8D6A2967-22FF-DE33-00EA-FD41DC8ED99B}"/>
              </a:ext>
            </a:extLst>
          </p:cNvPr>
          <p:cNvSpPr>
            <a:spLocks noGrp="1"/>
          </p:cNvSpPr>
          <p:nvPr>
            <p:ph type="sldNum" sz="quarter" idx="12"/>
          </p:nvPr>
        </p:nvSpPr>
        <p:spPr/>
        <p:txBody>
          <a:bodyPr/>
          <a:lstStyle/>
          <a:p>
            <a:fld id="{C7667BEC-0511-4721-880C-282B0BD3357A}" type="slidenum">
              <a:rPr lang="nl-NL" smtClean="0"/>
              <a:t>12</a:t>
            </a:fld>
            <a:endParaRPr lang="nl-NL"/>
          </a:p>
        </p:txBody>
      </p:sp>
      <p:sp>
        <p:nvSpPr>
          <p:cNvPr id="6" name="Rechthoek 5">
            <a:extLst>
              <a:ext uri="{FF2B5EF4-FFF2-40B4-BE49-F238E27FC236}">
                <a16:creationId xmlns:a16="http://schemas.microsoft.com/office/drawing/2014/main" id="{72D9F576-9C2E-9C61-92C0-6BF5D63E070D}"/>
              </a:ext>
            </a:extLst>
          </p:cNvPr>
          <p:cNvSpPr/>
          <p:nvPr/>
        </p:nvSpPr>
        <p:spPr>
          <a:xfrm>
            <a:off x="1803400" y="1567934"/>
            <a:ext cx="3759200" cy="7779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F97D6"/>
                </a:solidFill>
                <a:effectLst/>
                <a:uLnTx/>
                <a:uFillTx/>
                <a:latin typeface="Museo 900" panose="02000000000000000000" pitchFamily="50" charset="0"/>
                <a:ea typeface="+mn-ea"/>
                <a:cs typeface="+mn-cs"/>
              </a:rPr>
              <a:t>Vraag toestemming om het over het gewicht te hebben</a:t>
            </a:r>
            <a:r>
              <a:rPr kumimoji="0" lang="nl-NL" sz="1800" b="0" i="0" u="none" strike="noStrike" kern="1200" cap="none" spc="0" normalizeH="0" baseline="30000" noProof="0" dirty="0">
                <a:ln>
                  <a:noFill/>
                </a:ln>
                <a:solidFill>
                  <a:srgbClr val="1F97D6"/>
                </a:solidFill>
                <a:effectLst/>
                <a:uLnTx/>
                <a:uFillTx/>
                <a:latin typeface="Museo 900" panose="02000000000000000000" pitchFamily="50" charset="0"/>
                <a:ea typeface="+mn-ea"/>
                <a:cs typeface="+mn-cs"/>
              </a:rPr>
              <a:t>1,2</a:t>
            </a:r>
          </a:p>
        </p:txBody>
      </p:sp>
      <p:sp>
        <p:nvSpPr>
          <p:cNvPr id="8" name="Tekstvak 7">
            <a:extLst>
              <a:ext uri="{FF2B5EF4-FFF2-40B4-BE49-F238E27FC236}">
                <a16:creationId xmlns:a16="http://schemas.microsoft.com/office/drawing/2014/main" id="{657B10F4-4C12-DF07-D173-B072B856962F}"/>
              </a:ext>
            </a:extLst>
          </p:cNvPr>
          <p:cNvSpPr txBox="1"/>
          <p:nvPr/>
        </p:nvSpPr>
        <p:spPr>
          <a:xfrm>
            <a:off x="787400" y="1567934"/>
            <a:ext cx="8849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F97D6"/>
                </a:solidFill>
                <a:effectLst/>
                <a:uLnTx/>
                <a:uFillTx/>
                <a:latin typeface="Museo 900" panose="02000000000000000000" pitchFamily="50" charset="0"/>
                <a:ea typeface="+mn-ea"/>
                <a:cs typeface="+mn-cs"/>
              </a:rPr>
              <a:t>Stap 1</a:t>
            </a:r>
          </a:p>
        </p:txBody>
      </p:sp>
      <p:sp>
        <p:nvSpPr>
          <p:cNvPr id="9" name="Rechthoek 8">
            <a:extLst>
              <a:ext uri="{FF2B5EF4-FFF2-40B4-BE49-F238E27FC236}">
                <a16:creationId xmlns:a16="http://schemas.microsoft.com/office/drawing/2014/main" id="{2ADED524-61CB-59B9-FD45-E4E95EA27D2C}"/>
              </a:ext>
            </a:extLst>
          </p:cNvPr>
          <p:cNvSpPr/>
          <p:nvPr/>
        </p:nvSpPr>
        <p:spPr>
          <a:xfrm>
            <a:off x="1803400" y="3269734"/>
            <a:ext cx="3759200" cy="14546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F97D6"/>
                </a:solidFill>
                <a:effectLst/>
                <a:uLnTx/>
                <a:uFillTx/>
                <a:latin typeface="Museo 900" panose="02000000000000000000" pitchFamily="50" charset="0"/>
                <a:ea typeface="+mn-ea"/>
                <a:cs typeface="+mn-cs"/>
              </a:rPr>
              <a:t>Ga na: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oorzaken,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a:t>
            </a:r>
            <a:r>
              <a:rPr kumimoji="0" lang="nl-NL" sz="1800" b="0" i="0" u="none" strike="noStrike" kern="1200" cap="none" spc="0" normalizeH="0" baseline="0" noProof="0" dirty="0" err="1">
                <a:ln>
                  <a:noFill/>
                </a:ln>
                <a:solidFill>
                  <a:srgbClr val="1F97D6"/>
                </a:solidFill>
                <a:effectLst/>
                <a:uLnTx/>
                <a:uFillTx/>
                <a:latin typeface="Museo 300" panose="02000000000000000000" pitchFamily="50" charset="0"/>
                <a:ea typeface="+mn-ea"/>
                <a:cs typeface="+mn-cs"/>
              </a:rPr>
              <a:t>gewichtsverhogende</a:t>
            </a: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factoren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in stand houdende factoren</a:t>
            </a:r>
          </a:p>
        </p:txBody>
      </p:sp>
      <p:sp>
        <p:nvSpPr>
          <p:cNvPr id="10" name="Tekstvak 9">
            <a:extLst>
              <a:ext uri="{FF2B5EF4-FFF2-40B4-BE49-F238E27FC236}">
                <a16:creationId xmlns:a16="http://schemas.microsoft.com/office/drawing/2014/main" id="{C33B0E19-A800-0B17-799D-834273EF591D}"/>
              </a:ext>
            </a:extLst>
          </p:cNvPr>
          <p:cNvSpPr txBox="1"/>
          <p:nvPr/>
        </p:nvSpPr>
        <p:spPr>
          <a:xfrm>
            <a:off x="787400" y="3269734"/>
            <a:ext cx="8849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F97D6"/>
                </a:solidFill>
                <a:effectLst/>
                <a:uLnTx/>
                <a:uFillTx/>
                <a:latin typeface="Museo 900" panose="02000000000000000000" pitchFamily="50" charset="0"/>
                <a:ea typeface="+mn-ea"/>
                <a:cs typeface="+mn-cs"/>
              </a:rPr>
              <a:t>Stap 2</a:t>
            </a:r>
          </a:p>
        </p:txBody>
      </p:sp>
      <p:cxnSp>
        <p:nvCxnSpPr>
          <p:cNvPr id="11" name="Rechte verbindingslijn met pijl 10">
            <a:extLst>
              <a:ext uri="{FF2B5EF4-FFF2-40B4-BE49-F238E27FC236}">
                <a16:creationId xmlns:a16="http://schemas.microsoft.com/office/drawing/2014/main" id="{82D1A2E6-C2BA-2183-A2A4-02BC88B3D395}"/>
              </a:ext>
            </a:extLst>
          </p:cNvPr>
          <p:cNvCxnSpPr>
            <a:cxnSpLocks/>
            <a:stCxn id="6" idx="2"/>
            <a:endCxn id="9" idx="0"/>
          </p:cNvCxnSpPr>
          <p:nvPr/>
        </p:nvCxnSpPr>
        <p:spPr>
          <a:xfrm>
            <a:off x="3683000" y="2345856"/>
            <a:ext cx="0" cy="9238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ferenties">
            <a:extLst>
              <a:ext uri="{FF2B5EF4-FFF2-40B4-BE49-F238E27FC236}">
                <a16:creationId xmlns:a16="http://schemas.microsoft.com/office/drawing/2014/main" id="{0FB37F57-4A40-2C0B-D1D5-38D30A0758AC}"/>
              </a:ext>
            </a:extLst>
          </p:cNvPr>
          <p:cNvSpPr txBox="1"/>
          <p:nvPr/>
        </p:nvSpPr>
        <p:spPr>
          <a:xfrm>
            <a:off x="496101" y="6456711"/>
            <a:ext cx="109104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3D3D3D"/>
                </a:solidFill>
                <a:effectLst/>
                <a:uLnTx/>
                <a:uFillTx/>
                <a:latin typeface="Calibri"/>
                <a:ea typeface="+mn-ea"/>
                <a:cs typeface="+mn-cs"/>
              </a:rPr>
              <a:t> 1. Richtlijn Overgewicht en obesitas bij volwassenen en kinderen, beschikbaar op </a:t>
            </a:r>
            <a:r>
              <a:rPr kumimoji="0" lang="nl-NL" sz="800" b="0" i="0" u="none" strike="noStrike" kern="1200" cap="none" spc="0" normalizeH="0" baseline="0" noProof="0" dirty="0">
                <a:ln>
                  <a:noFill/>
                </a:ln>
                <a:solidFill>
                  <a:srgbClr val="3D3D3D"/>
                </a:solidFill>
                <a:effectLst/>
                <a:uLnTx/>
                <a:uFillTx/>
                <a:latin typeface="Calibri"/>
                <a:ea typeface="+mn-ea"/>
                <a:cs typeface="+mn-cs"/>
                <a:hlinkClick r:id="rId2"/>
              </a:rPr>
              <a:t>www.richtlijnendatabase.nl</a:t>
            </a:r>
            <a:r>
              <a:rPr kumimoji="0" lang="nl-NL" sz="800" b="0" i="0" u="none" strike="noStrike" kern="1200" cap="none" spc="0" normalizeH="0" baseline="0" noProof="0" dirty="0">
                <a:ln>
                  <a:noFill/>
                </a:ln>
                <a:solidFill>
                  <a:srgbClr val="3D3D3D"/>
                </a:solidFill>
                <a:effectLst/>
                <a:uLnTx/>
                <a:uFillTx/>
                <a:latin typeface="Calibri"/>
                <a:ea typeface="+mn-ea"/>
                <a:cs typeface="+mn-cs"/>
              </a:rPr>
              <a:t>; 2. Praten </a:t>
            </a:r>
            <a:r>
              <a:rPr kumimoji="0" lang="nl-NL" sz="800" b="0" i="0" u="none" strike="noStrike" kern="1200" cap="none" spc="0" normalizeH="0" baseline="0" noProof="0" dirty="0" err="1">
                <a:ln>
                  <a:noFill/>
                </a:ln>
                <a:solidFill>
                  <a:srgbClr val="3D3D3D"/>
                </a:solidFill>
                <a:effectLst/>
                <a:uLnTx/>
                <a:uFillTx/>
                <a:latin typeface="Calibri"/>
                <a:ea typeface="+mn-ea"/>
                <a:cs typeface="+mn-cs"/>
              </a:rPr>
              <a:t>ove</a:t>
            </a:r>
            <a:r>
              <a:rPr kumimoji="0" lang="nl-NL" sz="800" b="0" i="0" u="none" strike="noStrike" kern="1200" cap="none" spc="0" normalizeH="0" baseline="0" noProof="0" dirty="0">
                <a:ln>
                  <a:noFill/>
                </a:ln>
                <a:solidFill>
                  <a:srgbClr val="3D3D3D"/>
                </a:solidFill>
                <a:effectLst/>
                <a:uLnTx/>
                <a:uFillTx/>
                <a:latin typeface="Calibri"/>
                <a:ea typeface="+mn-ea"/>
                <a:cs typeface="+mn-cs"/>
              </a:rPr>
              <a:t>r gewicht advies voor zorgprofessionals,  beschikbaar op www.partnerschapovergewicht.nl/wp-content/uploads/2022/04/Praten-over-gewicht-advies-voor-zorgprofessionals.pdf; 3. </a:t>
            </a:r>
            <a:r>
              <a:rPr kumimoji="0" lang="nl-NL" sz="800" b="0" i="0" u="none" strike="noStrike" kern="1200" cap="none" spc="0" normalizeH="0" baseline="0" noProof="0" dirty="0" err="1">
                <a:ln>
                  <a:noFill/>
                </a:ln>
                <a:solidFill>
                  <a:srgbClr val="3D3D3D"/>
                </a:solidFill>
                <a:effectLst/>
                <a:uLnTx/>
                <a:uFillTx/>
                <a:latin typeface="Calibri"/>
                <a:ea typeface="+mn-ea"/>
                <a:cs typeface="+mn-cs"/>
              </a:rPr>
              <a:t>Aveyard</a:t>
            </a:r>
            <a:r>
              <a:rPr kumimoji="0" lang="nl-NL" sz="800" b="0" i="0" u="none" strike="noStrike" kern="1200" cap="none" spc="0" normalizeH="0" baseline="0" noProof="0" dirty="0">
                <a:ln>
                  <a:noFill/>
                </a:ln>
                <a:solidFill>
                  <a:srgbClr val="3D3D3D"/>
                </a:solidFill>
                <a:effectLst/>
                <a:uLnTx/>
                <a:uFillTx/>
                <a:latin typeface="Calibri"/>
                <a:ea typeface="+mn-ea"/>
                <a:cs typeface="+mn-cs"/>
              </a:rPr>
              <a:t> P, et al. Lancet 2016:388:2492-500.</a:t>
            </a:r>
          </a:p>
        </p:txBody>
      </p:sp>
      <p:graphicFrame>
        <p:nvGraphicFramePr>
          <p:cNvPr id="13" name="Tabel 12">
            <a:extLst>
              <a:ext uri="{FF2B5EF4-FFF2-40B4-BE49-F238E27FC236}">
                <a16:creationId xmlns:a16="http://schemas.microsoft.com/office/drawing/2014/main" id="{F06AAD04-0034-DA8C-63CD-13308C82BA1C}"/>
              </a:ext>
            </a:extLst>
          </p:cNvPr>
          <p:cNvGraphicFramePr>
            <a:graphicFrameLocks noGrp="1"/>
          </p:cNvGraphicFramePr>
          <p:nvPr/>
        </p:nvGraphicFramePr>
        <p:xfrm>
          <a:off x="5951332" y="1567934"/>
          <a:ext cx="5115338" cy="2062480"/>
        </p:xfrm>
        <a:graphic>
          <a:graphicData uri="http://schemas.openxmlformats.org/drawingml/2006/table">
            <a:tbl>
              <a:tblPr firstRow="1" bandRow="1">
                <a:tableStyleId>{5C22544A-7EE6-4342-B048-85BDC9FD1C3A}</a:tableStyleId>
              </a:tblPr>
              <a:tblGrid>
                <a:gridCol w="2557669">
                  <a:extLst>
                    <a:ext uri="{9D8B030D-6E8A-4147-A177-3AD203B41FA5}">
                      <a16:colId xmlns:a16="http://schemas.microsoft.com/office/drawing/2014/main" val="692129589"/>
                    </a:ext>
                  </a:extLst>
                </a:gridCol>
                <a:gridCol w="2557669">
                  <a:extLst>
                    <a:ext uri="{9D8B030D-6E8A-4147-A177-3AD203B41FA5}">
                      <a16:colId xmlns:a16="http://schemas.microsoft.com/office/drawing/2014/main" val="148634737"/>
                    </a:ext>
                  </a:extLst>
                </a:gridCol>
              </a:tblGrid>
              <a:tr h="370840">
                <a:tc>
                  <a:txBody>
                    <a:bodyPr/>
                    <a:lstStyle/>
                    <a:p>
                      <a:r>
                        <a:rPr lang="nl-NL" dirty="0">
                          <a:latin typeface="Museo 900" panose="02000000000000000000" pitchFamily="50" charset="0"/>
                          <a:sym typeface="Wingdings" panose="05000000000000000000" pitchFamily="2" charset="2"/>
                        </a:rPr>
                        <a:t></a:t>
                      </a:r>
                      <a:r>
                        <a:rPr lang="nl-NL" dirty="0">
                          <a:latin typeface="Museo 900" panose="02000000000000000000" pitchFamily="50" charset="0"/>
                        </a:rPr>
                        <a:t> spreek over </a:t>
                      </a:r>
                    </a:p>
                  </a:txBody>
                  <a:tcPr>
                    <a:solidFill>
                      <a:schemeClr val="accent3"/>
                    </a:solidFill>
                  </a:tcPr>
                </a:tc>
                <a:tc>
                  <a:txBody>
                    <a:bodyPr/>
                    <a:lstStyle/>
                    <a:p>
                      <a:r>
                        <a:rPr lang="nl-NL" dirty="0">
                          <a:latin typeface="Museo 900" panose="02000000000000000000" pitchFamily="50" charset="0"/>
                          <a:sym typeface="Wingdings" panose="05000000000000000000" pitchFamily="2" charset="2"/>
                        </a:rPr>
                        <a:t> </a:t>
                      </a:r>
                      <a:r>
                        <a:rPr lang="nl-NL" dirty="0">
                          <a:latin typeface="Museo 900" panose="02000000000000000000" pitchFamily="50" charset="0"/>
                        </a:rPr>
                        <a:t>in plaats van</a:t>
                      </a:r>
                    </a:p>
                  </a:txBody>
                  <a:tcPr/>
                </a:tc>
                <a:extLst>
                  <a:ext uri="{0D108BD9-81ED-4DB2-BD59-A6C34878D82A}">
                    <a16:rowId xmlns:a16="http://schemas.microsoft.com/office/drawing/2014/main" val="2338371077"/>
                  </a:ext>
                </a:extLst>
              </a:tr>
              <a:tr h="370840">
                <a:tc>
                  <a:txBody>
                    <a:bodyPr/>
                    <a:lstStyle/>
                    <a:p>
                      <a:r>
                        <a:rPr lang="nl-NL" sz="1600" dirty="0">
                          <a:solidFill>
                            <a:schemeClr val="accent3"/>
                          </a:solidFill>
                          <a:latin typeface="Museo Sans 300" panose="02000000000000000000" pitchFamily="50" charset="0"/>
                        </a:rPr>
                        <a:t>te hoog of ongezond gewicht</a:t>
                      </a:r>
                    </a:p>
                  </a:txBody>
                  <a:tcPr>
                    <a:solidFill>
                      <a:schemeClr val="accent3">
                        <a:lumMod val="20000"/>
                        <a:lumOff val="80000"/>
                      </a:schemeClr>
                    </a:solidFill>
                  </a:tcPr>
                </a:tc>
                <a:tc>
                  <a:txBody>
                    <a:bodyPr/>
                    <a:lstStyle/>
                    <a:p>
                      <a:r>
                        <a:rPr lang="nl-NL" sz="1600" dirty="0" err="1">
                          <a:solidFill>
                            <a:schemeClr val="accent3"/>
                          </a:solidFill>
                          <a:latin typeface="Museo Sans 300" panose="02000000000000000000" pitchFamily="50" charset="0"/>
                        </a:rPr>
                        <a:t>obees</a:t>
                      </a:r>
                      <a:r>
                        <a:rPr lang="nl-NL" sz="1600" dirty="0">
                          <a:solidFill>
                            <a:schemeClr val="accent3"/>
                          </a:solidFill>
                          <a:latin typeface="Museo Sans 300" panose="02000000000000000000" pitchFamily="50" charset="0"/>
                        </a:rPr>
                        <a:t> of dik</a:t>
                      </a:r>
                    </a:p>
                  </a:txBody>
                  <a:tcPr>
                    <a:solidFill>
                      <a:schemeClr val="accent1">
                        <a:lumMod val="20000"/>
                        <a:lumOff val="80000"/>
                      </a:schemeClr>
                    </a:solidFill>
                  </a:tcPr>
                </a:tc>
                <a:extLst>
                  <a:ext uri="{0D108BD9-81ED-4DB2-BD59-A6C34878D82A}">
                    <a16:rowId xmlns:a16="http://schemas.microsoft.com/office/drawing/2014/main" val="1312509978"/>
                  </a:ext>
                </a:extLst>
              </a:tr>
              <a:tr h="370840">
                <a:tc>
                  <a:txBody>
                    <a:bodyPr/>
                    <a:lstStyle/>
                    <a:p>
                      <a:r>
                        <a:rPr lang="nl-NL" sz="1600" dirty="0">
                          <a:solidFill>
                            <a:schemeClr val="accent3"/>
                          </a:solidFill>
                          <a:latin typeface="Museo Sans 300" panose="02000000000000000000" pitchFamily="50" charset="0"/>
                        </a:rPr>
                        <a:t>patiënt met obesitas</a:t>
                      </a:r>
                    </a:p>
                  </a:txBody>
                  <a:tcPr>
                    <a:solidFill>
                      <a:schemeClr val="accent3">
                        <a:lumMod val="20000"/>
                        <a:lumOff val="80000"/>
                      </a:schemeClr>
                    </a:solidFill>
                  </a:tcPr>
                </a:tc>
                <a:tc>
                  <a:txBody>
                    <a:bodyPr/>
                    <a:lstStyle/>
                    <a:p>
                      <a:r>
                        <a:rPr lang="nl-NL" sz="1600" dirty="0" err="1">
                          <a:solidFill>
                            <a:schemeClr val="accent3"/>
                          </a:solidFill>
                          <a:latin typeface="Museo Sans 300" panose="02000000000000000000" pitchFamily="50" charset="0"/>
                        </a:rPr>
                        <a:t>obese</a:t>
                      </a:r>
                      <a:r>
                        <a:rPr lang="nl-NL" sz="1600" dirty="0">
                          <a:solidFill>
                            <a:schemeClr val="accent3"/>
                          </a:solidFill>
                          <a:latin typeface="Museo Sans 300" panose="02000000000000000000" pitchFamily="50" charset="0"/>
                        </a:rPr>
                        <a:t> patiënt</a:t>
                      </a:r>
                    </a:p>
                  </a:txBody>
                  <a:tcPr>
                    <a:solidFill>
                      <a:schemeClr val="accent1">
                        <a:lumMod val="20000"/>
                        <a:lumOff val="80000"/>
                      </a:schemeClr>
                    </a:solidFill>
                  </a:tcPr>
                </a:tc>
                <a:extLst>
                  <a:ext uri="{0D108BD9-81ED-4DB2-BD59-A6C34878D82A}">
                    <a16:rowId xmlns:a16="http://schemas.microsoft.com/office/drawing/2014/main" val="831023891"/>
                  </a:ext>
                </a:extLst>
              </a:tr>
              <a:tr h="370840">
                <a:tc>
                  <a:txBody>
                    <a:bodyPr/>
                    <a:lstStyle/>
                    <a:p>
                      <a:r>
                        <a:rPr lang="nl-NL" sz="1600" dirty="0">
                          <a:solidFill>
                            <a:schemeClr val="accent3"/>
                          </a:solidFill>
                          <a:latin typeface="Museo Sans 300" panose="02000000000000000000" pitchFamily="50" charset="0"/>
                        </a:rPr>
                        <a:t>ernstige obesitas</a:t>
                      </a:r>
                    </a:p>
                  </a:txBody>
                  <a:tcPr>
                    <a:solidFill>
                      <a:schemeClr val="accent3">
                        <a:lumMod val="20000"/>
                        <a:lumOff val="80000"/>
                      </a:schemeClr>
                    </a:solidFill>
                  </a:tcPr>
                </a:tc>
                <a:tc>
                  <a:txBody>
                    <a:bodyPr/>
                    <a:lstStyle/>
                    <a:p>
                      <a:r>
                        <a:rPr lang="nl-NL" sz="1600" dirty="0">
                          <a:solidFill>
                            <a:schemeClr val="accent3"/>
                          </a:solidFill>
                          <a:latin typeface="Museo Sans 300" panose="02000000000000000000" pitchFamily="50" charset="0"/>
                        </a:rPr>
                        <a:t>morbide obesitas</a:t>
                      </a:r>
                    </a:p>
                  </a:txBody>
                  <a:tcPr>
                    <a:solidFill>
                      <a:schemeClr val="accent1">
                        <a:lumMod val="20000"/>
                        <a:lumOff val="80000"/>
                      </a:schemeClr>
                    </a:solidFill>
                  </a:tcPr>
                </a:tc>
                <a:extLst>
                  <a:ext uri="{0D108BD9-81ED-4DB2-BD59-A6C34878D82A}">
                    <a16:rowId xmlns:a16="http://schemas.microsoft.com/office/drawing/2014/main" val="4113352778"/>
                  </a:ext>
                </a:extLst>
              </a:tr>
              <a:tr h="370840">
                <a:tc>
                  <a:txBody>
                    <a:bodyPr/>
                    <a:lstStyle/>
                    <a:p>
                      <a:r>
                        <a:rPr lang="nl-NL" sz="1600" dirty="0">
                          <a:solidFill>
                            <a:schemeClr val="accent3"/>
                          </a:solidFill>
                          <a:latin typeface="Museo Sans 300" panose="02000000000000000000" pitchFamily="50" charset="0"/>
                        </a:rPr>
                        <a:t>eetgewoontes</a:t>
                      </a:r>
                    </a:p>
                  </a:txBody>
                  <a:tcPr>
                    <a:solidFill>
                      <a:schemeClr val="accent3">
                        <a:lumMod val="20000"/>
                        <a:lumOff val="80000"/>
                      </a:schemeClr>
                    </a:solidFill>
                  </a:tcPr>
                </a:tc>
                <a:tc>
                  <a:txBody>
                    <a:bodyPr/>
                    <a:lstStyle/>
                    <a:p>
                      <a:r>
                        <a:rPr lang="nl-NL" sz="1600" dirty="0">
                          <a:solidFill>
                            <a:schemeClr val="accent3"/>
                          </a:solidFill>
                          <a:latin typeface="Museo Sans 300" panose="02000000000000000000" pitchFamily="50" charset="0"/>
                        </a:rPr>
                        <a:t>dieet</a:t>
                      </a:r>
                    </a:p>
                  </a:txBody>
                  <a:tcPr>
                    <a:solidFill>
                      <a:schemeClr val="accent1">
                        <a:lumMod val="20000"/>
                        <a:lumOff val="80000"/>
                      </a:schemeClr>
                    </a:solidFill>
                  </a:tcPr>
                </a:tc>
                <a:extLst>
                  <a:ext uri="{0D108BD9-81ED-4DB2-BD59-A6C34878D82A}">
                    <a16:rowId xmlns:a16="http://schemas.microsoft.com/office/drawing/2014/main" val="2613351241"/>
                  </a:ext>
                </a:extLst>
              </a:tr>
            </a:tbl>
          </a:graphicData>
        </a:graphic>
      </p:graphicFrame>
      <p:sp>
        <p:nvSpPr>
          <p:cNvPr id="14" name="Tekstvak 13">
            <a:extLst>
              <a:ext uri="{FF2B5EF4-FFF2-40B4-BE49-F238E27FC236}">
                <a16:creationId xmlns:a16="http://schemas.microsoft.com/office/drawing/2014/main" id="{3F9F32D7-E9C9-6D52-DF35-0D680494375D}"/>
              </a:ext>
            </a:extLst>
          </p:cNvPr>
          <p:cNvSpPr txBox="1"/>
          <p:nvPr/>
        </p:nvSpPr>
        <p:spPr>
          <a:xfrm>
            <a:off x="5951332" y="4074066"/>
            <a:ext cx="51153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srgbClr val="1F97D6"/>
                </a:solidFill>
                <a:effectLst/>
                <a:uLnTx/>
                <a:uFillTx/>
                <a:latin typeface="Museo 300" panose="02000000000000000000" pitchFamily="50" charset="0"/>
                <a:ea typeface="+mn-ea"/>
                <a:cs typeface="+mn-cs"/>
              </a:rPr>
              <a:t>Very</a:t>
            </a: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brief </a:t>
            </a:r>
            <a:r>
              <a:rPr kumimoji="0" lang="nl-NL" sz="1800" b="0" i="0" u="none" strike="noStrike" kern="1200" cap="none" spc="0" normalizeH="0" baseline="0" noProof="0" dirty="0" err="1">
                <a:ln>
                  <a:noFill/>
                </a:ln>
                <a:solidFill>
                  <a:srgbClr val="1F97D6"/>
                </a:solidFill>
                <a:effectLst/>
                <a:uLnTx/>
                <a:uFillTx/>
                <a:latin typeface="Museo 300" panose="02000000000000000000" pitchFamily="50" charset="0"/>
                <a:ea typeface="+mn-ea"/>
                <a:cs typeface="+mn-cs"/>
              </a:rPr>
              <a:t>intervention</a:t>
            </a: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(korte interventie) op gewicht is effectief en wordt als behulpzaam ervaren</a:t>
            </a:r>
            <a:r>
              <a:rPr kumimoji="0" lang="nl-NL" sz="1800" b="0" i="0" u="none" strike="noStrike" kern="1200" cap="none" spc="0" normalizeH="0" baseline="30000" noProof="0" dirty="0">
                <a:ln>
                  <a:noFill/>
                </a:ln>
                <a:solidFill>
                  <a:srgbClr val="1F97D6"/>
                </a:solidFill>
                <a:effectLst/>
                <a:uLnTx/>
                <a:uFillTx/>
                <a:latin typeface="Museo 300" panose="02000000000000000000" pitchFamily="50" charset="0"/>
                <a:ea typeface="+mn-ea"/>
                <a:cs typeface="+mn-cs"/>
              </a:rPr>
              <a:t>3</a:t>
            </a:r>
            <a:r>
              <a:rPr kumimoji="0" lang="nl-NL" sz="1800" b="0" i="0" u="none" strike="noStrike" kern="1200" cap="none" spc="0" normalizeH="0" baseline="0" noProof="0" dirty="0">
                <a:ln>
                  <a:noFill/>
                </a:ln>
                <a:solidFill>
                  <a:srgbClr val="1F97D6"/>
                </a:solidFill>
                <a:effectLst/>
                <a:uLnTx/>
                <a:uFillTx/>
                <a:latin typeface="Museo 300" panose="02000000000000000000" pitchFamily="50" charset="0"/>
                <a:ea typeface="+mn-ea"/>
                <a:cs typeface="+mn-cs"/>
              </a:rPr>
              <a:t> </a:t>
            </a:r>
          </a:p>
        </p:txBody>
      </p:sp>
    </p:spTree>
    <p:extLst>
      <p:ext uri="{BB962C8B-B14F-4D97-AF65-F5344CB8AC3E}">
        <p14:creationId xmlns:p14="http://schemas.microsoft.com/office/powerpoint/2010/main" val="1872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Diagnostiek</a:t>
            </a:r>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13</a:t>
            </a:fld>
            <a:endParaRPr lang="nl-NL"/>
          </a:p>
        </p:txBody>
      </p:sp>
      <p:pic>
        <p:nvPicPr>
          <p:cNvPr id="7" name="Afbeelding 6">
            <a:extLst>
              <a:ext uri="{FF2B5EF4-FFF2-40B4-BE49-F238E27FC236}">
                <a16:creationId xmlns:a16="http://schemas.microsoft.com/office/drawing/2014/main" id="{C251E132-C39E-1A38-72FF-CA6E361953F3}"/>
              </a:ext>
            </a:extLst>
          </p:cNvPr>
          <p:cNvPicPr>
            <a:picLocks noChangeAspect="1"/>
          </p:cNvPicPr>
          <p:nvPr/>
        </p:nvPicPr>
        <p:blipFill rotWithShape="1">
          <a:blip r:embed="rId3">
            <a:extLst>
              <a:ext uri="{28A0092B-C50C-407E-A947-70E740481C1C}">
                <a14:useLocalDpi xmlns:a14="http://schemas.microsoft.com/office/drawing/2010/main" val="0"/>
              </a:ext>
            </a:extLst>
          </a:blip>
          <a:srcRect l="9181" t="22277" r="10902"/>
          <a:stretch/>
        </p:blipFill>
        <p:spPr>
          <a:xfrm>
            <a:off x="1828800" y="1202173"/>
            <a:ext cx="9620366" cy="5669274"/>
          </a:xfrm>
          <a:prstGeom prst="rect">
            <a:avLst/>
          </a:prstGeom>
        </p:spPr>
      </p:pic>
    </p:spTree>
    <p:extLst>
      <p:ext uri="{BB962C8B-B14F-4D97-AF65-F5344CB8AC3E}">
        <p14:creationId xmlns:p14="http://schemas.microsoft.com/office/powerpoint/2010/main" val="280013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C801C-E3C2-8857-1572-22EE1A023C10}"/>
              </a:ext>
            </a:extLst>
          </p:cNvPr>
          <p:cNvSpPr>
            <a:spLocks noGrp="1"/>
          </p:cNvSpPr>
          <p:nvPr>
            <p:ph type="title"/>
          </p:nvPr>
        </p:nvSpPr>
        <p:spPr/>
        <p:txBody>
          <a:bodyPr/>
          <a:lstStyle/>
          <a:p>
            <a:r>
              <a:rPr lang="nl-NL" dirty="0"/>
              <a:t>Definities bij volwassenen</a:t>
            </a:r>
          </a:p>
        </p:txBody>
      </p:sp>
      <p:sp>
        <p:nvSpPr>
          <p:cNvPr id="3" name="Tijdelijke aanduiding voor inhoud 2">
            <a:extLst>
              <a:ext uri="{FF2B5EF4-FFF2-40B4-BE49-F238E27FC236}">
                <a16:creationId xmlns:a16="http://schemas.microsoft.com/office/drawing/2014/main" id="{8EDDF324-43FC-19F7-62A1-FB7C18180F82}"/>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557774E8-D65E-6C44-F3CE-C86959B2D008}"/>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7D570CE6-2970-12ED-7802-14A43B458E09}"/>
              </a:ext>
            </a:extLst>
          </p:cNvPr>
          <p:cNvSpPr>
            <a:spLocks noGrp="1"/>
          </p:cNvSpPr>
          <p:nvPr>
            <p:ph type="sldNum" sz="quarter" idx="12"/>
          </p:nvPr>
        </p:nvSpPr>
        <p:spPr/>
        <p:txBody>
          <a:bodyPr/>
          <a:lstStyle/>
          <a:p>
            <a:fld id="{C7667BEC-0511-4721-880C-282B0BD3357A}" type="slidenum">
              <a:rPr lang="nl-NL" smtClean="0"/>
              <a:t>14</a:t>
            </a:fld>
            <a:endParaRPr lang="nl-NL"/>
          </a:p>
        </p:txBody>
      </p:sp>
      <p:graphicFrame>
        <p:nvGraphicFramePr>
          <p:cNvPr id="6" name="Tabel 5">
            <a:extLst>
              <a:ext uri="{FF2B5EF4-FFF2-40B4-BE49-F238E27FC236}">
                <a16:creationId xmlns:a16="http://schemas.microsoft.com/office/drawing/2014/main" id="{2DB58528-C81C-E884-4B8A-C30E59893581}"/>
              </a:ext>
            </a:extLst>
          </p:cNvPr>
          <p:cNvGraphicFramePr>
            <a:graphicFrameLocks noGrp="1"/>
          </p:cNvGraphicFramePr>
          <p:nvPr>
            <p:extLst>
              <p:ext uri="{D42A27DB-BD31-4B8C-83A1-F6EECF244321}">
                <p14:modId xmlns:p14="http://schemas.microsoft.com/office/powerpoint/2010/main" val="318775756"/>
              </p:ext>
            </p:extLst>
          </p:nvPr>
        </p:nvGraphicFramePr>
        <p:xfrm>
          <a:off x="1265087" y="2186724"/>
          <a:ext cx="9661825" cy="3249930"/>
        </p:xfrm>
        <a:graphic>
          <a:graphicData uri="http://schemas.openxmlformats.org/drawingml/2006/table">
            <a:tbl>
              <a:tblPr firstRow="1" bandRow="1">
                <a:tableStyleId>{5C22544A-7EE6-4342-B048-85BDC9FD1C3A}</a:tableStyleId>
              </a:tblPr>
              <a:tblGrid>
                <a:gridCol w="3313092">
                  <a:extLst>
                    <a:ext uri="{9D8B030D-6E8A-4147-A177-3AD203B41FA5}">
                      <a16:colId xmlns:a16="http://schemas.microsoft.com/office/drawing/2014/main" val="1751180415"/>
                    </a:ext>
                  </a:extLst>
                </a:gridCol>
                <a:gridCol w="6348733">
                  <a:extLst>
                    <a:ext uri="{9D8B030D-6E8A-4147-A177-3AD203B41FA5}">
                      <a16:colId xmlns:a16="http://schemas.microsoft.com/office/drawing/2014/main" val="311012543"/>
                    </a:ext>
                  </a:extLst>
                </a:gridCol>
              </a:tblGrid>
              <a:tr h="649986">
                <a:tc>
                  <a:txBody>
                    <a:bodyPr/>
                    <a:lstStyle/>
                    <a:p>
                      <a:r>
                        <a:rPr lang="nl-NL"/>
                        <a:t>BMI</a:t>
                      </a:r>
                    </a:p>
                  </a:txBody>
                  <a:tcPr/>
                </a:tc>
                <a:tc>
                  <a:txBody>
                    <a:bodyPr/>
                    <a:lstStyle/>
                    <a:p>
                      <a:r>
                        <a:rPr lang="nl-NL"/>
                        <a:t>Naamgeving</a:t>
                      </a:r>
                    </a:p>
                  </a:txBody>
                  <a:tcPr/>
                </a:tc>
                <a:extLst>
                  <a:ext uri="{0D108BD9-81ED-4DB2-BD59-A6C34878D82A}">
                    <a16:rowId xmlns:a16="http://schemas.microsoft.com/office/drawing/2014/main" val="3736522720"/>
                  </a:ext>
                </a:extLst>
              </a:tr>
              <a:tr h="649986">
                <a:tc>
                  <a:txBody>
                    <a:bodyPr/>
                    <a:lstStyle/>
                    <a:p>
                      <a:r>
                        <a:rPr lang="nl-NL"/>
                        <a:t>≥ 25 tot 30 kg/m</a:t>
                      </a:r>
                      <a:r>
                        <a:rPr lang="nl-NL" baseline="30000"/>
                        <a:t>2</a:t>
                      </a:r>
                    </a:p>
                  </a:txBody>
                  <a:tcPr/>
                </a:tc>
                <a:tc>
                  <a:txBody>
                    <a:bodyPr/>
                    <a:lstStyle/>
                    <a:p>
                      <a:r>
                        <a:rPr lang="nl-NL"/>
                        <a:t>overgewicht</a:t>
                      </a:r>
                    </a:p>
                  </a:txBody>
                  <a:tcPr/>
                </a:tc>
                <a:extLst>
                  <a:ext uri="{0D108BD9-81ED-4DB2-BD59-A6C34878D82A}">
                    <a16:rowId xmlns:a16="http://schemas.microsoft.com/office/drawing/2014/main" val="291294904"/>
                  </a:ext>
                </a:extLst>
              </a:tr>
              <a:tr h="649986">
                <a:tc>
                  <a:txBody>
                    <a:bodyPr/>
                    <a:lstStyle/>
                    <a:p>
                      <a:r>
                        <a:rPr lang="nl-NL"/>
                        <a:t>≥ 30 tot 35 kg/m</a:t>
                      </a:r>
                      <a:r>
                        <a:rPr lang="nl-NL" baseline="30000"/>
                        <a:t>2</a:t>
                      </a:r>
                    </a:p>
                  </a:txBody>
                  <a:tcPr/>
                </a:tc>
                <a:tc>
                  <a:txBody>
                    <a:bodyPr/>
                    <a:lstStyle/>
                    <a:p>
                      <a:r>
                        <a:rPr lang="nl-NL" dirty="0"/>
                        <a:t>obesitas klasse I</a:t>
                      </a:r>
                    </a:p>
                  </a:txBody>
                  <a:tcPr/>
                </a:tc>
                <a:extLst>
                  <a:ext uri="{0D108BD9-81ED-4DB2-BD59-A6C34878D82A}">
                    <a16:rowId xmlns:a16="http://schemas.microsoft.com/office/drawing/2014/main" val="2298402223"/>
                  </a:ext>
                </a:extLst>
              </a:tr>
              <a:tr h="649986">
                <a:tc>
                  <a:txBody>
                    <a:bodyPr/>
                    <a:lstStyle/>
                    <a:p>
                      <a:r>
                        <a:rPr lang="nl-NL"/>
                        <a:t>≥ 35 tot 40 kg/m</a:t>
                      </a:r>
                      <a:r>
                        <a:rPr lang="nl-NL" baseline="30000"/>
                        <a:t>2</a:t>
                      </a:r>
                      <a:endParaRPr lang="nl-NL"/>
                    </a:p>
                  </a:txBody>
                  <a:tcPr/>
                </a:tc>
                <a:tc>
                  <a:txBody>
                    <a:bodyPr/>
                    <a:lstStyle/>
                    <a:p>
                      <a:r>
                        <a:rPr lang="nl-NL"/>
                        <a:t>obesitas klasse II / ernstige obesitas</a:t>
                      </a:r>
                    </a:p>
                  </a:txBody>
                  <a:tcPr/>
                </a:tc>
                <a:extLst>
                  <a:ext uri="{0D108BD9-81ED-4DB2-BD59-A6C34878D82A}">
                    <a16:rowId xmlns:a16="http://schemas.microsoft.com/office/drawing/2014/main" val="3825865997"/>
                  </a:ext>
                </a:extLst>
              </a:tr>
              <a:tr h="649986">
                <a:tc>
                  <a:txBody>
                    <a:bodyPr/>
                    <a:lstStyle/>
                    <a:p>
                      <a:r>
                        <a:rPr lang="nl-NL"/>
                        <a:t>≥ 40 kg/m</a:t>
                      </a:r>
                      <a:r>
                        <a:rPr lang="nl-NL" baseline="30000"/>
                        <a:t>2</a:t>
                      </a:r>
                      <a:endParaRPr lang="nl-NL"/>
                    </a:p>
                  </a:txBody>
                  <a:tcPr/>
                </a:tc>
                <a:tc>
                  <a:txBody>
                    <a:bodyPr/>
                    <a:lstStyle/>
                    <a:p>
                      <a:r>
                        <a:rPr lang="nl-NL" dirty="0"/>
                        <a:t>obesitas klasse III / zeer ernstige obesitas</a:t>
                      </a:r>
                    </a:p>
                  </a:txBody>
                  <a:tcPr/>
                </a:tc>
                <a:extLst>
                  <a:ext uri="{0D108BD9-81ED-4DB2-BD59-A6C34878D82A}">
                    <a16:rowId xmlns:a16="http://schemas.microsoft.com/office/drawing/2014/main" val="3732007319"/>
                  </a:ext>
                </a:extLst>
              </a:tr>
            </a:tbl>
          </a:graphicData>
        </a:graphic>
      </p:graphicFrame>
    </p:spTree>
    <p:extLst>
      <p:ext uri="{BB962C8B-B14F-4D97-AF65-F5344CB8AC3E}">
        <p14:creationId xmlns:p14="http://schemas.microsoft.com/office/powerpoint/2010/main" val="97277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Diagnostiek</a:t>
            </a:r>
          </a:p>
        </p:txBody>
      </p:sp>
      <p:sp>
        <p:nvSpPr>
          <p:cNvPr id="3" name="Tijdelijke aanduiding voor inhoud 2">
            <a:extLst>
              <a:ext uri="{FF2B5EF4-FFF2-40B4-BE49-F238E27FC236}">
                <a16:creationId xmlns:a16="http://schemas.microsoft.com/office/drawing/2014/main" id="{808380C9-8EAA-CB7D-6B9C-E000EBD4BAF3}"/>
              </a:ext>
            </a:extLst>
          </p:cNvPr>
          <p:cNvSpPr>
            <a:spLocks noGrp="1"/>
          </p:cNvSpPr>
          <p:nvPr>
            <p:ph idx="1"/>
          </p:nvPr>
        </p:nvSpPr>
        <p:spPr/>
        <p:txBody>
          <a:bodyPr>
            <a:normAutofit/>
          </a:bodyPr>
          <a:lstStyle/>
          <a:p>
            <a:r>
              <a:rPr lang="nl-NL" dirty="0" err="1">
                <a:solidFill>
                  <a:srgbClr val="363636"/>
                </a:solidFill>
                <a:latin typeface="Lato" panose="020F0502020204030203" pitchFamily="34" charset="0"/>
              </a:rPr>
              <a:t>Checkoorzakenovergewicht.nl</a:t>
            </a:r>
            <a:endParaRPr lang="nl-NL" dirty="0">
              <a:solidFill>
                <a:srgbClr val="363636"/>
              </a:solidFill>
              <a:latin typeface="Lato" panose="020F0502020204030203" pitchFamily="34" charset="0"/>
            </a:endParaRPr>
          </a:p>
          <a:p>
            <a:r>
              <a:rPr lang="nl-NL" dirty="0">
                <a:solidFill>
                  <a:srgbClr val="363636"/>
                </a:solidFill>
                <a:latin typeface="Lato" panose="020F0502020204030203" pitchFamily="34" charset="0"/>
              </a:rPr>
              <a:t>S</a:t>
            </a:r>
            <a:r>
              <a:rPr lang="nl-NL" b="0" i="0" dirty="0">
                <a:solidFill>
                  <a:srgbClr val="363636"/>
                </a:solidFill>
                <a:effectLst/>
                <a:latin typeface="Lato" panose="020F0502020204030203" pitchFamily="34" charset="0"/>
              </a:rPr>
              <a:t>creeningstool voor diagnostiek naar onderliggende oorzaken van obesitas. </a:t>
            </a:r>
          </a:p>
          <a:p>
            <a:r>
              <a:rPr lang="nl-NL" dirty="0">
                <a:solidFill>
                  <a:srgbClr val="363636"/>
                </a:solidFill>
                <a:latin typeface="Lato" panose="020F0502020204030203" pitchFamily="34" charset="0"/>
              </a:rPr>
              <a:t>Identificeert rode vlaggen van oorzaken, bijdragende, in standhoudende factoren</a:t>
            </a:r>
          </a:p>
          <a:p>
            <a:r>
              <a:rPr lang="nl-NL" dirty="0">
                <a:solidFill>
                  <a:srgbClr val="363636"/>
                </a:solidFill>
                <a:latin typeface="Lato" panose="020F0502020204030203" pitchFamily="34" charset="0"/>
              </a:rPr>
              <a:t>Passende diagnostiek, passende (verwijzing naar) zorg</a:t>
            </a:r>
          </a:p>
          <a:p>
            <a:r>
              <a:rPr lang="nl-NL" b="0" i="0" dirty="0">
                <a:solidFill>
                  <a:srgbClr val="363636"/>
                </a:solidFill>
                <a:effectLst/>
                <a:latin typeface="Lato" panose="020F0502020204030203" pitchFamily="34" charset="0"/>
              </a:rPr>
              <a:t>GLI niet voor iedereen geschikt</a:t>
            </a:r>
            <a:endParaRPr lang="nl-NL" dirty="0"/>
          </a:p>
          <a:p>
            <a:endParaRPr lang="nl-NL" dirty="0"/>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15</a:t>
            </a:fld>
            <a:endParaRPr lang="nl-NL"/>
          </a:p>
        </p:txBody>
      </p:sp>
    </p:spTree>
    <p:extLst>
      <p:ext uri="{BB962C8B-B14F-4D97-AF65-F5344CB8AC3E}">
        <p14:creationId xmlns:p14="http://schemas.microsoft.com/office/powerpoint/2010/main" val="225439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D0700-3D0C-4C95-0AC0-63D36229E7B8}"/>
              </a:ext>
            </a:extLst>
          </p:cNvPr>
          <p:cNvSpPr>
            <a:spLocks noGrp="1"/>
          </p:cNvSpPr>
          <p:nvPr>
            <p:ph type="title"/>
          </p:nvPr>
        </p:nvSpPr>
        <p:spPr/>
        <p:txBody>
          <a:bodyPr>
            <a:normAutofit/>
          </a:bodyPr>
          <a:lstStyle/>
          <a:p>
            <a:r>
              <a:rPr lang="nl-NL" dirty="0" err="1"/>
              <a:t>checkoorzakenovergewicht.nl</a:t>
            </a:r>
            <a:endParaRPr lang="nl-NL" dirty="0"/>
          </a:p>
        </p:txBody>
      </p:sp>
      <p:sp>
        <p:nvSpPr>
          <p:cNvPr id="4" name="Tijdelijke aanduiding voor datum 3">
            <a:extLst>
              <a:ext uri="{FF2B5EF4-FFF2-40B4-BE49-F238E27FC236}">
                <a16:creationId xmlns:a16="http://schemas.microsoft.com/office/drawing/2014/main" id="{E8C2123B-999A-A0F9-9272-2E21E38C748E}"/>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FF77BA1C-BC49-7ABC-1506-60F6A2ACEF51}"/>
              </a:ext>
            </a:extLst>
          </p:cNvPr>
          <p:cNvSpPr>
            <a:spLocks noGrp="1"/>
          </p:cNvSpPr>
          <p:nvPr>
            <p:ph type="sldNum" sz="quarter" idx="12"/>
          </p:nvPr>
        </p:nvSpPr>
        <p:spPr/>
        <p:txBody>
          <a:bodyPr/>
          <a:lstStyle/>
          <a:p>
            <a:fld id="{C7667BEC-0511-4721-880C-282B0BD3357A}" type="slidenum">
              <a:rPr lang="nl-NL" smtClean="0"/>
              <a:t>16</a:t>
            </a:fld>
            <a:endParaRPr lang="nl-NL"/>
          </a:p>
        </p:txBody>
      </p:sp>
      <p:pic>
        <p:nvPicPr>
          <p:cNvPr id="11" name="Afbeelding 10">
            <a:extLst>
              <a:ext uri="{FF2B5EF4-FFF2-40B4-BE49-F238E27FC236}">
                <a16:creationId xmlns:a16="http://schemas.microsoft.com/office/drawing/2014/main" id="{DB857043-DF20-D9C4-6F06-F992E28BB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85087"/>
            <a:ext cx="8115300" cy="4894095"/>
          </a:xfrm>
          <a:prstGeom prst="rect">
            <a:avLst/>
          </a:prstGeom>
        </p:spPr>
      </p:pic>
      <p:pic>
        <p:nvPicPr>
          <p:cNvPr id="9" name="Afbeelding 8">
            <a:extLst>
              <a:ext uri="{FF2B5EF4-FFF2-40B4-BE49-F238E27FC236}">
                <a16:creationId xmlns:a16="http://schemas.microsoft.com/office/drawing/2014/main" id="{DAB0052B-6B9B-0D0D-808F-51DFCD26D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450" y="3429000"/>
            <a:ext cx="7772400" cy="2543390"/>
          </a:xfrm>
          <a:prstGeom prst="rect">
            <a:avLst/>
          </a:prstGeom>
          <a:ln>
            <a:solidFill>
              <a:schemeClr val="accent1"/>
            </a:solidFill>
          </a:ln>
        </p:spPr>
      </p:pic>
    </p:spTree>
    <p:extLst>
      <p:ext uri="{BB962C8B-B14F-4D97-AF65-F5344CB8AC3E}">
        <p14:creationId xmlns:p14="http://schemas.microsoft.com/office/powerpoint/2010/main" val="1041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7AEDF-12A5-B807-1DF8-5BBD6D056B96}"/>
              </a:ext>
            </a:extLst>
          </p:cNvPr>
          <p:cNvSpPr>
            <a:spLocks noGrp="1"/>
          </p:cNvSpPr>
          <p:nvPr>
            <p:ph type="title"/>
          </p:nvPr>
        </p:nvSpPr>
        <p:spPr/>
        <p:txBody>
          <a:bodyPr/>
          <a:lstStyle/>
          <a:p>
            <a:r>
              <a:rPr lang="nl-NL" dirty="0"/>
              <a:t>7 factoren oorzaken</a:t>
            </a:r>
          </a:p>
        </p:txBody>
      </p:sp>
      <p:pic>
        <p:nvPicPr>
          <p:cNvPr id="7" name="Tijdelijke aanduiding voor inhoud 6">
            <a:extLst>
              <a:ext uri="{FF2B5EF4-FFF2-40B4-BE49-F238E27FC236}">
                <a16:creationId xmlns:a16="http://schemas.microsoft.com/office/drawing/2014/main" id="{D8C8623F-3464-37AA-8CBB-DF8207CEFD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1789"/>
          <a:stretch/>
        </p:blipFill>
        <p:spPr>
          <a:xfrm>
            <a:off x="0" y="1188726"/>
            <a:ext cx="12192000" cy="4998177"/>
          </a:xfrm>
        </p:spPr>
      </p:pic>
      <p:sp>
        <p:nvSpPr>
          <p:cNvPr id="5" name="Tijdelijke aanduiding voor dianummer 4">
            <a:extLst>
              <a:ext uri="{FF2B5EF4-FFF2-40B4-BE49-F238E27FC236}">
                <a16:creationId xmlns:a16="http://schemas.microsoft.com/office/drawing/2014/main" id="{E950A2D7-DBE9-3E66-F3F3-7E90EE06A215}"/>
              </a:ext>
            </a:extLst>
          </p:cNvPr>
          <p:cNvSpPr>
            <a:spLocks noGrp="1"/>
          </p:cNvSpPr>
          <p:nvPr>
            <p:ph type="sldNum" sz="quarter" idx="12"/>
          </p:nvPr>
        </p:nvSpPr>
        <p:spPr/>
        <p:txBody>
          <a:bodyPr/>
          <a:lstStyle/>
          <a:p>
            <a:fld id="{C7667BEC-0511-4721-880C-282B0BD3357A}" type="slidenum">
              <a:rPr lang="nl-NL" smtClean="0"/>
              <a:t>17</a:t>
            </a:fld>
            <a:endParaRPr lang="nl-NL"/>
          </a:p>
        </p:txBody>
      </p:sp>
    </p:spTree>
    <p:extLst>
      <p:ext uri="{BB962C8B-B14F-4D97-AF65-F5344CB8AC3E}">
        <p14:creationId xmlns:p14="http://schemas.microsoft.com/office/powerpoint/2010/main" val="115751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E0FFC-B55B-BAB9-2ED2-88C61F6A32D8}"/>
              </a:ext>
            </a:extLst>
          </p:cNvPr>
          <p:cNvSpPr>
            <a:spLocks noGrp="1"/>
          </p:cNvSpPr>
          <p:nvPr>
            <p:ph type="title"/>
          </p:nvPr>
        </p:nvSpPr>
        <p:spPr/>
        <p:txBody>
          <a:bodyPr/>
          <a:lstStyle/>
          <a:p>
            <a:r>
              <a:rPr lang="nl-NL" dirty="0" err="1"/>
              <a:t>Obesogene</a:t>
            </a:r>
            <a:r>
              <a:rPr lang="nl-NL" dirty="0"/>
              <a:t> medicatie</a:t>
            </a:r>
          </a:p>
        </p:txBody>
      </p:sp>
      <p:sp>
        <p:nvSpPr>
          <p:cNvPr id="3" name="Tijdelijke aanduiding voor inhoud 2">
            <a:extLst>
              <a:ext uri="{FF2B5EF4-FFF2-40B4-BE49-F238E27FC236}">
                <a16:creationId xmlns:a16="http://schemas.microsoft.com/office/drawing/2014/main" id="{D4946A96-09A8-2116-D432-42D443B5DF6A}"/>
              </a:ext>
            </a:extLst>
          </p:cNvPr>
          <p:cNvSpPr>
            <a:spLocks noGrp="1"/>
          </p:cNvSpPr>
          <p:nvPr>
            <p:ph idx="1"/>
          </p:nvPr>
        </p:nvSpPr>
        <p:spPr/>
        <p:txBody>
          <a:bodyPr>
            <a:normAutofit/>
          </a:bodyPr>
          <a:lstStyle/>
          <a:p>
            <a:pPr marL="0" indent="0">
              <a:buNone/>
            </a:pPr>
            <a:r>
              <a:rPr lang="nl-NL" dirty="0"/>
              <a:t>Maken </a:t>
            </a:r>
            <a:r>
              <a:rPr lang="nl-NL" b="1" dirty="0">
                <a:solidFill>
                  <a:srgbClr val="0099CC"/>
                </a:solidFill>
              </a:rPr>
              <a:t>afvallen</a:t>
            </a:r>
            <a:r>
              <a:rPr lang="nl-NL" dirty="0"/>
              <a:t> moeilijker:	</a:t>
            </a:r>
          </a:p>
          <a:p>
            <a:pPr marL="0" indent="0">
              <a:buNone/>
            </a:pPr>
            <a:endParaRPr lang="nl-NL" dirty="0"/>
          </a:p>
          <a:p>
            <a:r>
              <a:rPr lang="nl-NL" dirty="0"/>
              <a:t>Psychofarmaca: antipsychotica/-</a:t>
            </a:r>
            <a:r>
              <a:rPr lang="nl-NL" dirty="0" err="1"/>
              <a:t>depressiva</a:t>
            </a:r>
            <a:r>
              <a:rPr lang="nl-NL" dirty="0"/>
              <a:t>/-epileptica</a:t>
            </a:r>
          </a:p>
          <a:p>
            <a:r>
              <a:rPr lang="nl-NL" dirty="0"/>
              <a:t>Antihistaminica (cetirizine, </a:t>
            </a:r>
            <a:r>
              <a:rPr lang="nl-NL" dirty="0" err="1"/>
              <a:t>desloratadine</a:t>
            </a:r>
            <a:r>
              <a:rPr lang="nl-NL" dirty="0"/>
              <a:t>, </a:t>
            </a:r>
            <a:r>
              <a:rPr lang="nl-NL" dirty="0" err="1"/>
              <a:t>fexofenadine</a:t>
            </a:r>
            <a:r>
              <a:rPr lang="nl-NL" dirty="0"/>
              <a:t>)</a:t>
            </a:r>
          </a:p>
          <a:p>
            <a:r>
              <a:rPr lang="nl-NL" dirty="0"/>
              <a:t>Antidiabetica (SU, insuline)</a:t>
            </a:r>
          </a:p>
          <a:p>
            <a:r>
              <a:rPr lang="nl-NL" dirty="0"/>
              <a:t>Antihypertensiva (metoprolol, amlodipine)</a:t>
            </a:r>
          </a:p>
          <a:p>
            <a:r>
              <a:rPr lang="nl-NL" dirty="0"/>
              <a:t>Corticosteroïden</a:t>
            </a:r>
          </a:p>
          <a:p>
            <a:r>
              <a:rPr lang="nl-NL" dirty="0"/>
              <a:t>Protonpompremmers</a:t>
            </a:r>
          </a:p>
          <a:p>
            <a:r>
              <a:rPr lang="nl-NL" dirty="0"/>
              <a:t>Hormoontherapie (OAC!)</a:t>
            </a:r>
          </a:p>
          <a:p>
            <a:endParaRPr lang="nl-NL" dirty="0"/>
          </a:p>
        </p:txBody>
      </p:sp>
      <p:sp>
        <p:nvSpPr>
          <p:cNvPr id="4" name="Tijdelijke aanduiding voor datum 3">
            <a:extLst>
              <a:ext uri="{FF2B5EF4-FFF2-40B4-BE49-F238E27FC236}">
                <a16:creationId xmlns:a16="http://schemas.microsoft.com/office/drawing/2014/main" id="{2D3217AC-0A11-CA28-2CEE-0739B32E480F}"/>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31C511BF-9109-316A-D76F-19E3DAE54A91}"/>
              </a:ext>
            </a:extLst>
          </p:cNvPr>
          <p:cNvSpPr>
            <a:spLocks noGrp="1"/>
          </p:cNvSpPr>
          <p:nvPr>
            <p:ph type="sldNum" sz="quarter" idx="12"/>
          </p:nvPr>
        </p:nvSpPr>
        <p:spPr/>
        <p:txBody>
          <a:bodyPr/>
          <a:lstStyle/>
          <a:p>
            <a:fld id="{C7667BEC-0511-4721-880C-282B0BD3357A}" type="slidenum">
              <a:rPr lang="nl-NL" smtClean="0"/>
              <a:t>18</a:t>
            </a:fld>
            <a:endParaRPr lang="nl-NL"/>
          </a:p>
        </p:txBody>
      </p:sp>
      <p:pic>
        <p:nvPicPr>
          <p:cNvPr id="7" name="Afbeelding 6">
            <a:extLst>
              <a:ext uri="{FF2B5EF4-FFF2-40B4-BE49-F238E27FC236}">
                <a16:creationId xmlns:a16="http://schemas.microsoft.com/office/drawing/2014/main" id="{3D65B75F-6DBD-CFE4-51F2-ACF081824A23}"/>
              </a:ext>
            </a:extLst>
          </p:cNvPr>
          <p:cNvPicPr>
            <a:picLocks noChangeAspect="1"/>
          </p:cNvPicPr>
          <p:nvPr/>
        </p:nvPicPr>
        <p:blipFill>
          <a:blip r:embed="rId3"/>
          <a:stretch>
            <a:fillRect/>
          </a:stretch>
        </p:blipFill>
        <p:spPr>
          <a:xfrm>
            <a:off x="8038669" y="2861832"/>
            <a:ext cx="3315131" cy="3315131"/>
          </a:xfrm>
          <a:prstGeom prst="rect">
            <a:avLst/>
          </a:prstGeom>
        </p:spPr>
      </p:pic>
    </p:spTree>
    <p:extLst>
      <p:ext uri="{BB962C8B-B14F-4D97-AF65-F5344CB8AC3E}">
        <p14:creationId xmlns:p14="http://schemas.microsoft.com/office/powerpoint/2010/main" val="329106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AF8AC-1675-4816-4FB2-898E78080EEE}"/>
              </a:ext>
            </a:extLst>
          </p:cNvPr>
          <p:cNvSpPr>
            <a:spLocks noGrp="1"/>
          </p:cNvSpPr>
          <p:nvPr>
            <p:ph type="title"/>
          </p:nvPr>
        </p:nvSpPr>
        <p:spPr/>
        <p:txBody>
          <a:bodyPr/>
          <a:lstStyle/>
          <a:p>
            <a:r>
              <a:rPr lang="nl-NL" dirty="0"/>
              <a:t>Invloed op bewegen</a:t>
            </a:r>
          </a:p>
        </p:txBody>
      </p:sp>
      <p:sp>
        <p:nvSpPr>
          <p:cNvPr id="3" name="Tijdelijke aanduiding voor inhoud 2">
            <a:extLst>
              <a:ext uri="{FF2B5EF4-FFF2-40B4-BE49-F238E27FC236}">
                <a16:creationId xmlns:a16="http://schemas.microsoft.com/office/drawing/2014/main" id="{482D0262-DBDA-0113-6710-35AAF5EF4771}"/>
              </a:ext>
            </a:extLst>
          </p:cNvPr>
          <p:cNvSpPr>
            <a:spLocks noGrp="1"/>
          </p:cNvSpPr>
          <p:nvPr>
            <p:ph idx="1"/>
          </p:nvPr>
        </p:nvSpPr>
        <p:spPr/>
        <p:txBody>
          <a:bodyPr/>
          <a:lstStyle/>
          <a:p>
            <a:pPr marL="0" indent="0">
              <a:buNone/>
            </a:pPr>
            <a:r>
              <a:rPr lang="nl-NL" dirty="0"/>
              <a:t>Maken </a:t>
            </a:r>
            <a:r>
              <a:rPr lang="nl-NL" b="1" dirty="0">
                <a:solidFill>
                  <a:srgbClr val="0099CC"/>
                </a:solidFill>
              </a:rPr>
              <a:t>bewegen</a:t>
            </a:r>
            <a:r>
              <a:rPr lang="nl-NL" dirty="0"/>
              <a:t> moeilijker:</a:t>
            </a:r>
          </a:p>
          <a:p>
            <a:pPr marL="0" indent="0">
              <a:buNone/>
            </a:pPr>
            <a:endParaRPr lang="nl-NL" dirty="0"/>
          </a:p>
          <a:p>
            <a:r>
              <a:rPr lang="nl-NL" dirty="0"/>
              <a:t>Bètablokkers (inspanningsvermogen omlaag)</a:t>
            </a:r>
          </a:p>
          <a:p>
            <a:r>
              <a:rPr lang="nl-NL" dirty="0"/>
              <a:t>Diuretica (circulerend volume en daarmee </a:t>
            </a:r>
            <a:r>
              <a:rPr lang="nl-NL" dirty="0" err="1"/>
              <a:t>cardiac</a:t>
            </a:r>
            <a:r>
              <a:rPr lang="nl-NL" dirty="0"/>
              <a:t> output omlaag)</a:t>
            </a:r>
          </a:p>
          <a:p>
            <a:r>
              <a:rPr lang="nl-NL" dirty="0"/>
              <a:t>Bisfosfonaten, statines, RAAS-remmers, </a:t>
            </a:r>
            <a:r>
              <a:rPr lang="nl-NL" dirty="0" err="1"/>
              <a:t>fluorchinolonen</a:t>
            </a:r>
            <a:r>
              <a:rPr lang="nl-NL" dirty="0"/>
              <a:t>: spier- en gewrichtsklachten.</a:t>
            </a:r>
          </a:p>
          <a:p>
            <a:endParaRPr lang="nl-NL" dirty="0"/>
          </a:p>
        </p:txBody>
      </p:sp>
      <p:sp>
        <p:nvSpPr>
          <p:cNvPr id="4" name="Tijdelijke aanduiding voor datum 3">
            <a:extLst>
              <a:ext uri="{FF2B5EF4-FFF2-40B4-BE49-F238E27FC236}">
                <a16:creationId xmlns:a16="http://schemas.microsoft.com/office/drawing/2014/main" id="{31D68E00-C5DF-5206-94B7-92CC4E81BD97}"/>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303CA87A-D5D4-AAB8-49BF-FBD2F82A0E31}"/>
              </a:ext>
            </a:extLst>
          </p:cNvPr>
          <p:cNvSpPr>
            <a:spLocks noGrp="1"/>
          </p:cNvSpPr>
          <p:nvPr>
            <p:ph type="sldNum" sz="quarter" idx="12"/>
          </p:nvPr>
        </p:nvSpPr>
        <p:spPr/>
        <p:txBody>
          <a:bodyPr/>
          <a:lstStyle/>
          <a:p>
            <a:fld id="{C7667BEC-0511-4721-880C-282B0BD3357A}" type="slidenum">
              <a:rPr lang="nl-NL" smtClean="0"/>
              <a:t>19</a:t>
            </a:fld>
            <a:endParaRPr lang="nl-NL"/>
          </a:p>
        </p:txBody>
      </p:sp>
      <p:pic>
        <p:nvPicPr>
          <p:cNvPr id="6" name="Picture 2" descr="Beweging &amp; sedentair gedrag | Gezond Leven">
            <a:extLst>
              <a:ext uri="{FF2B5EF4-FFF2-40B4-BE49-F238E27FC236}">
                <a16:creationId xmlns:a16="http://schemas.microsoft.com/office/drawing/2014/main" id="{1D662B0F-F0AC-DD2B-5A50-5A88537CD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84377"/>
            <a:ext cx="2292586" cy="229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5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nukaart 21 diner | Menukaarten, Eten diners, Diner recepten">
            <a:extLst>
              <a:ext uri="{FF2B5EF4-FFF2-40B4-BE49-F238E27FC236}">
                <a16:creationId xmlns:a16="http://schemas.microsoft.com/office/drawing/2014/main" id="{120995FB-A639-6968-625B-3B2365D4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3" y="0"/>
            <a:ext cx="6657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0F32F955-D391-450E-6D5F-C48ED18FB91E}"/>
              </a:ext>
            </a:extLst>
          </p:cNvPr>
          <p:cNvSpPr txBox="1"/>
          <p:nvPr/>
        </p:nvSpPr>
        <p:spPr>
          <a:xfrm>
            <a:off x="3980688" y="1459541"/>
            <a:ext cx="4230624" cy="646331"/>
          </a:xfrm>
          <a:prstGeom prst="rect">
            <a:avLst/>
          </a:prstGeom>
          <a:solidFill>
            <a:schemeClr val="bg1"/>
          </a:solidFill>
        </p:spPr>
        <p:txBody>
          <a:bodyPr wrap="square" rtlCol="0">
            <a:spAutoFit/>
          </a:bodyPr>
          <a:lstStyle/>
          <a:p>
            <a:pPr algn="ctr"/>
            <a:r>
              <a:rPr lang="nl-NL" dirty="0">
                <a:latin typeface="+mj-lt"/>
              </a:rPr>
              <a:t>Epidemiologie en cijfers</a:t>
            </a:r>
          </a:p>
          <a:p>
            <a:pPr algn="ctr"/>
            <a:endParaRPr lang="nl-NL" dirty="0"/>
          </a:p>
        </p:txBody>
      </p:sp>
      <p:sp>
        <p:nvSpPr>
          <p:cNvPr id="3" name="Tekstvak 2">
            <a:extLst>
              <a:ext uri="{FF2B5EF4-FFF2-40B4-BE49-F238E27FC236}">
                <a16:creationId xmlns:a16="http://schemas.microsoft.com/office/drawing/2014/main" id="{CA140D64-0187-7F57-63C4-7B6CA816A5B8}"/>
              </a:ext>
            </a:extLst>
          </p:cNvPr>
          <p:cNvSpPr txBox="1"/>
          <p:nvPr/>
        </p:nvSpPr>
        <p:spPr>
          <a:xfrm>
            <a:off x="3980688" y="2501169"/>
            <a:ext cx="4230624" cy="646331"/>
          </a:xfrm>
          <a:prstGeom prst="rect">
            <a:avLst/>
          </a:prstGeom>
          <a:solidFill>
            <a:schemeClr val="bg1"/>
          </a:solidFill>
        </p:spPr>
        <p:txBody>
          <a:bodyPr wrap="square" rtlCol="0">
            <a:spAutoFit/>
          </a:bodyPr>
          <a:lstStyle/>
          <a:p>
            <a:pPr algn="ctr"/>
            <a:r>
              <a:rPr lang="nl-NL" dirty="0">
                <a:latin typeface="+mj-lt"/>
              </a:rPr>
              <a:t>Achtergrond obesitas</a:t>
            </a:r>
          </a:p>
          <a:p>
            <a:pPr algn="ctr"/>
            <a:endParaRPr lang="nl-NL" dirty="0"/>
          </a:p>
        </p:txBody>
      </p:sp>
      <p:sp>
        <p:nvSpPr>
          <p:cNvPr id="4" name="Tekstvak 3">
            <a:extLst>
              <a:ext uri="{FF2B5EF4-FFF2-40B4-BE49-F238E27FC236}">
                <a16:creationId xmlns:a16="http://schemas.microsoft.com/office/drawing/2014/main" id="{D0CF954A-C7F4-79D4-2E6D-348A64D6FACA}"/>
              </a:ext>
            </a:extLst>
          </p:cNvPr>
          <p:cNvSpPr txBox="1"/>
          <p:nvPr/>
        </p:nvSpPr>
        <p:spPr>
          <a:xfrm>
            <a:off x="3980688" y="3509356"/>
            <a:ext cx="4230624" cy="369332"/>
          </a:xfrm>
          <a:prstGeom prst="rect">
            <a:avLst/>
          </a:prstGeom>
          <a:solidFill>
            <a:schemeClr val="bg1"/>
          </a:solidFill>
        </p:spPr>
        <p:txBody>
          <a:bodyPr wrap="square" rtlCol="0">
            <a:spAutoFit/>
          </a:bodyPr>
          <a:lstStyle/>
          <a:p>
            <a:pPr algn="ctr"/>
            <a:r>
              <a:rPr lang="nl-NL" dirty="0">
                <a:latin typeface="+mj-lt"/>
              </a:rPr>
              <a:t>Diagnostiek</a:t>
            </a:r>
          </a:p>
        </p:txBody>
      </p:sp>
      <p:sp>
        <p:nvSpPr>
          <p:cNvPr id="5" name="Tekstvak 4">
            <a:extLst>
              <a:ext uri="{FF2B5EF4-FFF2-40B4-BE49-F238E27FC236}">
                <a16:creationId xmlns:a16="http://schemas.microsoft.com/office/drawing/2014/main" id="{C6C0AA3F-B2C3-1112-75C5-94C0A4CD102E}"/>
              </a:ext>
            </a:extLst>
          </p:cNvPr>
          <p:cNvSpPr txBox="1"/>
          <p:nvPr/>
        </p:nvSpPr>
        <p:spPr>
          <a:xfrm>
            <a:off x="3980688" y="4335495"/>
            <a:ext cx="4230624" cy="369332"/>
          </a:xfrm>
          <a:prstGeom prst="rect">
            <a:avLst/>
          </a:prstGeom>
          <a:solidFill>
            <a:schemeClr val="bg1"/>
          </a:solidFill>
        </p:spPr>
        <p:txBody>
          <a:bodyPr wrap="square" rtlCol="0">
            <a:spAutoFit/>
          </a:bodyPr>
          <a:lstStyle/>
          <a:p>
            <a:pPr algn="ctr"/>
            <a:r>
              <a:rPr lang="nl-NL" dirty="0">
                <a:latin typeface="+mj-lt"/>
              </a:rPr>
              <a:t>Obesogene medicatie</a:t>
            </a:r>
          </a:p>
        </p:txBody>
      </p:sp>
      <p:sp>
        <p:nvSpPr>
          <p:cNvPr id="6" name="Tekstvak 5">
            <a:extLst>
              <a:ext uri="{FF2B5EF4-FFF2-40B4-BE49-F238E27FC236}">
                <a16:creationId xmlns:a16="http://schemas.microsoft.com/office/drawing/2014/main" id="{E9072BEB-BBC7-7883-02DC-AA82C1A47097}"/>
              </a:ext>
            </a:extLst>
          </p:cNvPr>
          <p:cNvSpPr txBox="1"/>
          <p:nvPr/>
        </p:nvSpPr>
        <p:spPr>
          <a:xfrm>
            <a:off x="3657600" y="5147502"/>
            <a:ext cx="5043488" cy="646331"/>
          </a:xfrm>
          <a:prstGeom prst="rect">
            <a:avLst/>
          </a:prstGeom>
          <a:solidFill>
            <a:schemeClr val="bg1"/>
          </a:solidFill>
        </p:spPr>
        <p:txBody>
          <a:bodyPr wrap="square" rtlCol="0">
            <a:spAutoFit/>
          </a:bodyPr>
          <a:lstStyle/>
          <a:p>
            <a:pPr algn="ctr"/>
            <a:r>
              <a:rPr lang="nl-NL" dirty="0">
                <a:latin typeface="+mj-lt"/>
              </a:rPr>
              <a:t>Behandeling volgens herziene multidisciplinaire richtlijn “Obesitas en overgewicht bij volwassenen”</a:t>
            </a:r>
          </a:p>
        </p:txBody>
      </p:sp>
      <p:sp>
        <p:nvSpPr>
          <p:cNvPr id="7" name="Tekstvak 6">
            <a:extLst>
              <a:ext uri="{FF2B5EF4-FFF2-40B4-BE49-F238E27FC236}">
                <a16:creationId xmlns:a16="http://schemas.microsoft.com/office/drawing/2014/main" id="{9919D11E-AD0D-128A-9B68-2A4838B3EC02}"/>
              </a:ext>
            </a:extLst>
          </p:cNvPr>
          <p:cNvSpPr txBox="1"/>
          <p:nvPr/>
        </p:nvSpPr>
        <p:spPr>
          <a:xfrm>
            <a:off x="3980688" y="6163521"/>
            <a:ext cx="4230624" cy="646331"/>
          </a:xfrm>
          <a:prstGeom prst="rect">
            <a:avLst/>
          </a:prstGeom>
          <a:solidFill>
            <a:schemeClr val="bg1"/>
          </a:solidFill>
        </p:spPr>
        <p:txBody>
          <a:bodyPr wrap="square" rtlCol="0">
            <a:spAutoFit/>
          </a:bodyPr>
          <a:lstStyle/>
          <a:p>
            <a:pPr algn="ctr"/>
            <a:r>
              <a:rPr lang="nl-NL" dirty="0">
                <a:latin typeface="+mj-lt"/>
              </a:rPr>
              <a:t>Vergoedingsvoorwaarden</a:t>
            </a:r>
          </a:p>
          <a:p>
            <a:pPr algn="ctr"/>
            <a:endParaRPr lang="nl-NL" dirty="0"/>
          </a:p>
        </p:txBody>
      </p:sp>
    </p:spTree>
    <p:extLst>
      <p:ext uri="{BB962C8B-B14F-4D97-AF65-F5344CB8AC3E}">
        <p14:creationId xmlns:p14="http://schemas.microsoft.com/office/powerpoint/2010/main" val="217973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Registratie</a:t>
            </a:r>
          </a:p>
        </p:txBody>
      </p:sp>
      <p:sp>
        <p:nvSpPr>
          <p:cNvPr id="3" name="Tijdelijke aanduiding voor inhoud 2">
            <a:extLst>
              <a:ext uri="{FF2B5EF4-FFF2-40B4-BE49-F238E27FC236}">
                <a16:creationId xmlns:a16="http://schemas.microsoft.com/office/drawing/2014/main" id="{808380C9-8EAA-CB7D-6B9C-E000EBD4BAF3}"/>
              </a:ext>
            </a:extLst>
          </p:cNvPr>
          <p:cNvSpPr>
            <a:spLocks noGrp="1"/>
          </p:cNvSpPr>
          <p:nvPr>
            <p:ph idx="1"/>
          </p:nvPr>
        </p:nvSpPr>
        <p:spPr/>
        <p:txBody>
          <a:bodyPr>
            <a:normAutofit/>
          </a:bodyPr>
          <a:lstStyle/>
          <a:p>
            <a:pPr marL="0" indent="0">
              <a:buNone/>
            </a:pPr>
            <a:r>
              <a:rPr lang="nl-NL" dirty="0"/>
              <a:t>Interactieve vragen:</a:t>
            </a:r>
          </a:p>
          <a:p>
            <a:r>
              <a:rPr lang="nl-NL" dirty="0"/>
              <a:t>Heeft u uw dosering wel eens aangepast bij een </a:t>
            </a:r>
            <a:r>
              <a:rPr lang="nl-NL" dirty="0" err="1"/>
              <a:t>obese</a:t>
            </a:r>
            <a:r>
              <a:rPr lang="nl-NL" dirty="0"/>
              <a:t> </a:t>
            </a:r>
            <a:r>
              <a:rPr lang="nl-NL" dirty="0" err="1"/>
              <a:t>patient</a:t>
            </a:r>
            <a:r>
              <a:rPr lang="nl-NL" dirty="0"/>
              <a:t>?</a:t>
            </a:r>
          </a:p>
          <a:p>
            <a:r>
              <a:rPr lang="nl-NL" dirty="0"/>
              <a:t>Welke lichaamskenmerken zijn van belang voor de juiste dosering van een geneesmiddel? (ik bedoel hier: verdelingsvolume, doorbloeding organen (nier/lever), hoeveelheid vetweefsel etc.)</a:t>
            </a:r>
          </a:p>
          <a:p>
            <a:r>
              <a:rPr lang="nl-NL" dirty="0"/>
              <a:t>Denkt u dat lipofiele geneesmiddelen hoger gedoseerd moeten worden bij obesitas? (of </a:t>
            </a:r>
            <a:r>
              <a:rPr lang="nl-NL" dirty="0" err="1"/>
              <a:t>wordcloud</a:t>
            </a:r>
            <a:r>
              <a:rPr lang="nl-NL" dirty="0"/>
              <a:t>: welke geneesmiddelen(groepen/eigenschappen) denkt u dat anders gedoseerd moeten worden bij obesitas?)</a:t>
            </a:r>
          </a:p>
          <a:p>
            <a:r>
              <a:rPr lang="nl-NL" dirty="0"/>
              <a:t>Registreert u de diagnose obesitas altijd in uw HIS/AIS?</a:t>
            </a:r>
          </a:p>
          <a:p>
            <a:endParaRPr lang="nl-NL" dirty="0"/>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20</a:t>
            </a:fld>
            <a:endParaRPr lang="nl-NL"/>
          </a:p>
        </p:txBody>
      </p:sp>
    </p:spTree>
    <p:extLst>
      <p:ext uri="{BB962C8B-B14F-4D97-AF65-F5344CB8AC3E}">
        <p14:creationId xmlns:p14="http://schemas.microsoft.com/office/powerpoint/2010/main" val="126693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Registratie</a:t>
            </a:r>
          </a:p>
        </p:txBody>
      </p:sp>
      <p:sp>
        <p:nvSpPr>
          <p:cNvPr id="3" name="Tijdelijke aanduiding voor inhoud 2">
            <a:extLst>
              <a:ext uri="{FF2B5EF4-FFF2-40B4-BE49-F238E27FC236}">
                <a16:creationId xmlns:a16="http://schemas.microsoft.com/office/drawing/2014/main" id="{808380C9-8EAA-CB7D-6B9C-E000EBD4BAF3}"/>
              </a:ext>
            </a:extLst>
          </p:cNvPr>
          <p:cNvSpPr>
            <a:spLocks noGrp="1"/>
          </p:cNvSpPr>
          <p:nvPr>
            <p:ph idx="1"/>
          </p:nvPr>
        </p:nvSpPr>
        <p:spPr/>
        <p:txBody>
          <a:bodyPr>
            <a:normAutofit/>
          </a:bodyPr>
          <a:lstStyle/>
          <a:p>
            <a:r>
              <a:rPr lang="nl-NL" dirty="0">
                <a:solidFill>
                  <a:schemeClr val="tx1"/>
                </a:solidFill>
              </a:rPr>
              <a:t>Waarom belangrijk? </a:t>
            </a:r>
          </a:p>
          <a:p>
            <a:r>
              <a:rPr lang="nl-NL" dirty="0">
                <a:solidFill>
                  <a:schemeClr val="tx1"/>
                </a:solidFill>
              </a:rPr>
              <a:t>Voorbeeld: zwangerschap registratie in HIS: 48% (2004-2020)</a:t>
            </a:r>
          </a:p>
          <a:p>
            <a:r>
              <a:rPr lang="nl-NL" dirty="0">
                <a:solidFill>
                  <a:schemeClr val="tx1"/>
                </a:solidFill>
              </a:rPr>
              <a:t>Ongeveer 60% meer “</a:t>
            </a:r>
            <a:r>
              <a:rPr lang="nl-NL" dirty="0" err="1">
                <a:solidFill>
                  <a:schemeClr val="tx1"/>
                </a:solidFill>
              </a:rPr>
              <a:t>highly</a:t>
            </a:r>
            <a:r>
              <a:rPr lang="nl-NL" dirty="0">
                <a:solidFill>
                  <a:schemeClr val="tx1"/>
                </a:solidFill>
              </a:rPr>
              <a:t> </a:t>
            </a:r>
            <a:r>
              <a:rPr lang="nl-NL" dirty="0" err="1">
                <a:solidFill>
                  <a:schemeClr val="tx1"/>
                </a:solidFill>
              </a:rPr>
              <a:t>hazardous</a:t>
            </a:r>
            <a:r>
              <a:rPr lang="nl-NL" dirty="0">
                <a:solidFill>
                  <a:schemeClr val="tx1"/>
                </a:solidFill>
              </a:rPr>
              <a:t>” medicatie in niet-geregistreerde groep (OR 1.59; 95%BI 1.49-1.70)</a:t>
            </a:r>
          </a:p>
          <a:p>
            <a:r>
              <a:rPr lang="nl-NL" dirty="0">
                <a:solidFill>
                  <a:schemeClr val="tx1"/>
                </a:solidFill>
              </a:rPr>
              <a:t>Met name doxycycline, methotrexaat, </a:t>
            </a:r>
            <a:r>
              <a:rPr lang="nl-NL" dirty="0" err="1">
                <a:solidFill>
                  <a:schemeClr val="tx1"/>
                </a:solidFill>
              </a:rPr>
              <a:t>isotretinoïne</a:t>
            </a:r>
            <a:r>
              <a:rPr lang="nl-NL" dirty="0">
                <a:solidFill>
                  <a:schemeClr val="tx1"/>
                </a:solidFill>
              </a:rPr>
              <a:t> en anti-epileptica</a:t>
            </a:r>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dirty="0"/>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21</a:t>
            </a:fld>
            <a:endParaRPr lang="nl-NL"/>
          </a:p>
        </p:txBody>
      </p:sp>
      <p:sp>
        <p:nvSpPr>
          <p:cNvPr id="6" name="Tekstvak 5">
            <a:extLst>
              <a:ext uri="{FF2B5EF4-FFF2-40B4-BE49-F238E27FC236}">
                <a16:creationId xmlns:a16="http://schemas.microsoft.com/office/drawing/2014/main" id="{E418FE02-50FF-6810-5CA0-1B4636220C98}"/>
              </a:ext>
            </a:extLst>
          </p:cNvPr>
          <p:cNvSpPr txBox="1"/>
          <p:nvPr/>
        </p:nvSpPr>
        <p:spPr>
          <a:xfrm>
            <a:off x="570369" y="5896043"/>
            <a:ext cx="11405686" cy="538609"/>
          </a:xfrm>
          <a:prstGeom prst="rect">
            <a:avLst/>
          </a:prstGeom>
          <a:noFill/>
        </p:spPr>
        <p:txBody>
          <a:bodyPr wrap="none" rtlCol="0">
            <a:spAutoFit/>
          </a:bodyPr>
          <a:lstStyle/>
          <a:p>
            <a:r>
              <a:rPr lang="nl-NL" sz="1100" dirty="0"/>
              <a:t>Bron: </a:t>
            </a:r>
            <a:r>
              <a:rPr lang="nl-NL" sz="1100" b="0" i="0" dirty="0">
                <a:solidFill>
                  <a:schemeClr val="tx1"/>
                </a:solidFill>
                <a:effectLst/>
                <a:latin typeface="system-ui"/>
              </a:rPr>
              <a:t>Houben E, Swart KM, Steegers EA, Elders PJ, Herings RM. </a:t>
            </a:r>
            <a:r>
              <a:rPr lang="nl-NL" sz="1100" b="0" i="0" dirty="0" err="1">
                <a:solidFill>
                  <a:schemeClr val="tx1"/>
                </a:solidFill>
                <a:effectLst/>
                <a:latin typeface="system-ui"/>
              </a:rPr>
              <a:t>GPs</a:t>
            </a:r>
            <a:r>
              <a:rPr lang="nl-NL" sz="1100" b="0" i="0" dirty="0">
                <a:solidFill>
                  <a:schemeClr val="tx1"/>
                </a:solidFill>
                <a:effectLst/>
                <a:latin typeface="system-ui"/>
              </a:rPr>
              <a:t>' awareness of </a:t>
            </a:r>
            <a:r>
              <a:rPr lang="nl-NL" sz="1100" b="0" i="0" dirty="0" err="1">
                <a:solidFill>
                  <a:schemeClr val="tx1"/>
                </a:solidFill>
                <a:effectLst/>
                <a:latin typeface="system-ui"/>
              </a:rPr>
              <a:t>pregnancy</a:t>
            </a:r>
            <a:r>
              <a:rPr lang="nl-NL" sz="1100" b="0" i="0" dirty="0">
                <a:solidFill>
                  <a:schemeClr val="tx1"/>
                </a:solidFill>
                <a:effectLst/>
                <a:latin typeface="system-ui"/>
              </a:rPr>
              <a:t>: trends </a:t>
            </a:r>
            <a:r>
              <a:rPr lang="nl-NL" sz="1100" b="0" i="0" dirty="0" err="1">
                <a:solidFill>
                  <a:schemeClr val="tx1"/>
                </a:solidFill>
                <a:effectLst/>
                <a:latin typeface="system-ui"/>
              </a:rPr>
              <a:t>and</a:t>
            </a:r>
            <a:r>
              <a:rPr lang="nl-NL" sz="1100" b="0" i="0" dirty="0">
                <a:solidFill>
                  <a:schemeClr val="tx1"/>
                </a:solidFill>
                <a:effectLst/>
                <a:latin typeface="system-ui"/>
              </a:rPr>
              <a:t> </a:t>
            </a:r>
            <a:r>
              <a:rPr lang="nl-NL" sz="1100" b="0" i="0" dirty="0" err="1">
                <a:solidFill>
                  <a:schemeClr val="tx1"/>
                </a:solidFill>
                <a:effectLst/>
                <a:latin typeface="system-ui"/>
              </a:rPr>
              <a:t>association</a:t>
            </a:r>
            <a:r>
              <a:rPr lang="nl-NL" sz="1100" b="0" i="0" dirty="0">
                <a:solidFill>
                  <a:schemeClr val="tx1"/>
                </a:solidFill>
                <a:effectLst/>
                <a:latin typeface="system-ui"/>
              </a:rPr>
              <a:t> </a:t>
            </a:r>
            <a:r>
              <a:rPr lang="nl-NL" sz="1100" b="0" i="0" dirty="0" err="1">
                <a:solidFill>
                  <a:schemeClr val="tx1"/>
                </a:solidFill>
                <a:effectLst/>
                <a:latin typeface="system-ui"/>
              </a:rPr>
              <a:t>with</a:t>
            </a:r>
            <a:r>
              <a:rPr lang="nl-NL" sz="1100" b="0" i="0" dirty="0">
                <a:solidFill>
                  <a:schemeClr val="tx1"/>
                </a:solidFill>
                <a:effectLst/>
                <a:latin typeface="system-ui"/>
              </a:rPr>
              <a:t> </a:t>
            </a:r>
            <a:r>
              <a:rPr lang="nl-NL" sz="1100" b="0" i="0" dirty="0" err="1">
                <a:solidFill>
                  <a:schemeClr val="tx1"/>
                </a:solidFill>
                <a:effectLst/>
                <a:latin typeface="system-ui"/>
              </a:rPr>
              <a:t>hazardous</a:t>
            </a:r>
            <a:r>
              <a:rPr lang="nl-NL" sz="1100" b="0" i="0" dirty="0">
                <a:solidFill>
                  <a:schemeClr val="tx1"/>
                </a:solidFill>
                <a:effectLst/>
                <a:latin typeface="system-ui"/>
              </a:rPr>
              <a:t> </a:t>
            </a:r>
            <a:r>
              <a:rPr lang="nl-NL" sz="1100" b="0" i="0" dirty="0" err="1">
                <a:solidFill>
                  <a:schemeClr val="tx1"/>
                </a:solidFill>
                <a:effectLst/>
                <a:latin typeface="system-ui"/>
              </a:rPr>
              <a:t>medication</a:t>
            </a:r>
            <a:r>
              <a:rPr lang="nl-NL" sz="1100" b="0" i="0" dirty="0">
                <a:solidFill>
                  <a:schemeClr val="tx1"/>
                </a:solidFill>
                <a:effectLst/>
                <a:latin typeface="system-ui"/>
              </a:rPr>
              <a:t> </a:t>
            </a:r>
            <a:r>
              <a:rPr lang="nl-NL" sz="1100" b="0" i="0" dirty="0" err="1">
                <a:solidFill>
                  <a:schemeClr val="tx1"/>
                </a:solidFill>
                <a:effectLst/>
                <a:latin typeface="system-ui"/>
              </a:rPr>
              <a:t>use</a:t>
            </a:r>
            <a:r>
              <a:rPr lang="nl-NL" sz="1100" b="0" i="0" dirty="0">
                <a:solidFill>
                  <a:schemeClr val="tx1"/>
                </a:solidFill>
                <a:effectLst/>
                <a:latin typeface="system-ui"/>
              </a:rPr>
              <a:t>. Br J Gen </a:t>
            </a:r>
            <a:r>
              <a:rPr lang="nl-NL" sz="1100" b="0" i="0" dirty="0" err="1">
                <a:solidFill>
                  <a:schemeClr val="tx1"/>
                </a:solidFill>
                <a:effectLst/>
                <a:latin typeface="system-ui"/>
              </a:rPr>
              <a:t>Pract</a:t>
            </a:r>
            <a:r>
              <a:rPr lang="nl-NL" sz="1100" b="0" i="0" dirty="0">
                <a:solidFill>
                  <a:schemeClr val="tx1"/>
                </a:solidFill>
                <a:effectLst/>
                <a:latin typeface="system-ui"/>
              </a:rPr>
              <a:t>. 2023 Jun 29;73(732):e493-e501</a:t>
            </a:r>
          </a:p>
          <a:p>
            <a:endParaRPr lang="nl-NL" dirty="0"/>
          </a:p>
        </p:txBody>
      </p:sp>
    </p:spTree>
    <p:extLst>
      <p:ext uri="{BB962C8B-B14F-4D97-AF65-F5344CB8AC3E}">
        <p14:creationId xmlns:p14="http://schemas.microsoft.com/office/powerpoint/2010/main" val="284934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83DD6-0773-E142-FE2B-53F672BC9B24}"/>
              </a:ext>
            </a:extLst>
          </p:cNvPr>
          <p:cNvSpPr>
            <a:spLocks noGrp="1"/>
          </p:cNvSpPr>
          <p:nvPr>
            <p:ph type="title"/>
          </p:nvPr>
        </p:nvSpPr>
        <p:spPr>
          <a:xfrm>
            <a:off x="838200" y="533123"/>
            <a:ext cx="10515600" cy="823595"/>
          </a:xfrm>
        </p:spPr>
        <p:txBody>
          <a:bodyPr>
            <a:normAutofit fontScale="90000"/>
          </a:bodyPr>
          <a:lstStyle/>
          <a:p>
            <a:r>
              <a:rPr lang="nl-NL" dirty="0"/>
              <a:t>Vastleggen “obesitas” in het HIS</a:t>
            </a:r>
            <a:br>
              <a:rPr lang="nl-NL" dirty="0">
                <a:solidFill>
                  <a:srgbClr val="4D1964"/>
                </a:solidFill>
                <a:effectLst/>
                <a:latin typeface="Helvetica" pitchFamily="2" charset="0"/>
              </a:rPr>
            </a:br>
            <a:endParaRPr lang="nl-NL" dirty="0"/>
          </a:p>
        </p:txBody>
      </p:sp>
      <p:sp>
        <p:nvSpPr>
          <p:cNvPr id="3" name="Tijdelijke aanduiding voor inhoud 2">
            <a:extLst>
              <a:ext uri="{FF2B5EF4-FFF2-40B4-BE49-F238E27FC236}">
                <a16:creationId xmlns:a16="http://schemas.microsoft.com/office/drawing/2014/main" id="{D6023EBF-7B85-8D92-B2D3-FD28D79E54C6}"/>
              </a:ext>
            </a:extLst>
          </p:cNvPr>
          <p:cNvSpPr>
            <a:spLocks noGrp="1"/>
          </p:cNvSpPr>
          <p:nvPr>
            <p:ph idx="1"/>
          </p:nvPr>
        </p:nvSpPr>
        <p:spPr/>
        <p:txBody>
          <a:bodyPr/>
          <a:lstStyle/>
          <a:p>
            <a:r>
              <a:rPr lang="nl-NL" dirty="0">
                <a:solidFill>
                  <a:srgbClr val="141413"/>
                </a:solidFill>
                <a:effectLst/>
                <a:latin typeface="Helvetica" pitchFamily="2" charset="0"/>
              </a:rPr>
              <a:t>ICPC-code T82 ‘Adipositas</a:t>
            </a:r>
            <a:r>
              <a:rPr lang="nl-NL" dirty="0">
                <a:solidFill>
                  <a:srgbClr val="141413"/>
                </a:solidFill>
                <a:latin typeface="Helvetica" pitchFamily="2" charset="0"/>
              </a:rPr>
              <a:t>”; episode titel: obesitas</a:t>
            </a:r>
            <a:r>
              <a:rPr lang="nl-NL" dirty="0">
                <a:solidFill>
                  <a:srgbClr val="141413"/>
                </a:solidFill>
                <a:effectLst/>
                <a:latin typeface="Helvetica" pitchFamily="2" charset="0"/>
              </a:rPr>
              <a:t>. Het HIS vraagt vervolgens ook automatisch of u de contra-indicatie 3156 ‘Morbide obesitas’ wil vastleggen.</a:t>
            </a:r>
            <a:br>
              <a:rPr lang="nl-NL" dirty="0">
                <a:solidFill>
                  <a:srgbClr val="141413"/>
                </a:solidFill>
                <a:effectLst/>
                <a:latin typeface="Helvetica" pitchFamily="2" charset="0"/>
              </a:rPr>
            </a:br>
            <a:endParaRPr lang="nl-NL" dirty="0">
              <a:solidFill>
                <a:srgbClr val="141413"/>
              </a:solidFill>
              <a:latin typeface="Helvetica" pitchFamily="2" charset="0"/>
            </a:endParaRPr>
          </a:p>
          <a:p>
            <a:pPr marL="0" indent="0">
              <a:buNone/>
            </a:pPr>
            <a:r>
              <a:rPr lang="nl-NL" dirty="0" err="1">
                <a:solidFill>
                  <a:srgbClr val="141413"/>
                </a:solidFill>
                <a:latin typeface="Helvetica" pitchFamily="2" charset="0"/>
              </a:rPr>
              <a:t>Bariatrische</a:t>
            </a:r>
            <a:r>
              <a:rPr lang="nl-NL" dirty="0">
                <a:solidFill>
                  <a:srgbClr val="141413"/>
                </a:solidFill>
                <a:latin typeface="Helvetica" pitchFamily="2" charset="0"/>
              </a:rPr>
              <a:t> chirurgie:</a:t>
            </a:r>
            <a:endParaRPr lang="nl-NL" dirty="0">
              <a:solidFill>
                <a:srgbClr val="141413"/>
              </a:solidFill>
              <a:effectLst/>
              <a:latin typeface="Helvetica" pitchFamily="2" charset="0"/>
            </a:endParaRPr>
          </a:p>
          <a:p>
            <a:r>
              <a:rPr lang="nl-NL" dirty="0">
                <a:solidFill>
                  <a:srgbClr val="141413"/>
                </a:solidFill>
                <a:latin typeface="Helvetica" pitchFamily="2" charset="0"/>
              </a:rPr>
              <a:t>Behandeling registreren mogelijk? Dan automatisch contra-indicatie bij:</a:t>
            </a:r>
          </a:p>
          <a:p>
            <a:r>
              <a:rPr lang="nl-NL" dirty="0">
                <a:solidFill>
                  <a:srgbClr val="141413"/>
                </a:solidFill>
                <a:effectLst/>
                <a:latin typeface="Helvetica" pitchFamily="2" charset="0"/>
              </a:rPr>
              <a:t>Anders </a:t>
            </a:r>
            <a:r>
              <a:rPr lang="nl-NL" dirty="0" err="1">
                <a:solidFill>
                  <a:srgbClr val="141413"/>
                </a:solidFill>
                <a:effectLst/>
                <a:latin typeface="Helvetica" pitchFamily="2" charset="0"/>
              </a:rPr>
              <a:t>bijv</a:t>
            </a:r>
            <a:r>
              <a:rPr lang="nl-NL" dirty="0">
                <a:solidFill>
                  <a:srgbClr val="141413"/>
                </a:solidFill>
                <a:effectLst/>
                <a:latin typeface="Helvetica" pitchFamily="2" charset="0"/>
              </a:rPr>
              <a:t> bijvoorbeeld </a:t>
            </a:r>
            <a:br>
              <a:rPr lang="nl-NL" dirty="0">
                <a:solidFill>
                  <a:srgbClr val="141413"/>
                </a:solidFill>
                <a:effectLst/>
                <a:latin typeface="Helvetica" pitchFamily="2" charset="0"/>
              </a:rPr>
            </a:br>
            <a:r>
              <a:rPr lang="nl-NL" dirty="0">
                <a:solidFill>
                  <a:srgbClr val="141413"/>
                </a:solidFill>
                <a:effectLst/>
                <a:latin typeface="Helvetica" pitchFamily="2" charset="0"/>
              </a:rPr>
              <a:t>T82 Adipositas, </a:t>
            </a:r>
            <a:r>
              <a:rPr lang="nl-NL" dirty="0" err="1">
                <a:solidFill>
                  <a:srgbClr val="141413"/>
                </a:solidFill>
                <a:effectLst/>
                <a:latin typeface="Helvetica" pitchFamily="2" charset="0"/>
              </a:rPr>
              <a:t>gastric</a:t>
            </a:r>
            <a:r>
              <a:rPr lang="nl-NL" dirty="0">
                <a:solidFill>
                  <a:srgbClr val="141413"/>
                </a:solidFill>
                <a:effectLst/>
                <a:latin typeface="Helvetica" pitchFamily="2" charset="0"/>
              </a:rPr>
              <a:t> bypass (2020)</a:t>
            </a:r>
            <a:r>
              <a:rPr lang="nl-NL" dirty="0">
                <a:solidFill>
                  <a:srgbClr val="141413"/>
                </a:solidFill>
                <a:latin typeface="Helvetica" pitchFamily="2" charset="0"/>
              </a:rPr>
              <a:t> </a:t>
            </a:r>
            <a:br>
              <a:rPr lang="nl-NL" dirty="0">
                <a:solidFill>
                  <a:srgbClr val="141413"/>
                </a:solidFill>
                <a:latin typeface="Helvetica" pitchFamily="2" charset="0"/>
              </a:rPr>
            </a:br>
            <a:r>
              <a:rPr lang="nl-NL" dirty="0">
                <a:solidFill>
                  <a:srgbClr val="141413"/>
                </a:solidFill>
                <a:latin typeface="Helvetica" pitchFamily="2" charset="0"/>
              </a:rPr>
              <a:t>en handmatig toevoegen contra-indicatie</a:t>
            </a:r>
            <a:endParaRPr lang="nl-NL" dirty="0">
              <a:solidFill>
                <a:srgbClr val="141413"/>
              </a:solidFill>
              <a:effectLst/>
              <a:latin typeface="Helvetica" pitchFamily="2" charset="0"/>
            </a:endParaRPr>
          </a:p>
        </p:txBody>
      </p:sp>
      <p:sp>
        <p:nvSpPr>
          <p:cNvPr id="4" name="Tijdelijke aanduiding voor datum 3">
            <a:extLst>
              <a:ext uri="{FF2B5EF4-FFF2-40B4-BE49-F238E27FC236}">
                <a16:creationId xmlns:a16="http://schemas.microsoft.com/office/drawing/2014/main" id="{ACB42C6E-2788-5BB5-B4C3-251AA0AE1797}"/>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0B3598BF-735E-CC2C-FC73-B0921EDE1319}"/>
              </a:ext>
            </a:extLst>
          </p:cNvPr>
          <p:cNvSpPr>
            <a:spLocks noGrp="1"/>
          </p:cNvSpPr>
          <p:nvPr>
            <p:ph type="sldNum" sz="quarter" idx="12"/>
          </p:nvPr>
        </p:nvSpPr>
        <p:spPr/>
        <p:txBody>
          <a:bodyPr/>
          <a:lstStyle/>
          <a:p>
            <a:fld id="{C7667BEC-0511-4721-880C-282B0BD3357A}" type="slidenum">
              <a:rPr lang="nl-NL" smtClean="0"/>
              <a:t>22</a:t>
            </a:fld>
            <a:endParaRPr lang="nl-NL" dirty="0"/>
          </a:p>
        </p:txBody>
      </p:sp>
      <p:sp>
        <p:nvSpPr>
          <p:cNvPr id="6" name="Tekstvak 5">
            <a:extLst>
              <a:ext uri="{FF2B5EF4-FFF2-40B4-BE49-F238E27FC236}">
                <a16:creationId xmlns:a16="http://schemas.microsoft.com/office/drawing/2014/main" id="{6EEBF120-4BE8-B1A8-1940-AB2EF5207DCD}"/>
              </a:ext>
            </a:extLst>
          </p:cNvPr>
          <p:cNvSpPr txBox="1"/>
          <p:nvPr/>
        </p:nvSpPr>
        <p:spPr>
          <a:xfrm>
            <a:off x="8046720" y="3990474"/>
            <a:ext cx="4145280" cy="1754326"/>
          </a:xfrm>
          <a:prstGeom prst="rect">
            <a:avLst/>
          </a:prstGeom>
          <a:noFill/>
        </p:spPr>
        <p:txBody>
          <a:bodyPr wrap="square" rtlCol="0">
            <a:spAutoFit/>
          </a:bodyPr>
          <a:lstStyle/>
          <a:p>
            <a:pPr algn="l">
              <a:buFont typeface="Arial" panose="020B0604020202020204" pitchFamily="34" charset="0"/>
              <a:buChar char="•"/>
            </a:pPr>
            <a:r>
              <a:rPr lang="nl-NL" b="0" i="0" dirty="0">
                <a:solidFill>
                  <a:srgbClr val="323157"/>
                </a:solidFill>
                <a:effectLst/>
                <a:latin typeface="Minion W01"/>
              </a:rPr>
              <a:t>1382 36.05 partiële maagresectie met distale anastomose naar jejunum</a:t>
            </a:r>
          </a:p>
          <a:p>
            <a:pPr algn="l">
              <a:buFont typeface="Arial" panose="020B0604020202020204" pitchFamily="34" charset="0"/>
              <a:buChar char="•"/>
            </a:pPr>
            <a:r>
              <a:rPr lang="nl-NL" b="0" i="0" dirty="0">
                <a:solidFill>
                  <a:srgbClr val="323157"/>
                </a:solidFill>
                <a:effectLst/>
                <a:latin typeface="Minion W01"/>
              </a:rPr>
              <a:t>1369 36.06 overige partiële maagresectie</a:t>
            </a:r>
          </a:p>
          <a:p>
            <a:pPr algn="l">
              <a:buFont typeface="Arial" panose="020B0604020202020204" pitchFamily="34" charset="0"/>
              <a:buChar char="•"/>
            </a:pPr>
            <a:r>
              <a:rPr lang="nl-NL" b="0" i="0" dirty="0">
                <a:solidFill>
                  <a:srgbClr val="323157"/>
                </a:solidFill>
                <a:effectLst/>
                <a:latin typeface="Minion W01"/>
              </a:rPr>
              <a:t>1469 36.07 totale maagresectie</a:t>
            </a:r>
          </a:p>
          <a:p>
            <a:pPr algn="l">
              <a:buFont typeface="Arial" panose="020B0604020202020204" pitchFamily="34" charset="0"/>
              <a:buChar char="•"/>
            </a:pPr>
            <a:r>
              <a:rPr lang="nl-NL" b="0" i="0" dirty="0">
                <a:solidFill>
                  <a:srgbClr val="323157"/>
                </a:solidFill>
                <a:effectLst/>
                <a:latin typeface="Minion W01"/>
              </a:rPr>
              <a:t>1451 36.08 laparoscopische maagverkleining</a:t>
            </a:r>
          </a:p>
        </p:txBody>
      </p:sp>
      <p:sp>
        <p:nvSpPr>
          <p:cNvPr id="7" name="Tekstvak 6">
            <a:extLst>
              <a:ext uri="{FF2B5EF4-FFF2-40B4-BE49-F238E27FC236}">
                <a16:creationId xmlns:a16="http://schemas.microsoft.com/office/drawing/2014/main" id="{E73BDFBC-656E-C7ED-0B93-579A9E4D4326}"/>
              </a:ext>
            </a:extLst>
          </p:cNvPr>
          <p:cNvSpPr txBox="1"/>
          <p:nvPr/>
        </p:nvSpPr>
        <p:spPr>
          <a:xfrm>
            <a:off x="1965960" y="6356356"/>
            <a:ext cx="9159240" cy="800219"/>
          </a:xfrm>
          <a:prstGeom prst="rect">
            <a:avLst/>
          </a:prstGeom>
          <a:noFill/>
        </p:spPr>
        <p:txBody>
          <a:bodyPr wrap="square" rtlCol="0">
            <a:spAutoFit/>
          </a:bodyPr>
          <a:lstStyle/>
          <a:p>
            <a:r>
              <a:rPr lang="nl-NL" sz="1400" dirty="0">
                <a:solidFill>
                  <a:srgbClr val="141413"/>
                </a:solidFill>
                <a:effectLst/>
                <a:latin typeface="Helvetica" pitchFamily="2" charset="0"/>
              </a:rPr>
              <a:t>Zonneveld M, Van </a:t>
            </a:r>
            <a:r>
              <a:rPr lang="nl-NL" sz="1400" dirty="0" err="1">
                <a:solidFill>
                  <a:srgbClr val="141413"/>
                </a:solidFill>
                <a:effectLst/>
                <a:latin typeface="Helvetica" pitchFamily="2" charset="0"/>
              </a:rPr>
              <a:t>Boetzelaer</a:t>
            </a:r>
            <a:r>
              <a:rPr lang="nl-NL" sz="1400" dirty="0">
                <a:solidFill>
                  <a:srgbClr val="141413"/>
                </a:solidFill>
                <a:effectLst/>
                <a:latin typeface="Helvetica" pitchFamily="2" charset="0"/>
              </a:rPr>
              <a:t> H, </a:t>
            </a:r>
            <a:r>
              <a:rPr lang="nl-NL" sz="1400" dirty="0" err="1">
                <a:solidFill>
                  <a:srgbClr val="141413"/>
                </a:solidFill>
                <a:effectLst/>
                <a:latin typeface="Helvetica" pitchFamily="2" charset="0"/>
              </a:rPr>
              <a:t>Sollie</a:t>
            </a:r>
            <a:r>
              <a:rPr lang="nl-NL" sz="1400" dirty="0">
                <a:solidFill>
                  <a:srgbClr val="141413"/>
                </a:solidFill>
                <a:effectLst/>
                <a:latin typeface="Helvetica" pitchFamily="2" charset="0"/>
              </a:rPr>
              <a:t> A. Slim noteren gewichtsproblemen en </a:t>
            </a:r>
            <a:r>
              <a:rPr lang="nl-NL" sz="1400" dirty="0" err="1">
                <a:solidFill>
                  <a:srgbClr val="141413"/>
                </a:solidFill>
                <a:effectLst/>
                <a:latin typeface="Helvetica" pitchFamily="2" charset="0"/>
              </a:rPr>
              <a:t>bariatrie</a:t>
            </a:r>
            <a:r>
              <a:rPr lang="nl-NL" sz="1400" dirty="0">
                <a:solidFill>
                  <a:srgbClr val="141413"/>
                </a:solidFill>
                <a:effectLst/>
                <a:latin typeface="Helvetica" pitchFamily="2" charset="0"/>
              </a:rPr>
              <a:t> in het HIS. Huisarts Wet 2023;66(1):52-3.</a:t>
            </a:r>
          </a:p>
          <a:p>
            <a:endParaRPr lang="nl-NL" dirty="0"/>
          </a:p>
        </p:txBody>
      </p:sp>
    </p:spTree>
    <p:extLst>
      <p:ext uri="{BB962C8B-B14F-4D97-AF65-F5344CB8AC3E}">
        <p14:creationId xmlns:p14="http://schemas.microsoft.com/office/powerpoint/2010/main" val="117950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C1D14-B0D3-72CF-94B2-5226044714CA}"/>
              </a:ext>
            </a:extLst>
          </p:cNvPr>
          <p:cNvSpPr>
            <a:spLocks noGrp="1"/>
          </p:cNvSpPr>
          <p:nvPr>
            <p:ph type="title"/>
          </p:nvPr>
        </p:nvSpPr>
        <p:spPr/>
        <p:txBody>
          <a:bodyPr/>
          <a:lstStyle/>
          <a:p>
            <a:r>
              <a:rPr lang="nl-NL" dirty="0"/>
              <a:t>Medicatie</a:t>
            </a:r>
          </a:p>
        </p:txBody>
      </p:sp>
      <p:sp>
        <p:nvSpPr>
          <p:cNvPr id="3" name="Tijdelijke aanduiding voor inhoud 2">
            <a:extLst>
              <a:ext uri="{FF2B5EF4-FFF2-40B4-BE49-F238E27FC236}">
                <a16:creationId xmlns:a16="http://schemas.microsoft.com/office/drawing/2014/main" id="{80EACFF4-3C7B-E44E-E310-375FA70BE9BF}"/>
              </a:ext>
            </a:extLst>
          </p:cNvPr>
          <p:cNvSpPr>
            <a:spLocks noGrp="1"/>
          </p:cNvSpPr>
          <p:nvPr>
            <p:ph idx="1"/>
          </p:nvPr>
        </p:nvSpPr>
        <p:spPr/>
        <p:txBody>
          <a:bodyPr>
            <a:normAutofit/>
          </a:bodyPr>
          <a:lstStyle/>
          <a:p>
            <a:pPr marL="0" indent="0">
              <a:buNone/>
            </a:pPr>
            <a:r>
              <a:rPr lang="nl-NL" dirty="0">
                <a:solidFill>
                  <a:schemeClr val="tx1"/>
                </a:solidFill>
              </a:rPr>
              <a:t>Effect van obesitas op de farmacokinetiek:</a:t>
            </a:r>
          </a:p>
          <a:p>
            <a:r>
              <a:rPr lang="nl-NL" b="0" i="0" dirty="0">
                <a:solidFill>
                  <a:schemeClr val="tx1"/>
                </a:solidFill>
                <a:effectLst/>
              </a:rPr>
              <a:t>veranderingen in absorptie, biologische beschikbaarheid, verdelingsvolume, weefselpenetratie, renale en hepatische klaring </a:t>
            </a:r>
            <a:br>
              <a:rPr lang="nl-NL" b="0" i="0" dirty="0">
                <a:solidFill>
                  <a:schemeClr val="tx1"/>
                </a:solidFill>
                <a:effectLst/>
              </a:rPr>
            </a:br>
            <a:r>
              <a:rPr lang="nl-NL" dirty="0">
                <a:solidFill>
                  <a:schemeClr val="tx1"/>
                </a:solidFill>
              </a:rPr>
              <a:t>NB </a:t>
            </a:r>
            <a:r>
              <a:rPr lang="nl-NL" dirty="0" err="1">
                <a:solidFill>
                  <a:schemeClr val="tx1"/>
                </a:solidFill>
              </a:rPr>
              <a:t>eGFR</a:t>
            </a:r>
            <a:r>
              <a:rPr lang="nl-NL" dirty="0">
                <a:solidFill>
                  <a:schemeClr val="tx1"/>
                </a:solidFill>
              </a:rPr>
              <a:t> berekening: Vertekend door vetmassa (overschatting!)</a:t>
            </a:r>
          </a:p>
          <a:p>
            <a:endParaRPr lang="nl-NL" dirty="0">
              <a:solidFill>
                <a:schemeClr val="tx1"/>
              </a:solidFill>
            </a:endParaRPr>
          </a:p>
          <a:p>
            <a:pPr marL="0" indent="0">
              <a:buNone/>
            </a:pPr>
            <a:r>
              <a:rPr lang="nl-NL" dirty="0">
                <a:solidFill>
                  <a:schemeClr val="tx1"/>
                </a:solidFill>
              </a:rPr>
              <a:t>Effect van obesitas op de </a:t>
            </a:r>
            <a:r>
              <a:rPr lang="nl-NL" dirty="0" err="1">
                <a:solidFill>
                  <a:schemeClr val="tx1"/>
                </a:solidFill>
              </a:rPr>
              <a:t>farmacodynamiek</a:t>
            </a:r>
            <a:r>
              <a:rPr lang="nl-NL" dirty="0">
                <a:solidFill>
                  <a:schemeClr val="tx1"/>
                </a:solidFill>
              </a:rPr>
              <a:t>:</a:t>
            </a:r>
          </a:p>
          <a:p>
            <a:r>
              <a:rPr lang="nl-NL" b="0" i="0" dirty="0">
                <a:solidFill>
                  <a:schemeClr val="tx1"/>
                </a:solidFill>
                <a:effectLst/>
              </a:rPr>
              <a:t>bijvoorbeeld onderdrukking van het immuunsysteem of ademhalingsstoornissen</a:t>
            </a:r>
          </a:p>
          <a:p>
            <a:endParaRPr lang="nl-NL" dirty="0">
              <a:solidFill>
                <a:schemeClr val="tx1"/>
              </a:solidFill>
            </a:endParaRPr>
          </a:p>
          <a:p>
            <a:pPr marL="0" indent="0">
              <a:buNone/>
            </a:pPr>
            <a:r>
              <a:rPr lang="nl-NL" dirty="0">
                <a:solidFill>
                  <a:schemeClr val="tx1"/>
                </a:solidFill>
              </a:rPr>
              <a:t>Veel factoren hebben invloed, respons lastig te voorspellen! </a:t>
            </a:r>
          </a:p>
        </p:txBody>
      </p:sp>
      <p:sp>
        <p:nvSpPr>
          <p:cNvPr id="4" name="Tijdelijke aanduiding voor datum 3">
            <a:extLst>
              <a:ext uri="{FF2B5EF4-FFF2-40B4-BE49-F238E27FC236}">
                <a16:creationId xmlns:a16="http://schemas.microsoft.com/office/drawing/2014/main" id="{367EE297-6B11-13A3-1137-408EA2837C16}"/>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C99796B9-5846-D185-EAE1-B47C2E1FAF33}"/>
              </a:ext>
            </a:extLst>
          </p:cNvPr>
          <p:cNvSpPr>
            <a:spLocks noGrp="1"/>
          </p:cNvSpPr>
          <p:nvPr>
            <p:ph type="sldNum" sz="quarter" idx="12"/>
          </p:nvPr>
        </p:nvSpPr>
        <p:spPr/>
        <p:txBody>
          <a:bodyPr/>
          <a:lstStyle/>
          <a:p>
            <a:fld id="{C7667BEC-0511-4721-880C-282B0BD3357A}" type="slidenum">
              <a:rPr lang="nl-NL" smtClean="0"/>
              <a:t>23</a:t>
            </a:fld>
            <a:endParaRPr lang="nl-NL"/>
          </a:p>
        </p:txBody>
      </p:sp>
    </p:spTree>
    <p:extLst>
      <p:ext uri="{BB962C8B-B14F-4D97-AF65-F5344CB8AC3E}">
        <p14:creationId xmlns:p14="http://schemas.microsoft.com/office/powerpoint/2010/main" val="397740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329C-A7C7-B31F-7913-F0A90F5AA840}"/>
              </a:ext>
            </a:extLst>
          </p:cNvPr>
          <p:cNvSpPr>
            <a:spLocks noGrp="1"/>
          </p:cNvSpPr>
          <p:nvPr>
            <p:ph type="title"/>
          </p:nvPr>
        </p:nvSpPr>
        <p:spPr/>
        <p:txBody>
          <a:bodyPr/>
          <a:lstStyle/>
          <a:p>
            <a:r>
              <a:rPr lang="nl-NL" dirty="0"/>
              <a:t>Medicatie</a:t>
            </a:r>
          </a:p>
        </p:txBody>
      </p:sp>
      <p:sp>
        <p:nvSpPr>
          <p:cNvPr id="3" name="Tijdelijke aanduiding voor inhoud 2">
            <a:extLst>
              <a:ext uri="{FF2B5EF4-FFF2-40B4-BE49-F238E27FC236}">
                <a16:creationId xmlns:a16="http://schemas.microsoft.com/office/drawing/2014/main" id="{5FF70958-F34B-0A35-610E-783FC36269FD}"/>
              </a:ext>
            </a:extLst>
          </p:cNvPr>
          <p:cNvSpPr>
            <a:spLocks noGrp="1"/>
          </p:cNvSpPr>
          <p:nvPr>
            <p:ph idx="1"/>
          </p:nvPr>
        </p:nvSpPr>
        <p:spPr/>
        <p:txBody>
          <a:bodyPr>
            <a:normAutofit lnSpcReduction="10000"/>
          </a:bodyPr>
          <a:lstStyle/>
          <a:p>
            <a:pPr marL="0" indent="0">
              <a:buNone/>
            </a:pPr>
            <a:r>
              <a:rPr lang="nl-NL" dirty="0"/>
              <a:t>Concrete doseeradviezen beschikbaar voor:</a:t>
            </a:r>
          </a:p>
          <a:p>
            <a:r>
              <a:rPr lang="nl-NL" dirty="0"/>
              <a:t>Diverse antibiotica: </a:t>
            </a:r>
            <a:r>
              <a:rPr lang="nl-NL" dirty="0" err="1"/>
              <a:t>ciprofloxacine</a:t>
            </a:r>
            <a:r>
              <a:rPr lang="nl-NL" dirty="0"/>
              <a:t> (verminderde weefselpenetratie), clindamycine, penicillines, </a:t>
            </a:r>
            <a:r>
              <a:rPr lang="nl-NL" dirty="0" err="1"/>
              <a:t>erytromycine</a:t>
            </a:r>
            <a:r>
              <a:rPr lang="nl-NL" dirty="0"/>
              <a:t>: doseringsadvies of maximaal doseren.</a:t>
            </a:r>
          </a:p>
          <a:p>
            <a:r>
              <a:rPr lang="nl-NL" dirty="0"/>
              <a:t>Noodanticonceptie met </a:t>
            </a:r>
            <a:r>
              <a:rPr lang="nl-NL" dirty="0" err="1"/>
              <a:t>levonorgestrel</a:t>
            </a:r>
            <a:r>
              <a:rPr lang="nl-NL" dirty="0"/>
              <a:t>, pilpleister: kunnen minder betrouwbaar zijn. (OAC, prikpil of hormoonspiraal wel betrouwbaar, implantaat na 2 jaar i.p.v. 3 jaar vervangen).</a:t>
            </a:r>
          </a:p>
          <a:p>
            <a:r>
              <a:rPr lang="nl-NL" dirty="0" err="1"/>
              <a:t>DOAC’s</a:t>
            </a:r>
            <a:r>
              <a:rPr lang="nl-NL" dirty="0"/>
              <a:t>: weinig onderzoek. </a:t>
            </a:r>
            <a:br>
              <a:rPr lang="nl-NL" dirty="0"/>
            </a:br>
            <a:r>
              <a:rPr lang="nl-NL" dirty="0" err="1"/>
              <a:t>Apixaban</a:t>
            </a:r>
            <a:r>
              <a:rPr lang="nl-NL" dirty="0"/>
              <a:t> en </a:t>
            </a:r>
            <a:r>
              <a:rPr lang="nl-NL" dirty="0" err="1"/>
              <a:t>rivaroxaban</a:t>
            </a:r>
            <a:r>
              <a:rPr lang="nl-NL" dirty="0"/>
              <a:t>: tot 175kg normale dosering.</a:t>
            </a:r>
            <a:br>
              <a:rPr lang="nl-NL" dirty="0"/>
            </a:br>
            <a:r>
              <a:rPr lang="nl-NL" dirty="0" err="1"/>
              <a:t>Dabigatran</a:t>
            </a:r>
            <a:r>
              <a:rPr lang="nl-NL" dirty="0"/>
              <a:t> en </a:t>
            </a:r>
            <a:r>
              <a:rPr lang="nl-NL" dirty="0" err="1"/>
              <a:t>edoxaban</a:t>
            </a:r>
            <a:r>
              <a:rPr lang="nl-NL" dirty="0"/>
              <a:t>: advies om naar alternatief te gaan (bijv. VKA, LMWH).</a:t>
            </a:r>
          </a:p>
          <a:p>
            <a:r>
              <a:rPr lang="nl-NL" dirty="0" err="1"/>
              <a:t>Heparines</a:t>
            </a:r>
            <a:r>
              <a:rPr lang="nl-NL" dirty="0"/>
              <a:t>: hoger doseren.</a:t>
            </a:r>
          </a:p>
          <a:p>
            <a:r>
              <a:rPr lang="nl-NL" dirty="0"/>
              <a:t>Nog veel onduidelijkheid! </a:t>
            </a:r>
          </a:p>
          <a:p>
            <a:endParaRPr lang="nl-NL" dirty="0"/>
          </a:p>
          <a:p>
            <a:endParaRPr lang="nl-NL" dirty="0"/>
          </a:p>
        </p:txBody>
      </p:sp>
      <p:sp>
        <p:nvSpPr>
          <p:cNvPr id="4" name="Tijdelijke aanduiding voor datum 3">
            <a:extLst>
              <a:ext uri="{FF2B5EF4-FFF2-40B4-BE49-F238E27FC236}">
                <a16:creationId xmlns:a16="http://schemas.microsoft.com/office/drawing/2014/main" id="{B43C63E0-E59D-7BDB-EB47-913A28C26C0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17CE4D43-0409-45EC-5091-0F06FEA8FF93}"/>
              </a:ext>
            </a:extLst>
          </p:cNvPr>
          <p:cNvSpPr>
            <a:spLocks noGrp="1"/>
          </p:cNvSpPr>
          <p:nvPr>
            <p:ph type="sldNum" sz="quarter" idx="12"/>
          </p:nvPr>
        </p:nvSpPr>
        <p:spPr/>
        <p:txBody>
          <a:bodyPr/>
          <a:lstStyle/>
          <a:p>
            <a:fld id="{C7667BEC-0511-4721-880C-282B0BD3357A}" type="slidenum">
              <a:rPr lang="nl-NL" smtClean="0"/>
              <a:t>24</a:t>
            </a:fld>
            <a:endParaRPr lang="nl-NL"/>
          </a:p>
        </p:txBody>
      </p:sp>
    </p:spTree>
    <p:extLst>
      <p:ext uri="{BB962C8B-B14F-4D97-AF65-F5344CB8AC3E}">
        <p14:creationId xmlns:p14="http://schemas.microsoft.com/office/powerpoint/2010/main" val="179852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D306F-AC95-FB5A-B415-80EB3406A63B}"/>
              </a:ext>
            </a:extLst>
          </p:cNvPr>
          <p:cNvSpPr>
            <a:spLocks noGrp="1"/>
          </p:cNvSpPr>
          <p:nvPr>
            <p:ph type="title"/>
          </p:nvPr>
        </p:nvSpPr>
        <p:spPr/>
        <p:txBody>
          <a:bodyPr/>
          <a:lstStyle/>
          <a:p>
            <a:r>
              <a:rPr lang="nl-NL" dirty="0"/>
              <a:t>Pauze</a:t>
            </a:r>
          </a:p>
        </p:txBody>
      </p:sp>
      <p:sp>
        <p:nvSpPr>
          <p:cNvPr id="3" name="Tijdelijke aanduiding voor inhoud 2">
            <a:extLst>
              <a:ext uri="{FF2B5EF4-FFF2-40B4-BE49-F238E27FC236}">
                <a16:creationId xmlns:a16="http://schemas.microsoft.com/office/drawing/2014/main" id="{0DECB677-BABB-10B6-A616-00B256922E6D}"/>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98C05F02-D73E-DC2F-0FFA-1CC0D168FF8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3394037A-CBB5-45DE-1929-99F0513F21B2}"/>
              </a:ext>
            </a:extLst>
          </p:cNvPr>
          <p:cNvSpPr>
            <a:spLocks noGrp="1"/>
          </p:cNvSpPr>
          <p:nvPr>
            <p:ph type="sldNum" sz="quarter" idx="12"/>
          </p:nvPr>
        </p:nvSpPr>
        <p:spPr/>
        <p:txBody>
          <a:bodyPr/>
          <a:lstStyle/>
          <a:p>
            <a:fld id="{C7667BEC-0511-4721-880C-282B0BD3357A}" type="slidenum">
              <a:rPr lang="nl-NL" smtClean="0"/>
              <a:t>25</a:t>
            </a:fld>
            <a:endParaRPr lang="nl-NL"/>
          </a:p>
        </p:txBody>
      </p:sp>
    </p:spTree>
    <p:extLst>
      <p:ext uri="{BB962C8B-B14F-4D97-AF65-F5344CB8AC3E}">
        <p14:creationId xmlns:p14="http://schemas.microsoft.com/office/powerpoint/2010/main" val="383575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FDCE-D933-8C42-56C0-1A9EE054640C}"/>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5235E760-99DE-7B4C-A9A2-3C19C68995B0}"/>
              </a:ext>
            </a:extLst>
          </p:cNvPr>
          <p:cNvSpPr>
            <a:spLocks noGrp="1"/>
          </p:cNvSpPr>
          <p:nvPr>
            <p:ph idx="1"/>
          </p:nvPr>
        </p:nvSpPr>
        <p:spPr/>
        <p:txBody>
          <a:bodyPr/>
          <a:lstStyle/>
          <a:p>
            <a:r>
              <a:rPr lang="nl-NL" dirty="0" err="1"/>
              <a:t>behandelovergewicht.nl</a:t>
            </a:r>
            <a:endParaRPr lang="nl-NL" dirty="0"/>
          </a:p>
          <a:p>
            <a:r>
              <a:rPr lang="nl-NL" dirty="0" err="1"/>
              <a:t>Factsheet</a:t>
            </a:r>
            <a:endParaRPr lang="nl-NL" dirty="0"/>
          </a:p>
          <a:p>
            <a:r>
              <a:rPr lang="nl-NL" dirty="0"/>
              <a:t>Afhankelijk van oorzaak, of belangrijkste in standhoudende factor (zoals bij diagnostiek)</a:t>
            </a:r>
          </a:p>
        </p:txBody>
      </p:sp>
      <p:sp>
        <p:nvSpPr>
          <p:cNvPr id="4" name="Tijdelijke aanduiding voor datum 3">
            <a:extLst>
              <a:ext uri="{FF2B5EF4-FFF2-40B4-BE49-F238E27FC236}">
                <a16:creationId xmlns:a16="http://schemas.microsoft.com/office/drawing/2014/main" id="{65EFDD32-1857-46C1-0271-D7C02BF02C0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A78A0D64-6918-80EF-302E-91A2234F127F}"/>
              </a:ext>
            </a:extLst>
          </p:cNvPr>
          <p:cNvSpPr>
            <a:spLocks noGrp="1"/>
          </p:cNvSpPr>
          <p:nvPr>
            <p:ph type="sldNum" sz="quarter" idx="12"/>
          </p:nvPr>
        </p:nvSpPr>
        <p:spPr/>
        <p:txBody>
          <a:bodyPr/>
          <a:lstStyle/>
          <a:p>
            <a:fld id="{C7667BEC-0511-4721-880C-282B0BD3357A}" type="slidenum">
              <a:rPr lang="nl-NL" smtClean="0"/>
              <a:t>26</a:t>
            </a:fld>
            <a:endParaRPr lang="nl-NL"/>
          </a:p>
        </p:txBody>
      </p:sp>
    </p:spTree>
    <p:extLst>
      <p:ext uri="{BB962C8B-B14F-4D97-AF65-F5344CB8AC3E}">
        <p14:creationId xmlns:p14="http://schemas.microsoft.com/office/powerpoint/2010/main" val="2549466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55C6E-1182-0329-9992-A242AB61E4DF}"/>
              </a:ext>
            </a:extLst>
          </p:cNvPr>
          <p:cNvSpPr>
            <a:spLocks noGrp="1"/>
          </p:cNvSpPr>
          <p:nvPr>
            <p:ph type="title"/>
          </p:nvPr>
        </p:nvSpPr>
        <p:spPr/>
        <p:txBody>
          <a:bodyPr/>
          <a:lstStyle/>
          <a:p>
            <a:endParaRPr lang="nl-NL"/>
          </a:p>
        </p:txBody>
      </p:sp>
      <p:sp>
        <p:nvSpPr>
          <p:cNvPr id="4" name="Tijdelijke aanduiding voor datum 3">
            <a:extLst>
              <a:ext uri="{FF2B5EF4-FFF2-40B4-BE49-F238E27FC236}">
                <a16:creationId xmlns:a16="http://schemas.microsoft.com/office/drawing/2014/main" id="{979DFE95-F2BA-E71A-64D0-374FDBCC3AF1}"/>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4DEBA3E5-164F-63AA-4DE6-62A63B7359AE}"/>
              </a:ext>
            </a:extLst>
          </p:cNvPr>
          <p:cNvSpPr>
            <a:spLocks noGrp="1"/>
          </p:cNvSpPr>
          <p:nvPr>
            <p:ph type="sldNum" sz="quarter" idx="12"/>
          </p:nvPr>
        </p:nvSpPr>
        <p:spPr/>
        <p:txBody>
          <a:bodyPr/>
          <a:lstStyle/>
          <a:p>
            <a:fld id="{C7667BEC-0511-4721-880C-282B0BD3357A}" type="slidenum">
              <a:rPr lang="nl-NL" smtClean="0"/>
              <a:t>27</a:t>
            </a:fld>
            <a:endParaRPr lang="nl-NL"/>
          </a:p>
        </p:txBody>
      </p:sp>
      <p:pic>
        <p:nvPicPr>
          <p:cNvPr id="11" name="Afbeelding 10">
            <a:extLst>
              <a:ext uri="{FF2B5EF4-FFF2-40B4-BE49-F238E27FC236}">
                <a16:creationId xmlns:a16="http://schemas.microsoft.com/office/drawing/2014/main" id="{B7BC0723-534E-CCB2-FCF7-E215DAAC4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99320" cy="6901246"/>
          </a:xfrm>
          <a:prstGeom prst="rect">
            <a:avLst/>
          </a:prstGeom>
        </p:spPr>
      </p:pic>
    </p:spTree>
    <p:extLst>
      <p:ext uri="{BB962C8B-B14F-4D97-AF65-F5344CB8AC3E}">
        <p14:creationId xmlns:p14="http://schemas.microsoft.com/office/powerpoint/2010/main" val="333100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09449-1AED-A4BC-5236-E892071ED02B}"/>
              </a:ext>
            </a:extLst>
          </p:cNvPr>
          <p:cNvSpPr>
            <a:spLocks noGrp="1"/>
          </p:cNvSpPr>
          <p:nvPr>
            <p:ph type="title"/>
          </p:nvPr>
        </p:nvSpPr>
        <p:spPr/>
        <p:txBody>
          <a:bodyPr/>
          <a:lstStyle/>
          <a:p>
            <a:r>
              <a:rPr lang="nl-NL" dirty="0"/>
              <a:t>Meer afvallen betekent minder risico’s</a:t>
            </a:r>
            <a:br>
              <a:rPr lang="nl-NL" dirty="0"/>
            </a:br>
            <a:endParaRPr lang="nl-NL" dirty="0"/>
          </a:p>
        </p:txBody>
      </p:sp>
      <p:sp>
        <p:nvSpPr>
          <p:cNvPr id="4" name="Tijdelijke aanduiding voor voettekst 3">
            <a:extLst>
              <a:ext uri="{FF2B5EF4-FFF2-40B4-BE49-F238E27FC236}">
                <a16:creationId xmlns:a16="http://schemas.microsoft.com/office/drawing/2014/main" id="{5BB436F3-A1E5-59F7-7EA5-B980D125570F}"/>
              </a:ext>
            </a:extLst>
          </p:cNvPr>
          <p:cNvSpPr>
            <a:spLocks noGrp="1"/>
          </p:cNvSpPr>
          <p:nvPr>
            <p:ph type="ftr" sz="quarter" idx="11"/>
          </p:nvPr>
        </p:nvSpPr>
        <p:spPr>
          <a:xfrm>
            <a:off x="711200" y="6381750"/>
            <a:ext cx="10233682" cy="405435"/>
          </a:xfrm>
        </p:spPr>
        <p:txBody>
          <a:bodyPr/>
          <a:lstStyle/>
          <a:p>
            <a:r>
              <a:rPr lang="nl-NL" sz="1000" b="1" dirty="0"/>
              <a:t>Bronnen</a:t>
            </a:r>
            <a:r>
              <a:rPr lang="nl-NL" sz="1000" dirty="0"/>
              <a:t>: </a:t>
            </a:r>
            <a:r>
              <a:rPr lang="nl-NL" sz="1000" dirty="0" err="1"/>
              <a:t>Garvey</a:t>
            </a:r>
            <a:r>
              <a:rPr lang="nl-NL" sz="1000" dirty="0"/>
              <a:t> WT, </a:t>
            </a:r>
            <a:r>
              <a:rPr lang="nl-NL" sz="1000" dirty="0" err="1"/>
              <a:t>Mechanick</a:t>
            </a:r>
            <a:r>
              <a:rPr lang="nl-NL" sz="1000" dirty="0"/>
              <a:t> JI, </a:t>
            </a:r>
            <a:r>
              <a:rPr lang="nl-NL" sz="1000" dirty="0" err="1"/>
              <a:t>Brett</a:t>
            </a:r>
            <a:r>
              <a:rPr lang="nl-NL" sz="1000" dirty="0"/>
              <a:t> EM, et al.. </a:t>
            </a:r>
            <a:r>
              <a:rPr lang="nl-NL" sz="1000" dirty="0" err="1"/>
              <a:t>Endocr</a:t>
            </a:r>
            <a:r>
              <a:rPr lang="nl-NL" sz="1000" dirty="0"/>
              <a:t> </a:t>
            </a:r>
            <a:r>
              <a:rPr lang="nl-NL" sz="1000" dirty="0" err="1"/>
              <a:t>Pract</a:t>
            </a:r>
            <a:r>
              <a:rPr lang="nl-NL" sz="1000" dirty="0"/>
              <a:t>. 2016;22(</a:t>
            </a:r>
            <a:r>
              <a:rPr lang="nl-NL" sz="1000" dirty="0" err="1"/>
              <a:t>Suppl</a:t>
            </a:r>
            <a:r>
              <a:rPr lang="nl-NL" sz="1000" dirty="0"/>
              <a:t> 3):1­203. Cefalu WT, </a:t>
            </a:r>
            <a:r>
              <a:rPr lang="nl-NL" sz="1000" dirty="0" err="1"/>
              <a:t>Bray</a:t>
            </a:r>
            <a:r>
              <a:rPr lang="nl-NL" sz="1000" dirty="0"/>
              <a:t> GA, Home PD, et al. Diabetes Care. 2015;38(8):1567­1582. Ryan HD </a:t>
            </a:r>
            <a:r>
              <a:rPr lang="nl-NL" sz="1000" dirty="0" err="1"/>
              <a:t>and</a:t>
            </a:r>
            <a:r>
              <a:rPr lang="nl-NL" sz="1000" dirty="0"/>
              <a:t> Yockey SR. </a:t>
            </a:r>
            <a:r>
              <a:rPr lang="nl-NL" sz="1000" dirty="0" err="1"/>
              <a:t>Curr</a:t>
            </a:r>
            <a:r>
              <a:rPr lang="nl-NL" sz="1000" dirty="0"/>
              <a:t> </a:t>
            </a:r>
            <a:r>
              <a:rPr lang="nl-NL" sz="1000" dirty="0" err="1"/>
              <a:t>Obes</a:t>
            </a:r>
            <a:r>
              <a:rPr lang="nl-NL" sz="1000" dirty="0"/>
              <a:t> Rep. 2017;6(2):187-194.</a:t>
            </a:r>
          </a:p>
          <a:p>
            <a:endParaRPr lang="nl-NL" sz="1000" dirty="0"/>
          </a:p>
        </p:txBody>
      </p:sp>
      <p:sp>
        <p:nvSpPr>
          <p:cNvPr id="6" name="Tijdelijke aanduiding voor inhoud 5">
            <a:extLst>
              <a:ext uri="{FF2B5EF4-FFF2-40B4-BE49-F238E27FC236}">
                <a16:creationId xmlns:a16="http://schemas.microsoft.com/office/drawing/2014/main" id="{39C893C4-C371-1C54-A091-1BB9C562520D}"/>
              </a:ext>
            </a:extLst>
          </p:cNvPr>
          <p:cNvSpPr>
            <a:spLocks noGrp="1"/>
          </p:cNvSpPr>
          <p:nvPr>
            <p:ph sz="half" idx="2"/>
          </p:nvPr>
        </p:nvSpPr>
        <p:spPr/>
        <p:txBody>
          <a:bodyPr/>
          <a:lstStyle/>
          <a:p>
            <a:pPr marL="0" indent="0">
              <a:buNone/>
            </a:pPr>
            <a:endParaRPr lang="nl-NL" dirty="0"/>
          </a:p>
        </p:txBody>
      </p:sp>
      <p:sp>
        <p:nvSpPr>
          <p:cNvPr id="7" name="Rectangle: Rounded Corners 102">
            <a:extLst>
              <a:ext uri="{FF2B5EF4-FFF2-40B4-BE49-F238E27FC236}">
                <a16:creationId xmlns:a16="http://schemas.microsoft.com/office/drawing/2014/main" id="{4FF7C520-6446-F49E-9CAB-51CDED93A61D}"/>
              </a:ext>
            </a:extLst>
          </p:cNvPr>
          <p:cNvSpPr/>
          <p:nvPr/>
        </p:nvSpPr>
        <p:spPr>
          <a:xfrm>
            <a:off x="8527980" y="2746769"/>
            <a:ext cx="2416902" cy="2554440"/>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4400" eaLnBrk="1" fontAlgn="auto" hangingPunct="1">
              <a:spcBef>
                <a:spcPts val="0"/>
              </a:spcBef>
              <a:spcAft>
                <a:spcPts val="0"/>
              </a:spcAft>
            </a:pPr>
            <a:endParaRPr lang="en-GB" sz="1400" dirty="0">
              <a:solidFill>
                <a:srgbClr val="001965"/>
              </a:solidFill>
              <a:latin typeface="+mj-lt"/>
              <a:cs typeface="Arial" panose="020B0604020202020204" pitchFamily="34" charset="0"/>
            </a:endParaRPr>
          </a:p>
        </p:txBody>
      </p:sp>
      <p:sp>
        <p:nvSpPr>
          <p:cNvPr id="8" name="Rectangle: Rounded Corners 40">
            <a:extLst>
              <a:ext uri="{FF2B5EF4-FFF2-40B4-BE49-F238E27FC236}">
                <a16:creationId xmlns:a16="http://schemas.microsoft.com/office/drawing/2014/main" id="{D84C0AE7-F090-EF63-289B-519AF701343C}"/>
              </a:ext>
            </a:extLst>
          </p:cNvPr>
          <p:cNvSpPr/>
          <p:nvPr/>
        </p:nvSpPr>
        <p:spPr>
          <a:xfrm>
            <a:off x="5833665" y="2739477"/>
            <a:ext cx="2416902" cy="2273699"/>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1965"/>
              </a:solidFill>
              <a:effectLst/>
              <a:uLnTx/>
              <a:uFillTx/>
              <a:latin typeface="+mj-lt"/>
              <a:cs typeface="Arial" panose="020B0604020202020204" pitchFamily="34" charset="0"/>
            </a:endParaRPr>
          </a:p>
        </p:txBody>
      </p:sp>
      <p:sp>
        <p:nvSpPr>
          <p:cNvPr id="9" name="Rectangle: Rounded Corners 39">
            <a:extLst>
              <a:ext uri="{FF2B5EF4-FFF2-40B4-BE49-F238E27FC236}">
                <a16:creationId xmlns:a16="http://schemas.microsoft.com/office/drawing/2014/main" id="{768FFEEE-53AF-17DC-D38C-47ACF2A7CECE}"/>
              </a:ext>
            </a:extLst>
          </p:cNvPr>
          <p:cNvSpPr/>
          <p:nvPr/>
        </p:nvSpPr>
        <p:spPr>
          <a:xfrm>
            <a:off x="3066969" y="2744103"/>
            <a:ext cx="2416902" cy="1909033"/>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1965"/>
              </a:solidFill>
              <a:effectLst/>
              <a:uLnTx/>
              <a:uFillTx/>
              <a:latin typeface="+mj-lt"/>
              <a:cs typeface="Arial" panose="020B0604020202020204" pitchFamily="34" charset="0"/>
            </a:endParaRPr>
          </a:p>
        </p:txBody>
      </p:sp>
      <p:sp>
        <p:nvSpPr>
          <p:cNvPr id="10" name="Titel 1">
            <a:extLst>
              <a:ext uri="{FF2B5EF4-FFF2-40B4-BE49-F238E27FC236}">
                <a16:creationId xmlns:a16="http://schemas.microsoft.com/office/drawing/2014/main" id="{1F897D1F-C5A6-7EEF-375E-BA8CBA87428A}"/>
              </a:ext>
            </a:extLst>
          </p:cNvPr>
          <p:cNvSpPr txBox="1">
            <a:spLocks/>
          </p:cNvSpPr>
          <p:nvPr/>
        </p:nvSpPr>
        <p:spPr>
          <a:xfrm>
            <a:off x="1055440" y="18706"/>
            <a:ext cx="10512144" cy="962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endParaRPr lang="nl-NL" dirty="0"/>
          </a:p>
        </p:txBody>
      </p:sp>
      <p:grpSp>
        <p:nvGrpSpPr>
          <p:cNvPr id="11" name="Group 11">
            <a:extLst>
              <a:ext uri="{FF2B5EF4-FFF2-40B4-BE49-F238E27FC236}">
                <a16:creationId xmlns:a16="http://schemas.microsoft.com/office/drawing/2014/main" id="{F442447E-3951-463F-780C-A221F1BB3898}"/>
              </a:ext>
            </a:extLst>
          </p:cNvPr>
          <p:cNvGrpSpPr/>
          <p:nvPr/>
        </p:nvGrpSpPr>
        <p:grpSpPr>
          <a:xfrm>
            <a:off x="856091" y="2744103"/>
            <a:ext cx="9669884" cy="1888237"/>
            <a:chOff x="636667" y="1770414"/>
            <a:chExt cx="9669884" cy="2066797"/>
          </a:xfrm>
          <a:solidFill>
            <a:schemeClr val="bg1">
              <a:lumMod val="95000"/>
            </a:schemeClr>
          </a:solidFill>
          <a:effectLst/>
        </p:grpSpPr>
        <p:sp>
          <p:nvSpPr>
            <p:cNvPr id="12" name="Rectangle: Rounded Corners 6">
              <a:extLst>
                <a:ext uri="{FF2B5EF4-FFF2-40B4-BE49-F238E27FC236}">
                  <a16:creationId xmlns:a16="http://schemas.microsoft.com/office/drawing/2014/main" id="{D04C6F8C-9A24-294F-4814-3F9A410FEB7D}"/>
                </a:ext>
              </a:extLst>
            </p:cNvPr>
            <p:cNvSpPr/>
            <p:nvPr/>
          </p:nvSpPr>
          <p:spPr>
            <a:xfrm>
              <a:off x="636667" y="1770414"/>
              <a:ext cx="2023366" cy="153783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1965"/>
                </a:solidFill>
                <a:effectLst/>
                <a:uLnTx/>
                <a:uFillTx/>
                <a:latin typeface="+mj-lt"/>
                <a:cs typeface="Arial" panose="020B0604020202020204" pitchFamily="34" charset="0"/>
              </a:endParaRPr>
            </a:p>
          </p:txBody>
        </p:sp>
        <p:sp>
          <p:nvSpPr>
            <p:cNvPr id="13" name="TextBox 7">
              <a:extLst>
                <a:ext uri="{FF2B5EF4-FFF2-40B4-BE49-F238E27FC236}">
                  <a16:creationId xmlns:a16="http://schemas.microsoft.com/office/drawing/2014/main" id="{D505ED66-F888-686C-0C13-E084EC942841}"/>
                </a:ext>
              </a:extLst>
            </p:cNvPr>
            <p:cNvSpPr txBox="1"/>
            <p:nvPr/>
          </p:nvSpPr>
          <p:spPr>
            <a:xfrm>
              <a:off x="1171317" y="1888864"/>
              <a:ext cx="413575" cy="256942"/>
            </a:xfrm>
            <a:prstGeom prst="rect">
              <a:avLst/>
            </a:prstGeom>
            <a:grpFill/>
            <a:ln>
              <a:noFill/>
            </a:ln>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&lt; 5%</a:t>
              </a:r>
              <a:endParaRPr kumimoji="0" lang="en-GB" sz="1400" b="1"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endParaRPr>
            </a:p>
          </p:txBody>
        </p:sp>
        <p:sp>
          <p:nvSpPr>
            <p:cNvPr id="14" name="TextBox 8">
              <a:extLst>
                <a:ext uri="{FF2B5EF4-FFF2-40B4-BE49-F238E27FC236}">
                  <a16:creationId xmlns:a16="http://schemas.microsoft.com/office/drawing/2014/main" id="{835D27CE-B502-038E-8D8E-0A913B14D3E3}"/>
                </a:ext>
              </a:extLst>
            </p:cNvPr>
            <p:cNvSpPr txBox="1"/>
            <p:nvPr/>
          </p:nvSpPr>
          <p:spPr>
            <a:xfrm>
              <a:off x="1018731" y="2441259"/>
              <a:ext cx="1226426" cy="547011"/>
            </a:xfrm>
            <a:prstGeom prst="rect">
              <a:avLst/>
            </a:prstGeom>
            <a:grpFill/>
            <a:ln>
              <a:noFill/>
            </a:ln>
          </p:spPr>
          <p:txBody>
            <a:bodyPr wrap="none" lIns="0" tIns="0" rIns="0" bIns="0" rtlCol="0">
              <a:spAutoFit/>
            </a:bodyPr>
            <a:lstStyle/>
            <a:p>
              <a:pPr marL="138113" marR="0" lvl="0" indent="-138113"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nl-NL" sz="14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Hypertensie</a:t>
              </a:r>
            </a:p>
            <a:p>
              <a:pPr marL="138113" marR="0" lvl="0" indent="-138113"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nl-NL" sz="14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Hyperglykemie</a:t>
              </a:r>
            </a:p>
          </p:txBody>
        </p:sp>
        <p:grpSp>
          <p:nvGrpSpPr>
            <p:cNvPr id="15" name="Group 52">
              <a:extLst>
                <a:ext uri="{FF2B5EF4-FFF2-40B4-BE49-F238E27FC236}">
                  <a16:creationId xmlns:a16="http://schemas.microsoft.com/office/drawing/2014/main" id="{1C1B5AE3-AD81-C664-47DD-2380F8AF743F}"/>
                </a:ext>
              </a:extLst>
            </p:cNvPr>
            <p:cNvGrpSpPr/>
            <p:nvPr/>
          </p:nvGrpSpPr>
          <p:grpSpPr>
            <a:xfrm>
              <a:off x="676386" y="2484398"/>
              <a:ext cx="280277" cy="276119"/>
              <a:chOff x="513692" y="2135390"/>
              <a:chExt cx="210208" cy="207089"/>
            </a:xfrm>
            <a:grpFill/>
          </p:grpSpPr>
          <p:sp>
            <p:nvSpPr>
              <p:cNvPr id="22" name="Oval 53">
                <a:extLst>
                  <a:ext uri="{FF2B5EF4-FFF2-40B4-BE49-F238E27FC236}">
                    <a16:creationId xmlns:a16="http://schemas.microsoft.com/office/drawing/2014/main" id="{21882096-3C43-F158-63B5-216031A29B84}"/>
                  </a:ext>
                </a:extLst>
              </p:cNvPr>
              <p:cNvSpPr/>
              <p:nvPr/>
            </p:nvSpPr>
            <p:spPr>
              <a:xfrm>
                <a:off x="513692" y="2135390"/>
                <a:ext cx="210208" cy="207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1965"/>
                  </a:solidFill>
                  <a:effectLst/>
                  <a:uLnTx/>
                  <a:uFillTx/>
                  <a:latin typeface="+mj-lt"/>
                  <a:ea typeface="Apis For Office" panose="020B0504010101010104" pitchFamily="34" charset="0"/>
                  <a:cs typeface="Arial" panose="020B0604020202020204" pitchFamily="34" charset="0"/>
                </a:endParaRPr>
              </a:p>
            </p:txBody>
          </p:sp>
          <p:sp>
            <p:nvSpPr>
              <p:cNvPr id="23" name="Freeform 211">
                <a:extLst>
                  <a:ext uri="{FF2B5EF4-FFF2-40B4-BE49-F238E27FC236}">
                    <a16:creationId xmlns:a16="http://schemas.microsoft.com/office/drawing/2014/main" id="{60CFF59E-39E3-B989-2B1E-9912E30063ED}"/>
                  </a:ext>
                </a:extLst>
              </p:cNvPr>
              <p:cNvSpPr>
                <a:spLocks/>
              </p:cNvSpPr>
              <p:nvPr/>
            </p:nvSpPr>
            <p:spPr bwMode="auto">
              <a:xfrm>
                <a:off x="535815" y="2179724"/>
                <a:ext cx="165962" cy="133511"/>
              </a:xfrm>
              <a:custGeom>
                <a:avLst/>
                <a:gdLst>
                  <a:gd name="T0" fmla="*/ 313 w 800"/>
                  <a:gd name="T1" fmla="*/ 315 h 647"/>
                  <a:gd name="T2" fmla="*/ 444 w 800"/>
                  <a:gd name="T3" fmla="*/ 184 h 647"/>
                  <a:gd name="T4" fmla="*/ 596 w 800"/>
                  <a:gd name="T5" fmla="*/ 31 h 647"/>
                  <a:gd name="T6" fmla="*/ 686 w 800"/>
                  <a:gd name="T7" fmla="*/ 31 h 647"/>
                  <a:gd name="T8" fmla="*/ 771 w 800"/>
                  <a:gd name="T9" fmla="*/ 115 h 647"/>
                  <a:gd name="T10" fmla="*/ 772 w 800"/>
                  <a:gd name="T11" fmla="*/ 203 h 647"/>
                  <a:gd name="T12" fmla="*/ 357 w 800"/>
                  <a:gd name="T13" fmla="*/ 618 h 647"/>
                  <a:gd name="T14" fmla="*/ 269 w 800"/>
                  <a:gd name="T15" fmla="*/ 617 h 647"/>
                  <a:gd name="T16" fmla="*/ 29 w 800"/>
                  <a:gd name="T17" fmla="*/ 377 h 647"/>
                  <a:gd name="T18" fmla="*/ 28 w 800"/>
                  <a:gd name="T19" fmla="*/ 290 h 647"/>
                  <a:gd name="T20" fmla="*/ 116 w 800"/>
                  <a:gd name="T21" fmla="*/ 202 h 647"/>
                  <a:gd name="T22" fmla="*/ 201 w 800"/>
                  <a:gd name="T23" fmla="*/ 202 h 647"/>
                  <a:gd name="T24" fmla="*/ 313 w 800"/>
                  <a:gd name="T25" fmla="*/ 31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0" h="647">
                    <a:moveTo>
                      <a:pt x="313" y="315"/>
                    </a:moveTo>
                    <a:cubicBezTo>
                      <a:pt x="358" y="269"/>
                      <a:pt x="401" y="227"/>
                      <a:pt x="444" y="184"/>
                    </a:cubicBezTo>
                    <a:cubicBezTo>
                      <a:pt x="495" y="133"/>
                      <a:pt x="545" y="82"/>
                      <a:pt x="596" y="31"/>
                    </a:cubicBezTo>
                    <a:cubicBezTo>
                      <a:pt x="627" y="1"/>
                      <a:pt x="656" y="0"/>
                      <a:pt x="686" y="31"/>
                    </a:cubicBezTo>
                    <a:cubicBezTo>
                      <a:pt x="715" y="59"/>
                      <a:pt x="743" y="87"/>
                      <a:pt x="771" y="115"/>
                    </a:cubicBezTo>
                    <a:cubicBezTo>
                      <a:pt x="800" y="144"/>
                      <a:pt x="800" y="175"/>
                      <a:pt x="772" y="203"/>
                    </a:cubicBezTo>
                    <a:cubicBezTo>
                      <a:pt x="634" y="341"/>
                      <a:pt x="495" y="480"/>
                      <a:pt x="357" y="618"/>
                    </a:cubicBezTo>
                    <a:cubicBezTo>
                      <a:pt x="328" y="647"/>
                      <a:pt x="298" y="646"/>
                      <a:pt x="269" y="617"/>
                    </a:cubicBezTo>
                    <a:cubicBezTo>
                      <a:pt x="189" y="537"/>
                      <a:pt x="109" y="457"/>
                      <a:pt x="29" y="377"/>
                    </a:cubicBezTo>
                    <a:cubicBezTo>
                      <a:pt x="0" y="349"/>
                      <a:pt x="0" y="318"/>
                      <a:pt x="28" y="290"/>
                    </a:cubicBezTo>
                    <a:cubicBezTo>
                      <a:pt x="57" y="260"/>
                      <a:pt x="86" y="231"/>
                      <a:pt x="116" y="202"/>
                    </a:cubicBezTo>
                    <a:cubicBezTo>
                      <a:pt x="143" y="175"/>
                      <a:pt x="174" y="175"/>
                      <a:pt x="201" y="202"/>
                    </a:cubicBezTo>
                    <a:cubicBezTo>
                      <a:pt x="238" y="239"/>
                      <a:pt x="275" y="276"/>
                      <a:pt x="313" y="31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0000"/>
                  </a:solidFill>
                  <a:effectLst/>
                  <a:uLnTx/>
                  <a:uFillTx/>
                  <a:latin typeface="+mj-lt"/>
                  <a:ea typeface="Apis For Office" panose="020B0504010101010104" pitchFamily="34" charset="0"/>
                  <a:cs typeface="Arial" panose="020B0604020202020204" pitchFamily="34" charset="0"/>
                </a:endParaRPr>
              </a:p>
            </p:txBody>
          </p:sp>
        </p:grpSp>
        <p:grpSp>
          <p:nvGrpSpPr>
            <p:cNvPr id="16" name="Group 55">
              <a:extLst>
                <a:ext uri="{FF2B5EF4-FFF2-40B4-BE49-F238E27FC236}">
                  <a16:creationId xmlns:a16="http://schemas.microsoft.com/office/drawing/2014/main" id="{6C1D4C1C-C215-5BB6-449F-92BCDBB4E153}"/>
                </a:ext>
              </a:extLst>
            </p:cNvPr>
            <p:cNvGrpSpPr/>
            <p:nvPr/>
          </p:nvGrpSpPr>
          <p:grpSpPr>
            <a:xfrm>
              <a:off x="696699" y="3015894"/>
              <a:ext cx="280277" cy="276119"/>
              <a:chOff x="513692" y="2135390"/>
              <a:chExt cx="210208" cy="207089"/>
            </a:xfrm>
            <a:grpFill/>
          </p:grpSpPr>
          <p:sp>
            <p:nvSpPr>
              <p:cNvPr id="20" name="Oval 56">
                <a:extLst>
                  <a:ext uri="{FF2B5EF4-FFF2-40B4-BE49-F238E27FC236}">
                    <a16:creationId xmlns:a16="http://schemas.microsoft.com/office/drawing/2014/main" id="{8209627B-213B-0103-60C1-D39447DF7554}"/>
                  </a:ext>
                </a:extLst>
              </p:cNvPr>
              <p:cNvSpPr/>
              <p:nvPr/>
            </p:nvSpPr>
            <p:spPr>
              <a:xfrm>
                <a:off x="513692" y="2135390"/>
                <a:ext cx="210208" cy="207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1965"/>
                  </a:solidFill>
                  <a:effectLst/>
                  <a:uLnTx/>
                  <a:uFillTx/>
                  <a:latin typeface="+mj-lt"/>
                  <a:ea typeface="Apis For Office" panose="020B0504010101010104" pitchFamily="34" charset="0"/>
                  <a:cs typeface="Arial" panose="020B0604020202020204" pitchFamily="34" charset="0"/>
                </a:endParaRPr>
              </a:p>
            </p:txBody>
          </p:sp>
          <p:sp>
            <p:nvSpPr>
              <p:cNvPr id="21" name="Freeform 211">
                <a:extLst>
                  <a:ext uri="{FF2B5EF4-FFF2-40B4-BE49-F238E27FC236}">
                    <a16:creationId xmlns:a16="http://schemas.microsoft.com/office/drawing/2014/main" id="{64F2A8C0-117C-21D5-427F-E0F74659AC85}"/>
                  </a:ext>
                </a:extLst>
              </p:cNvPr>
              <p:cNvSpPr>
                <a:spLocks/>
              </p:cNvSpPr>
              <p:nvPr/>
            </p:nvSpPr>
            <p:spPr bwMode="auto">
              <a:xfrm>
                <a:off x="535815" y="2179724"/>
                <a:ext cx="165962" cy="133511"/>
              </a:xfrm>
              <a:custGeom>
                <a:avLst/>
                <a:gdLst>
                  <a:gd name="T0" fmla="*/ 313 w 800"/>
                  <a:gd name="T1" fmla="*/ 315 h 647"/>
                  <a:gd name="T2" fmla="*/ 444 w 800"/>
                  <a:gd name="T3" fmla="*/ 184 h 647"/>
                  <a:gd name="T4" fmla="*/ 596 w 800"/>
                  <a:gd name="T5" fmla="*/ 31 h 647"/>
                  <a:gd name="T6" fmla="*/ 686 w 800"/>
                  <a:gd name="T7" fmla="*/ 31 h 647"/>
                  <a:gd name="T8" fmla="*/ 771 w 800"/>
                  <a:gd name="T9" fmla="*/ 115 h 647"/>
                  <a:gd name="T10" fmla="*/ 772 w 800"/>
                  <a:gd name="T11" fmla="*/ 203 h 647"/>
                  <a:gd name="T12" fmla="*/ 357 w 800"/>
                  <a:gd name="T13" fmla="*/ 618 h 647"/>
                  <a:gd name="T14" fmla="*/ 269 w 800"/>
                  <a:gd name="T15" fmla="*/ 617 h 647"/>
                  <a:gd name="T16" fmla="*/ 29 w 800"/>
                  <a:gd name="T17" fmla="*/ 377 h 647"/>
                  <a:gd name="T18" fmla="*/ 28 w 800"/>
                  <a:gd name="T19" fmla="*/ 290 h 647"/>
                  <a:gd name="T20" fmla="*/ 116 w 800"/>
                  <a:gd name="T21" fmla="*/ 202 h 647"/>
                  <a:gd name="T22" fmla="*/ 201 w 800"/>
                  <a:gd name="T23" fmla="*/ 202 h 647"/>
                  <a:gd name="T24" fmla="*/ 313 w 800"/>
                  <a:gd name="T25" fmla="*/ 31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0" h="647">
                    <a:moveTo>
                      <a:pt x="313" y="315"/>
                    </a:moveTo>
                    <a:cubicBezTo>
                      <a:pt x="358" y="269"/>
                      <a:pt x="401" y="227"/>
                      <a:pt x="444" y="184"/>
                    </a:cubicBezTo>
                    <a:cubicBezTo>
                      <a:pt x="495" y="133"/>
                      <a:pt x="545" y="82"/>
                      <a:pt x="596" y="31"/>
                    </a:cubicBezTo>
                    <a:cubicBezTo>
                      <a:pt x="627" y="1"/>
                      <a:pt x="656" y="0"/>
                      <a:pt x="686" y="31"/>
                    </a:cubicBezTo>
                    <a:cubicBezTo>
                      <a:pt x="715" y="59"/>
                      <a:pt x="743" y="87"/>
                      <a:pt x="771" y="115"/>
                    </a:cubicBezTo>
                    <a:cubicBezTo>
                      <a:pt x="800" y="144"/>
                      <a:pt x="800" y="175"/>
                      <a:pt x="772" y="203"/>
                    </a:cubicBezTo>
                    <a:cubicBezTo>
                      <a:pt x="634" y="341"/>
                      <a:pt x="495" y="480"/>
                      <a:pt x="357" y="618"/>
                    </a:cubicBezTo>
                    <a:cubicBezTo>
                      <a:pt x="328" y="647"/>
                      <a:pt x="298" y="646"/>
                      <a:pt x="269" y="617"/>
                    </a:cubicBezTo>
                    <a:cubicBezTo>
                      <a:pt x="189" y="537"/>
                      <a:pt x="109" y="457"/>
                      <a:pt x="29" y="377"/>
                    </a:cubicBezTo>
                    <a:cubicBezTo>
                      <a:pt x="0" y="349"/>
                      <a:pt x="0" y="318"/>
                      <a:pt x="28" y="290"/>
                    </a:cubicBezTo>
                    <a:cubicBezTo>
                      <a:pt x="57" y="260"/>
                      <a:pt x="86" y="231"/>
                      <a:pt x="116" y="202"/>
                    </a:cubicBezTo>
                    <a:cubicBezTo>
                      <a:pt x="143" y="175"/>
                      <a:pt x="174" y="175"/>
                      <a:pt x="201" y="202"/>
                    </a:cubicBezTo>
                    <a:cubicBezTo>
                      <a:pt x="238" y="239"/>
                      <a:pt x="275" y="276"/>
                      <a:pt x="313" y="31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1965"/>
                  </a:solidFill>
                  <a:effectLst/>
                  <a:uLnTx/>
                  <a:uFillTx/>
                  <a:latin typeface="+mj-lt"/>
                  <a:ea typeface="Apis For Office" panose="020B0504010101010104" pitchFamily="34" charset="0"/>
                  <a:cs typeface="Arial" panose="020B0604020202020204" pitchFamily="34" charset="0"/>
                </a:endParaRPr>
              </a:p>
            </p:txBody>
          </p:sp>
        </p:grpSp>
        <p:sp>
          <p:nvSpPr>
            <p:cNvPr id="17" name="TextBox 8">
              <a:extLst>
                <a:ext uri="{FF2B5EF4-FFF2-40B4-BE49-F238E27FC236}">
                  <a16:creationId xmlns:a16="http://schemas.microsoft.com/office/drawing/2014/main" id="{975FBACC-3598-BF87-2B88-9D1BFEA037AB}"/>
                </a:ext>
              </a:extLst>
            </p:cNvPr>
            <p:cNvSpPr txBox="1"/>
            <p:nvPr/>
          </p:nvSpPr>
          <p:spPr>
            <a:xfrm>
              <a:off x="3356296" y="2441259"/>
              <a:ext cx="1741182" cy="1105883"/>
            </a:xfrm>
            <a:prstGeom prst="rect">
              <a:avLst/>
            </a:prstGeom>
            <a:grpFill/>
            <a:ln>
              <a:noFill/>
            </a:ln>
          </p:spPr>
          <p:txBody>
            <a:bodyPr wrap="none" lIns="0" tIns="0" rIns="0" bIns="0" rtlCol="0">
              <a:spAutoFit/>
            </a:bodyPr>
            <a:lstStyle/>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DM type 2 preventie</a:t>
              </a:r>
              <a:endParaRPr lang="en-US" sz="1400" dirty="0">
                <a:cs typeface="Arial" panose="020B0604020202020204" pitchFamily="34" charset="0"/>
              </a:endParaRPr>
            </a:p>
            <a:p>
              <a:pPr marL="138113" lvl="0"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NAFLD</a:t>
              </a:r>
            </a:p>
            <a:p>
              <a:pPr marL="138113" lvl="0"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PCOS</a:t>
              </a:r>
            </a:p>
            <a:p>
              <a:pPr marL="138113" lvl="0"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Dyslipidemie</a:t>
              </a:r>
              <a:endParaRPr kumimoji="0" lang="nl-NL" sz="14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18" name="TextBox 8">
              <a:extLst>
                <a:ext uri="{FF2B5EF4-FFF2-40B4-BE49-F238E27FC236}">
                  <a16:creationId xmlns:a16="http://schemas.microsoft.com/office/drawing/2014/main" id="{35707E4C-1D98-6791-92E3-B5860D6E8E47}"/>
                </a:ext>
              </a:extLst>
            </p:cNvPr>
            <p:cNvSpPr txBox="1"/>
            <p:nvPr/>
          </p:nvSpPr>
          <p:spPr>
            <a:xfrm>
              <a:off x="6308624" y="2441259"/>
              <a:ext cx="716863" cy="1395952"/>
            </a:xfrm>
            <a:prstGeom prst="rect">
              <a:avLst/>
            </a:prstGeom>
            <a:grpFill/>
            <a:ln>
              <a:noFill/>
            </a:ln>
          </p:spPr>
          <p:txBody>
            <a:bodyPr wrap="none" lIns="0" tIns="0" rIns="0" bIns="0" rtlCol="0">
              <a:spAutoFit/>
            </a:bodyPr>
            <a:lstStyle/>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HVZ</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kumimoji="0" lang="nl-NL" sz="1400" b="0" i="0" u="none" strike="noStrike" kern="1200" cap="none" spc="0" normalizeH="0" baseline="0" noProof="0" dirty="0">
                  <a:ln>
                    <a:noFill/>
                  </a:ln>
                  <a:effectLst/>
                  <a:uLnTx/>
                  <a:uFillTx/>
                  <a:ea typeface="+mn-ea"/>
                  <a:cs typeface="Arial" panose="020B0604020202020204" pitchFamily="34" charset="0"/>
                </a:rPr>
                <a:t>NASH</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ea typeface="+mn-ea"/>
                  <a:cs typeface="Arial" panose="020B0604020202020204" pitchFamily="34" charset="0"/>
                </a:rPr>
                <a:t>OSAS</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kumimoji="0" lang="nl-NL" sz="1400" b="0" i="0" u="none" strike="noStrike" kern="1200" cap="none" spc="0" normalizeH="0" baseline="0" noProof="0" dirty="0">
                  <a:ln>
                    <a:noFill/>
                  </a:ln>
                  <a:effectLst/>
                  <a:uLnTx/>
                  <a:uFillTx/>
                  <a:ea typeface="+mn-ea"/>
                  <a:cs typeface="Arial" panose="020B0604020202020204" pitchFamily="34" charset="0"/>
                </a:rPr>
                <a:t>Knie OA</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ea typeface="+mn-ea"/>
                  <a:cs typeface="Arial" panose="020B0604020202020204" pitchFamily="34" charset="0"/>
                </a:rPr>
                <a:t>GERD</a:t>
              </a:r>
              <a:endParaRPr kumimoji="0" lang="nl-NL" sz="1400" b="0" i="0" u="none" strike="noStrike" kern="1200" cap="none" spc="0" normalizeH="0" baseline="0" noProof="0" dirty="0">
                <a:ln>
                  <a:noFill/>
                </a:ln>
                <a:effectLst/>
                <a:uLnTx/>
                <a:uFillTx/>
                <a:ea typeface="+mn-ea"/>
                <a:cs typeface="Arial" panose="020B0604020202020204" pitchFamily="34" charset="0"/>
              </a:endParaRPr>
            </a:p>
          </p:txBody>
        </p:sp>
        <p:sp>
          <p:nvSpPr>
            <p:cNvPr id="19" name="TextBox 8">
              <a:extLst>
                <a:ext uri="{FF2B5EF4-FFF2-40B4-BE49-F238E27FC236}">
                  <a16:creationId xmlns:a16="http://schemas.microsoft.com/office/drawing/2014/main" id="{F4ADC032-FDE7-657D-233C-CBD9CBADE066}"/>
                </a:ext>
              </a:extLst>
            </p:cNvPr>
            <p:cNvSpPr txBox="1"/>
            <p:nvPr/>
          </p:nvSpPr>
          <p:spPr>
            <a:xfrm>
              <a:off x="8756896" y="2441259"/>
              <a:ext cx="1549655" cy="1113042"/>
            </a:xfrm>
            <a:prstGeom prst="rect">
              <a:avLst/>
            </a:prstGeom>
            <a:grpFill/>
            <a:ln>
              <a:noFill/>
            </a:ln>
          </p:spPr>
          <p:txBody>
            <a:bodyPr wrap="none" lIns="0" tIns="0" rIns="0" bIns="0" rtlCol="0">
              <a:spAutoFit/>
            </a:bodyPr>
            <a:lstStyle/>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DM type 2 remissie</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HFpEF</a:t>
              </a:r>
            </a:p>
            <a:p>
              <a:pPr marL="138113" indent="-138113" defTabSz="914400" eaLnBrk="1" fontAlgn="auto" hangingPunct="1">
                <a:lnSpc>
                  <a:spcPct val="120000"/>
                </a:lnSpc>
                <a:spcBef>
                  <a:spcPts val="0"/>
                </a:spcBef>
                <a:spcAft>
                  <a:spcPts val="0"/>
                </a:spcAft>
                <a:buFont typeface="Arial" panose="020B0604020202020204" pitchFamily="34" charset="0"/>
                <a:buChar char="•"/>
                <a:defRPr/>
              </a:pPr>
              <a:r>
                <a:rPr lang="nl-NL" sz="1400" dirty="0">
                  <a:cs typeface="Arial" panose="020B0604020202020204" pitchFamily="34" charset="0"/>
                </a:rPr>
                <a:t>HVZ mortaliteit</a:t>
              </a:r>
              <a:endParaRPr lang="en-US" sz="1400" dirty="0">
                <a:cs typeface="Arial" panose="020B0604020202020204" pitchFamily="34" charset="0"/>
              </a:endParaRPr>
            </a:p>
            <a:p>
              <a:pPr marL="138113" indent="-138113" defTabSz="914400" eaLnBrk="1" fontAlgn="auto" hangingPunct="1">
                <a:lnSpc>
                  <a:spcPct val="120000"/>
                </a:lnSpc>
                <a:spcBef>
                  <a:spcPts val="0"/>
                </a:spcBef>
                <a:spcAft>
                  <a:spcPts val="0"/>
                </a:spcAft>
                <a:buFont typeface="Arial" panose="020B0604020202020204" pitchFamily="34" charset="0"/>
                <a:buChar char="•"/>
                <a:defRPr/>
              </a:pPr>
              <a:endParaRPr kumimoji="0" lang="nl-NL" sz="1400" b="0" i="0" u="none" strike="noStrike" kern="1200" cap="none" spc="0" normalizeH="0" baseline="0" noProof="0" dirty="0">
                <a:ln>
                  <a:noFill/>
                </a:ln>
                <a:effectLst/>
                <a:uLnTx/>
                <a:uFillTx/>
                <a:latin typeface="+mj-lt"/>
                <a:ea typeface="+mn-ea"/>
                <a:cs typeface="Arial" panose="020B0604020202020204" pitchFamily="34" charset="0"/>
              </a:endParaRPr>
            </a:p>
          </p:txBody>
        </p:sp>
      </p:grpSp>
      <p:sp>
        <p:nvSpPr>
          <p:cNvPr id="24" name="TextBox 43">
            <a:extLst>
              <a:ext uri="{FF2B5EF4-FFF2-40B4-BE49-F238E27FC236}">
                <a16:creationId xmlns:a16="http://schemas.microsoft.com/office/drawing/2014/main" id="{E7F6448A-2F5E-00F0-F92D-14CD31CA9852}"/>
              </a:ext>
            </a:extLst>
          </p:cNvPr>
          <p:cNvSpPr txBox="1"/>
          <p:nvPr/>
        </p:nvSpPr>
        <p:spPr>
          <a:xfrm>
            <a:off x="3897111" y="2829817"/>
            <a:ext cx="517770" cy="234744"/>
          </a:xfrm>
          <a:prstGeom prst="rect">
            <a:avLst/>
          </a:prstGeom>
          <a:solidFill>
            <a:schemeClr val="bg1">
              <a:lumMod val="95000"/>
            </a:schemeClr>
          </a:solidFill>
          <a:ln>
            <a:noFill/>
          </a:ln>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j-lt"/>
                <a:ea typeface="+mn-ea"/>
                <a:cs typeface="Arial" panose="020B0604020202020204" pitchFamily="34" charset="0"/>
              </a:rPr>
              <a:t>5-10</a:t>
            </a:r>
            <a:r>
              <a:rPr kumimoji="0" lang="en-US" sz="1400" b="1" i="0" u="none" strike="noStrike" kern="1200" cap="none" spc="0" normalizeH="0" baseline="0" noProof="0" dirty="0">
                <a:ln>
                  <a:noFill/>
                </a:ln>
                <a:solidFill>
                  <a:srgbClr val="001965"/>
                </a:solidFill>
                <a:effectLst/>
                <a:uLnTx/>
                <a:uFillTx/>
                <a:latin typeface="+mj-lt"/>
                <a:ea typeface="+mn-ea"/>
                <a:cs typeface="Arial" panose="020B0604020202020204" pitchFamily="34" charset="0"/>
              </a:rPr>
              <a:t>%</a:t>
            </a:r>
            <a:endParaRPr kumimoji="0" lang="en-GB" sz="1400" b="1" i="0" u="none" strike="noStrike" kern="1200" cap="none" spc="0" normalizeH="0" baseline="0" noProof="0" dirty="0">
              <a:ln>
                <a:noFill/>
              </a:ln>
              <a:solidFill>
                <a:srgbClr val="001965"/>
              </a:solidFill>
              <a:effectLst/>
              <a:uLnTx/>
              <a:uFillTx/>
              <a:latin typeface="+mj-lt"/>
              <a:ea typeface="+mn-ea"/>
              <a:cs typeface="Arial" panose="020B0604020202020204" pitchFamily="34" charset="0"/>
            </a:endParaRPr>
          </a:p>
        </p:txBody>
      </p:sp>
      <p:sp>
        <p:nvSpPr>
          <p:cNvPr id="25" name="TextBox 44">
            <a:extLst>
              <a:ext uri="{FF2B5EF4-FFF2-40B4-BE49-F238E27FC236}">
                <a16:creationId xmlns:a16="http://schemas.microsoft.com/office/drawing/2014/main" id="{0FF1AB44-62EE-EADF-6F27-61CCA8AE0A99}"/>
              </a:ext>
            </a:extLst>
          </p:cNvPr>
          <p:cNvSpPr txBox="1"/>
          <p:nvPr/>
        </p:nvSpPr>
        <p:spPr>
          <a:xfrm>
            <a:off x="6590069" y="2852943"/>
            <a:ext cx="617157" cy="234744"/>
          </a:xfrm>
          <a:prstGeom prst="rect">
            <a:avLst/>
          </a:prstGeom>
          <a:solidFill>
            <a:schemeClr val="bg1">
              <a:lumMod val="95000"/>
            </a:schemeClr>
          </a:solidFill>
          <a:ln>
            <a:noFill/>
          </a:ln>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j-lt"/>
                <a:ea typeface="+mn-ea"/>
                <a:cs typeface="Arial" panose="020B0604020202020204" pitchFamily="34" charset="0"/>
              </a:rPr>
              <a:t>10-15%</a:t>
            </a:r>
            <a:endParaRPr kumimoji="0" lang="en-GB" sz="1400" b="1"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26" name="TextBox 45">
            <a:extLst>
              <a:ext uri="{FF2B5EF4-FFF2-40B4-BE49-F238E27FC236}">
                <a16:creationId xmlns:a16="http://schemas.microsoft.com/office/drawing/2014/main" id="{48439877-F5A7-D7DB-E53A-A5B32E1E0427}"/>
              </a:ext>
            </a:extLst>
          </p:cNvPr>
          <p:cNvSpPr txBox="1"/>
          <p:nvPr/>
        </p:nvSpPr>
        <p:spPr>
          <a:xfrm>
            <a:off x="9295138" y="2817021"/>
            <a:ext cx="512961" cy="234744"/>
          </a:xfrm>
          <a:prstGeom prst="rect">
            <a:avLst/>
          </a:prstGeom>
          <a:solidFill>
            <a:schemeClr val="bg1">
              <a:lumMod val="95000"/>
            </a:schemeClr>
          </a:solidFill>
          <a:ln>
            <a:noFill/>
          </a:ln>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j-lt"/>
                <a:ea typeface="+mn-ea"/>
                <a:cs typeface="Arial" panose="020B0604020202020204" pitchFamily="34" charset="0"/>
              </a:rPr>
              <a:t>&gt; 15%</a:t>
            </a:r>
            <a:endParaRPr kumimoji="0" lang="en-GB" sz="1400" b="1"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27" name="Arrow: Pentagon 105">
            <a:extLst>
              <a:ext uri="{FF2B5EF4-FFF2-40B4-BE49-F238E27FC236}">
                <a16:creationId xmlns:a16="http://schemas.microsoft.com/office/drawing/2014/main" id="{098AA20B-D7D0-F336-594F-C048D98172FD}"/>
              </a:ext>
            </a:extLst>
          </p:cNvPr>
          <p:cNvSpPr/>
          <p:nvPr/>
        </p:nvSpPr>
        <p:spPr>
          <a:xfrm>
            <a:off x="830769" y="1868126"/>
            <a:ext cx="10271587" cy="677265"/>
          </a:xfrm>
          <a:prstGeom prst="homePlate">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mj-lt"/>
                <a:ea typeface="Apis For Office" panose="020B0504010101010104" pitchFamily="34" charset="0"/>
                <a:cs typeface="Apis For Office" panose="020B0504010101010104" pitchFamily="34" charset="0"/>
              </a:rPr>
              <a:t>Afvallen leidt tot een aanzienlijke verlaging van bijkomende risico’s. </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mj-lt"/>
                <a:ea typeface="Apis For Office" panose="020B0504010101010104" pitchFamily="34" charset="0"/>
                <a:cs typeface="Apis For Office" panose="020B0504010101010104" pitchFamily="34" charset="0"/>
              </a:rPr>
              <a:t>Bij een gewichtsverlies</a:t>
            </a:r>
            <a:r>
              <a:rPr kumimoji="0" lang="en-GB" sz="1600" b="1" i="0" u="none" strike="noStrike" kern="1200" cap="none" spc="0" normalizeH="0" baseline="0" noProof="0" dirty="0">
                <a:ln>
                  <a:noFill/>
                </a:ln>
                <a:solidFill>
                  <a:srgbClr val="FFFFFF"/>
                </a:solidFill>
                <a:effectLst/>
                <a:uLnTx/>
                <a:uFillTx/>
                <a:latin typeface="+mj-lt"/>
                <a:ea typeface="Apis For Office" panose="020B0504010101010104" pitchFamily="34" charset="0"/>
                <a:cs typeface="Apis For Office" panose="020B0504010101010104" pitchFamily="34" charset="0"/>
              </a:rPr>
              <a:t> van:</a:t>
            </a:r>
          </a:p>
        </p:txBody>
      </p:sp>
    </p:spTree>
    <p:extLst>
      <p:ext uri="{BB962C8B-B14F-4D97-AF65-F5344CB8AC3E}">
        <p14:creationId xmlns:p14="http://schemas.microsoft.com/office/powerpoint/2010/main" val="9701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E165879-FB87-9C04-832D-C96EE1DE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0051"/>
            <a:ext cx="12188629" cy="5857875"/>
          </a:xfrm>
          <a:prstGeom prst="rect">
            <a:avLst/>
          </a:prstGeom>
        </p:spPr>
      </p:pic>
    </p:spTree>
    <p:extLst>
      <p:ext uri="{BB962C8B-B14F-4D97-AF65-F5344CB8AC3E}">
        <p14:creationId xmlns:p14="http://schemas.microsoft.com/office/powerpoint/2010/main" val="118067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Interactief deel</a:t>
            </a:r>
          </a:p>
        </p:txBody>
      </p:sp>
      <p:sp>
        <p:nvSpPr>
          <p:cNvPr id="3" name="Tijdelijke aanduiding voor inhoud 2">
            <a:extLst>
              <a:ext uri="{FF2B5EF4-FFF2-40B4-BE49-F238E27FC236}">
                <a16:creationId xmlns:a16="http://schemas.microsoft.com/office/drawing/2014/main" id="{808380C9-8EAA-CB7D-6B9C-E000EBD4BAF3}"/>
              </a:ext>
            </a:extLst>
          </p:cNvPr>
          <p:cNvSpPr>
            <a:spLocks noGrp="1"/>
          </p:cNvSpPr>
          <p:nvPr>
            <p:ph idx="1"/>
          </p:nvPr>
        </p:nvSpPr>
        <p:spPr/>
        <p:txBody>
          <a:bodyPr>
            <a:normAutofit lnSpcReduction="10000"/>
          </a:bodyPr>
          <a:lstStyle/>
          <a:p>
            <a:r>
              <a:rPr lang="nl-NL" dirty="0"/>
              <a:t>Vragen middels online interactieplatform/blijven zitten/over de streep</a:t>
            </a:r>
          </a:p>
          <a:p>
            <a:pPr marL="0" indent="0">
              <a:buNone/>
            </a:pPr>
            <a:r>
              <a:rPr lang="nl-NL" dirty="0"/>
              <a:t>Voorbeelden:</a:t>
            </a:r>
          </a:p>
          <a:p>
            <a:r>
              <a:rPr lang="nl-NL" dirty="0"/>
              <a:t>Stelling: ik vind het leuk om overgewicht/leefstijl? te behandelen.</a:t>
            </a:r>
          </a:p>
          <a:p>
            <a:r>
              <a:rPr lang="nl-NL" dirty="0"/>
              <a:t>Ik kaart overgewicht aan als ik het zie in de spreekkamer/aan de balie</a:t>
            </a:r>
          </a:p>
          <a:p>
            <a:r>
              <a:rPr lang="nl-NL" dirty="0"/>
              <a:t>Ik vind dat de behandeling van overgewicht thuis hoort bij de huisarts</a:t>
            </a:r>
          </a:p>
          <a:p>
            <a:r>
              <a:rPr lang="nl-NL" dirty="0"/>
              <a:t>Ik vind dat de medicamenteuze behandeling van overgewicht thuis hoort bij de huisarts</a:t>
            </a:r>
          </a:p>
          <a:p>
            <a:r>
              <a:rPr lang="nl-NL" dirty="0"/>
              <a:t>Ik vind dat leefstijl een vast onderdeel moet zijn van begeleidingsgesprekken in de apotheek (eerste uitgifte, vervolguitgifte)</a:t>
            </a:r>
          </a:p>
          <a:p>
            <a:endParaRPr lang="nl-NL" dirty="0"/>
          </a:p>
          <a:p>
            <a:pPr marL="0" indent="0">
              <a:buNone/>
            </a:pPr>
            <a:r>
              <a:rPr lang="nl-NL" dirty="0"/>
              <a:t>Dan tijdens de rest van het FTO tussendoor kennisvragen/feitjes?</a:t>
            </a:r>
          </a:p>
          <a:p>
            <a:endParaRPr lang="nl-NL" dirty="0"/>
          </a:p>
          <a:p>
            <a:endParaRPr lang="nl-NL" dirty="0"/>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3</a:t>
            </a:fld>
            <a:endParaRPr lang="nl-NL"/>
          </a:p>
        </p:txBody>
      </p:sp>
    </p:spTree>
    <p:extLst>
      <p:ext uri="{BB962C8B-B14F-4D97-AF65-F5344CB8AC3E}">
        <p14:creationId xmlns:p14="http://schemas.microsoft.com/office/powerpoint/2010/main" val="1076068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67">
            <a:extLst>
              <a:ext uri="{FF2B5EF4-FFF2-40B4-BE49-F238E27FC236}">
                <a16:creationId xmlns:a16="http://schemas.microsoft.com/office/drawing/2014/main" id="{D22FFA9C-0EE8-963A-6AE2-7BF600557A6D}"/>
              </a:ext>
            </a:extLst>
          </p:cNvPr>
          <p:cNvSpPr>
            <a:spLocks/>
          </p:cNvSpPr>
          <p:nvPr/>
        </p:nvSpPr>
        <p:spPr bwMode="black">
          <a:xfrm>
            <a:off x="3818409" y="2135675"/>
            <a:ext cx="1454815" cy="2724361"/>
          </a:xfrm>
          <a:prstGeom prst="rect">
            <a:avLst/>
          </a:prstGeom>
          <a:solidFill>
            <a:srgbClr val="37AA91">
              <a:alpha val="65098"/>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itel 1">
            <a:extLst>
              <a:ext uri="{FF2B5EF4-FFF2-40B4-BE49-F238E27FC236}">
                <a16:creationId xmlns:a16="http://schemas.microsoft.com/office/drawing/2014/main" id="{1D9A6839-DFBB-C772-B402-03E7ACD9A94B}"/>
              </a:ext>
            </a:extLst>
          </p:cNvPr>
          <p:cNvSpPr>
            <a:spLocks noGrp="1"/>
          </p:cNvSpPr>
          <p:nvPr>
            <p:ph type="title"/>
          </p:nvPr>
        </p:nvSpPr>
        <p:spPr>
          <a:xfrm>
            <a:off x="522032" y="330600"/>
            <a:ext cx="10512144" cy="962025"/>
          </a:xfrm>
        </p:spPr>
        <p:txBody>
          <a:bodyPr/>
          <a:lstStyle/>
          <a:p>
            <a:r>
              <a:rPr lang="nl-NL" dirty="0"/>
              <a:t>Effectiviteit interventies</a:t>
            </a:r>
          </a:p>
        </p:txBody>
      </p:sp>
      <p:sp>
        <p:nvSpPr>
          <p:cNvPr id="6" name="Oval 67">
            <a:extLst>
              <a:ext uri="{FF2B5EF4-FFF2-40B4-BE49-F238E27FC236}">
                <a16:creationId xmlns:a16="http://schemas.microsoft.com/office/drawing/2014/main" id="{DC46E0F2-52F9-E48C-03E2-1F41A66EE952}"/>
              </a:ext>
            </a:extLst>
          </p:cNvPr>
          <p:cNvSpPr>
            <a:spLocks/>
          </p:cNvSpPr>
          <p:nvPr/>
        </p:nvSpPr>
        <p:spPr bwMode="black">
          <a:xfrm>
            <a:off x="5260465" y="2130448"/>
            <a:ext cx="5879757" cy="2735233"/>
          </a:xfrm>
          <a:prstGeom prst="rect">
            <a:avLst/>
          </a:prstGeom>
          <a:solidFill>
            <a:srgbClr val="AAD3D1">
              <a:alpha val="8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7" name="Groep 6">
            <a:extLst>
              <a:ext uri="{FF2B5EF4-FFF2-40B4-BE49-F238E27FC236}">
                <a16:creationId xmlns:a16="http://schemas.microsoft.com/office/drawing/2014/main" id="{55648345-3832-116E-3B34-C72E60684AB9}"/>
              </a:ext>
            </a:extLst>
          </p:cNvPr>
          <p:cNvGrpSpPr/>
          <p:nvPr/>
        </p:nvGrpSpPr>
        <p:grpSpPr>
          <a:xfrm>
            <a:off x="2116086" y="1711674"/>
            <a:ext cx="9300472" cy="3820011"/>
            <a:chOff x="1146753" y="1053683"/>
            <a:chExt cx="7140730" cy="3508513"/>
          </a:xfrm>
        </p:grpSpPr>
        <p:cxnSp>
          <p:nvCxnSpPr>
            <p:cNvPr id="8" name="Straight Connector 76">
              <a:extLst>
                <a:ext uri="{FF2B5EF4-FFF2-40B4-BE49-F238E27FC236}">
                  <a16:creationId xmlns:a16="http://schemas.microsoft.com/office/drawing/2014/main" id="{C63D24B7-26A3-4A55-DA6E-15C3D16CFE94}"/>
                </a:ext>
              </a:extLst>
            </p:cNvPr>
            <p:cNvCxnSpPr/>
            <p:nvPr/>
          </p:nvCxnSpPr>
          <p:spPr>
            <a:xfrm>
              <a:off x="1302965" y="1950406"/>
              <a:ext cx="6773100" cy="9577"/>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cxnSp>
          <p:nvCxnSpPr>
            <p:cNvPr id="9" name="Straight Connector 81">
              <a:extLst>
                <a:ext uri="{FF2B5EF4-FFF2-40B4-BE49-F238E27FC236}">
                  <a16:creationId xmlns:a16="http://schemas.microsoft.com/office/drawing/2014/main" id="{01530482-109E-44D3-D160-2C097450170C}"/>
                </a:ext>
              </a:extLst>
            </p:cNvPr>
            <p:cNvCxnSpPr/>
            <p:nvPr/>
          </p:nvCxnSpPr>
          <p:spPr>
            <a:xfrm>
              <a:off x="1311059" y="3470792"/>
              <a:ext cx="6773100" cy="9577"/>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sp>
          <p:nvSpPr>
            <p:cNvPr id="10" name="TextBox 83">
              <a:extLst>
                <a:ext uri="{FF2B5EF4-FFF2-40B4-BE49-F238E27FC236}">
                  <a16:creationId xmlns:a16="http://schemas.microsoft.com/office/drawing/2014/main" id="{B19189A3-2374-3A95-A38E-50C38943BEC9}"/>
                </a:ext>
              </a:extLst>
            </p:cNvPr>
            <p:cNvSpPr txBox="1"/>
            <p:nvPr/>
          </p:nvSpPr>
          <p:spPr>
            <a:xfrm>
              <a:off x="1146753" y="4014335"/>
              <a:ext cx="328612"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0</a:t>
              </a:r>
            </a:p>
          </p:txBody>
        </p:sp>
        <p:sp>
          <p:nvSpPr>
            <p:cNvPr id="11" name="TextBox 84">
              <a:extLst>
                <a:ext uri="{FF2B5EF4-FFF2-40B4-BE49-F238E27FC236}">
                  <a16:creationId xmlns:a16="http://schemas.microsoft.com/office/drawing/2014/main" id="{F47AAC90-2A2D-98DB-951E-3B3B321E1056}"/>
                </a:ext>
              </a:extLst>
            </p:cNvPr>
            <p:cNvSpPr txBox="1"/>
            <p:nvPr/>
          </p:nvSpPr>
          <p:spPr>
            <a:xfrm>
              <a:off x="2284370" y="4014335"/>
              <a:ext cx="328612"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5</a:t>
              </a:r>
            </a:p>
          </p:txBody>
        </p:sp>
        <p:sp>
          <p:nvSpPr>
            <p:cNvPr id="12" name="TextBox 85">
              <a:extLst>
                <a:ext uri="{FF2B5EF4-FFF2-40B4-BE49-F238E27FC236}">
                  <a16:creationId xmlns:a16="http://schemas.microsoft.com/office/drawing/2014/main" id="{0E6CF801-9987-AFA9-9C2A-4B33877E0D4D}"/>
                </a:ext>
              </a:extLst>
            </p:cNvPr>
            <p:cNvSpPr txBox="1"/>
            <p:nvPr/>
          </p:nvSpPr>
          <p:spPr>
            <a:xfrm>
              <a:off x="3323131" y="4014335"/>
              <a:ext cx="504836"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10</a:t>
              </a:r>
            </a:p>
          </p:txBody>
        </p:sp>
        <p:sp>
          <p:nvSpPr>
            <p:cNvPr id="13" name="TextBox 86">
              <a:extLst>
                <a:ext uri="{FF2B5EF4-FFF2-40B4-BE49-F238E27FC236}">
                  <a16:creationId xmlns:a16="http://schemas.microsoft.com/office/drawing/2014/main" id="{53FE6D60-D442-0F6E-50C6-31A732F56A53}"/>
                </a:ext>
              </a:extLst>
            </p:cNvPr>
            <p:cNvSpPr txBox="1"/>
            <p:nvPr/>
          </p:nvSpPr>
          <p:spPr>
            <a:xfrm>
              <a:off x="4488688" y="4014335"/>
              <a:ext cx="401654"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15</a:t>
              </a:r>
            </a:p>
          </p:txBody>
        </p:sp>
        <p:sp>
          <p:nvSpPr>
            <p:cNvPr id="14" name="TextBox 87">
              <a:extLst>
                <a:ext uri="{FF2B5EF4-FFF2-40B4-BE49-F238E27FC236}">
                  <a16:creationId xmlns:a16="http://schemas.microsoft.com/office/drawing/2014/main" id="{7BD3B574-5192-8C42-26AE-DA6AFA63C72B}"/>
                </a:ext>
              </a:extLst>
            </p:cNvPr>
            <p:cNvSpPr txBox="1"/>
            <p:nvPr/>
          </p:nvSpPr>
          <p:spPr>
            <a:xfrm>
              <a:off x="5588134" y="4014335"/>
              <a:ext cx="463572"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20</a:t>
              </a:r>
            </a:p>
          </p:txBody>
        </p:sp>
        <p:sp>
          <p:nvSpPr>
            <p:cNvPr id="15" name="TextBox 88">
              <a:extLst>
                <a:ext uri="{FF2B5EF4-FFF2-40B4-BE49-F238E27FC236}">
                  <a16:creationId xmlns:a16="http://schemas.microsoft.com/office/drawing/2014/main" id="{5D551554-23E7-9CED-CAEC-83FD20F9F8A7}"/>
                </a:ext>
              </a:extLst>
            </p:cNvPr>
            <p:cNvSpPr txBox="1"/>
            <p:nvPr/>
          </p:nvSpPr>
          <p:spPr>
            <a:xfrm>
              <a:off x="6749498" y="4014335"/>
              <a:ext cx="404840"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25</a:t>
              </a:r>
            </a:p>
          </p:txBody>
        </p:sp>
        <p:sp>
          <p:nvSpPr>
            <p:cNvPr id="16" name="TextBox 89">
              <a:extLst>
                <a:ext uri="{FF2B5EF4-FFF2-40B4-BE49-F238E27FC236}">
                  <a16:creationId xmlns:a16="http://schemas.microsoft.com/office/drawing/2014/main" id="{4ECFFD05-7E89-A833-F5F1-1B06A3939199}"/>
                </a:ext>
              </a:extLst>
            </p:cNvPr>
            <p:cNvSpPr txBox="1"/>
            <p:nvPr/>
          </p:nvSpPr>
          <p:spPr>
            <a:xfrm>
              <a:off x="7839775" y="4014335"/>
              <a:ext cx="447708" cy="2332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effectLst/>
                  <a:uLnTx/>
                  <a:uFillTx/>
                  <a:ea typeface="Verdana" panose="020B0604030504040204" pitchFamily="34" charset="0"/>
                  <a:cs typeface="Arial" panose="020B0604020202020204" pitchFamily="34" charset="0"/>
                </a:rPr>
                <a:t>30</a:t>
              </a:r>
            </a:p>
          </p:txBody>
        </p:sp>
        <p:grpSp>
          <p:nvGrpSpPr>
            <p:cNvPr id="17" name="Group 56">
              <a:extLst>
                <a:ext uri="{FF2B5EF4-FFF2-40B4-BE49-F238E27FC236}">
                  <a16:creationId xmlns:a16="http://schemas.microsoft.com/office/drawing/2014/main" id="{5664E779-EFF7-A648-CD12-511DC880016E}"/>
                </a:ext>
              </a:extLst>
            </p:cNvPr>
            <p:cNvGrpSpPr/>
            <p:nvPr/>
          </p:nvGrpSpPr>
          <p:grpSpPr>
            <a:xfrm>
              <a:off x="2443068" y="1067344"/>
              <a:ext cx="4502016" cy="2909669"/>
              <a:chOff x="2311508" y="1423511"/>
              <a:chExt cx="4502016" cy="2566666"/>
            </a:xfrm>
          </p:grpSpPr>
          <p:cxnSp>
            <p:nvCxnSpPr>
              <p:cNvPr id="23" name="Straight Connector 90">
                <a:extLst>
                  <a:ext uri="{FF2B5EF4-FFF2-40B4-BE49-F238E27FC236}">
                    <a16:creationId xmlns:a16="http://schemas.microsoft.com/office/drawing/2014/main" id="{7DBEAB0C-5E61-1D53-9A09-357E1C9F209E}"/>
                  </a:ext>
                </a:extLst>
              </p:cNvPr>
              <p:cNvCxnSpPr/>
              <p:nvPr/>
            </p:nvCxnSpPr>
            <p:spPr>
              <a:xfrm flipV="1">
                <a:off x="2311508" y="1423511"/>
                <a:ext cx="0" cy="2566666"/>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cxnSp>
            <p:nvCxnSpPr>
              <p:cNvPr id="24" name="Straight Connector 91">
                <a:extLst>
                  <a:ext uri="{FF2B5EF4-FFF2-40B4-BE49-F238E27FC236}">
                    <a16:creationId xmlns:a16="http://schemas.microsoft.com/office/drawing/2014/main" id="{E8136012-7FAA-ED25-D6D2-9CB9AFC94086}"/>
                  </a:ext>
                </a:extLst>
              </p:cNvPr>
              <p:cNvCxnSpPr>
                <a:cxnSpLocks/>
              </p:cNvCxnSpPr>
              <p:nvPr/>
            </p:nvCxnSpPr>
            <p:spPr>
              <a:xfrm flipV="1">
                <a:off x="3429389" y="1423511"/>
                <a:ext cx="0" cy="2566666"/>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cxnSp>
            <p:nvCxnSpPr>
              <p:cNvPr id="25" name="Straight Connector 92">
                <a:extLst>
                  <a:ext uri="{FF2B5EF4-FFF2-40B4-BE49-F238E27FC236}">
                    <a16:creationId xmlns:a16="http://schemas.microsoft.com/office/drawing/2014/main" id="{4F0313C9-61C3-D5CB-8532-A2CBAD3C2CF7}"/>
                  </a:ext>
                </a:extLst>
              </p:cNvPr>
              <p:cNvCxnSpPr/>
              <p:nvPr/>
            </p:nvCxnSpPr>
            <p:spPr>
              <a:xfrm flipV="1">
                <a:off x="4565399" y="1423511"/>
                <a:ext cx="0" cy="2566666"/>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cxnSp>
            <p:nvCxnSpPr>
              <p:cNvPr id="26" name="Straight Connector 93">
                <a:extLst>
                  <a:ext uri="{FF2B5EF4-FFF2-40B4-BE49-F238E27FC236}">
                    <a16:creationId xmlns:a16="http://schemas.microsoft.com/office/drawing/2014/main" id="{81F95710-B7A3-D973-F5FF-3879EE7646E6}"/>
                  </a:ext>
                </a:extLst>
              </p:cNvPr>
              <p:cNvCxnSpPr/>
              <p:nvPr/>
            </p:nvCxnSpPr>
            <p:spPr>
              <a:xfrm flipV="1">
                <a:off x="5683284" y="1423511"/>
                <a:ext cx="0" cy="2566666"/>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cxnSp>
            <p:nvCxnSpPr>
              <p:cNvPr id="27" name="Straight Connector 94">
                <a:extLst>
                  <a:ext uri="{FF2B5EF4-FFF2-40B4-BE49-F238E27FC236}">
                    <a16:creationId xmlns:a16="http://schemas.microsoft.com/office/drawing/2014/main" id="{B0FBC192-4FE7-2B49-361D-2EC73E69EA1C}"/>
                  </a:ext>
                </a:extLst>
              </p:cNvPr>
              <p:cNvCxnSpPr/>
              <p:nvPr/>
            </p:nvCxnSpPr>
            <p:spPr>
              <a:xfrm flipV="1">
                <a:off x="6813524" y="1423511"/>
                <a:ext cx="0" cy="2566666"/>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03">
              <a:extLst>
                <a:ext uri="{FF2B5EF4-FFF2-40B4-BE49-F238E27FC236}">
                  <a16:creationId xmlns:a16="http://schemas.microsoft.com/office/drawing/2014/main" id="{62258AFD-96E4-A7D9-7A7D-6B5F949E1CB1}"/>
                </a:ext>
              </a:extLst>
            </p:cNvPr>
            <p:cNvCxnSpPr>
              <a:cxnSpLocks/>
            </p:cNvCxnSpPr>
            <p:nvPr/>
          </p:nvCxnSpPr>
          <p:spPr>
            <a:xfrm>
              <a:off x="1311059" y="1053683"/>
              <a:ext cx="0" cy="290871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04">
              <a:extLst>
                <a:ext uri="{FF2B5EF4-FFF2-40B4-BE49-F238E27FC236}">
                  <a16:creationId xmlns:a16="http://schemas.microsoft.com/office/drawing/2014/main" id="{B931B166-89B0-A107-0B6C-74E49035AF8A}"/>
                </a:ext>
              </a:extLst>
            </p:cNvPr>
            <p:cNvCxnSpPr/>
            <p:nvPr/>
          </p:nvCxnSpPr>
          <p:spPr>
            <a:xfrm flipH="1">
              <a:off x="1311059" y="3962401"/>
              <a:ext cx="6769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12">
              <a:extLst>
                <a:ext uri="{FF2B5EF4-FFF2-40B4-BE49-F238E27FC236}">
                  <a16:creationId xmlns:a16="http://schemas.microsoft.com/office/drawing/2014/main" id="{B8EC4978-B828-D601-F310-481FD12E9279}"/>
                </a:ext>
              </a:extLst>
            </p:cNvPr>
            <p:cNvSpPr txBox="1"/>
            <p:nvPr/>
          </p:nvSpPr>
          <p:spPr>
            <a:xfrm>
              <a:off x="3636706" y="4307785"/>
              <a:ext cx="2130472" cy="2544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effectLst/>
                  <a:uLnTx/>
                  <a:uFillTx/>
                  <a:ea typeface="Verdana" panose="020B0604030504040204" pitchFamily="34" charset="0"/>
                  <a:cs typeface="Arial" panose="020B0604020202020204" pitchFamily="34" charset="0"/>
                </a:rPr>
                <a:t>Gewichtsverlies (%)</a:t>
              </a:r>
            </a:p>
          </p:txBody>
        </p:sp>
        <p:cxnSp>
          <p:nvCxnSpPr>
            <p:cNvPr id="21" name="Straight Connector 148">
              <a:extLst>
                <a:ext uri="{FF2B5EF4-FFF2-40B4-BE49-F238E27FC236}">
                  <a16:creationId xmlns:a16="http://schemas.microsoft.com/office/drawing/2014/main" id="{8C5756C1-F239-0780-3B2F-E6312BE6F834}"/>
                </a:ext>
              </a:extLst>
            </p:cNvPr>
            <p:cNvCxnSpPr/>
            <p:nvPr/>
          </p:nvCxnSpPr>
          <p:spPr>
            <a:xfrm>
              <a:off x="1315392" y="2458730"/>
              <a:ext cx="6773100" cy="9577"/>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sp>
          <p:nvSpPr>
            <p:cNvPr id="22" name="Rectangle 121">
              <a:extLst>
                <a:ext uri="{FF2B5EF4-FFF2-40B4-BE49-F238E27FC236}">
                  <a16:creationId xmlns:a16="http://schemas.microsoft.com/office/drawing/2014/main" id="{4113E3ED-03FC-8EB4-C87C-7C4A1068F124}"/>
                </a:ext>
              </a:extLst>
            </p:cNvPr>
            <p:cNvSpPr/>
            <p:nvPr/>
          </p:nvSpPr>
          <p:spPr>
            <a:xfrm>
              <a:off x="1584561" y="1506671"/>
              <a:ext cx="1555294" cy="402046"/>
            </a:xfrm>
            <a:prstGeom prst="rect">
              <a:avLst/>
            </a:prstGeom>
            <a:solidFill>
              <a:srgbClr val="37AA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2 - 8%</a:t>
              </a:r>
            </a:p>
          </p:txBody>
        </p:sp>
      </p:grpSp>
      <p:sp>
        <p:nvSpPr>
          <p:cNvPr id="28" name="TextBox 102">
            <a:extLst>
              <a:ext uri="{FF2B5EF4-FFF2-40B4-BE49-F238E27FC236}">
                <a16:creationId xmlns:a16="http://schemas.microsoft.com/office/drawing/2014/main" id="{098EFB1A-7CAD-A490-0A65-C8B71A12AA9B}"/>
              </a:ext>
            </a:extLst>
          </p:cNvPr>
          <p:cNvSpPr txBox="1"/>
          <p:nvPr/>
        </p:nvSpPr>
        <p:spPr>
          <a:xfrm>
            <a:off x="324000" y="4474343"/>
            <a:ext cx="1957165"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ea typeface="Verdana" panose="020B0604030504040204" pitchFamily="34" charset="0"/>
                <a:cs typeface="Arial" panose="020B0604020202020204" pitchFamily="34" charset="0"/>
              </a:rPr>
              <a:t>Metabole </a:t>
            </a:r>
            <a:r>
              <a:rPr kumimoji="0" lang="en-GB" sz="1200" b="0" i="0" u="none" strike="noStrike" kern="1200" cap="none" spc="0" normalizeH="0" baseline="0" noProof="0" dirty="0" err="1">
                <a:ln>
                  <a:noFill/>
                </a:ln>
                <a:effectLst/>
                <a:uLnTx/>
                <a:uFillTx/>
                <a:ea typeface="Verdana" panose="020B0604030504040204" pitchFamily="34" charset="0"/>
                <a:cs typeface="Arial" panose="020B0604020202020204" pitchFamily="34" charset="0"/>
              </a:rPr>
              <a:t>chirurgie</a:t>
            </a:r>
            <a:r>
              <a:rPr kumimoji="0" lang="en-GB" sz="1200" b="0" i="0" u="none" strike="noStrike" kern="1200" cap="none" spc="0" normalizeH="0" baseline="0" noProof="0" dirty="0">
                <a:ln>
                  <a:noFill/>
                </a:ln>
                <a:effectLst/>
                <a:uLnTx/>
                <a:uFillTx/>
                <a:ea typeface="Verdana" panose="020B0604030504040204" pitchFamily="34" charset="0"/>
                <a:cs typeface="Arial" panose="020B0604020202020204" pitchFamily="34" charset="0"/>
              </a:rPr>
              <a:t> </a:t>
            </a:r>
            <a:r>
              <a:rPr lang="en-GB" sz="1200" baseline="30000" dirty="0">
                <a:ea typeface="Verdana" panose="020B0604030504040204" pitchFamily="34" charset="0"/>
                <a:cs typeface="Arial" panose="020B0604020202020204" pitchFamily="34" charset="0"/>
              </a:rPr>
              <a:t>11</a:t>
            </a:r>
            <a:endParaRPr kumimoji="0" lang="en-GB" sz="1200" b="0" i="0" u="none" strike="noStrike" kern="1200" cap="none" spc="0" normalizeH="0" baseline="30000" noProof="0" dirty="0">
              <a:ln>
                <a:noFill/>
              </a:ln>
              <a:effectLst/>
              <a:uLnTx/>
              <a:uFillTx/>
              <a:ea typeface="Verdana" panose="020B0604030504040204" pitchFamily="34" charset="0"/>
              <a:cs typeface="Arial" panose="020B0604020202020204" pitchFamily="34" charset="0"/>
            </a:endParaRPr>
          </a:p>
        </p:txBody>
      </p:sp>
      <p:sp>
        <p:nvSpPr>
          <p:cNvPr id="29" name="TextBox 96">
            <a:extLst>
              <a:ext uri="{FF2B5EF4-FFF2-40B4-BE49-F238E27FC236}">
                <a16:creationId xmlns:a16="http://schemas.microsoft.com/office/drawing/2014/main" id="{85765A10-D53E-56B5-A157-39A461BAAA43}"/>
              </a:ext>
            </a:extLst>
          </p:cNvPr>
          <p:cNvSpPr txBox="1"/>
          <p:nvPr/>
        </p:nvSpPr>
        <p:spPr>
          <a:xfrm>
            <a:off x="50302" y="2154753"/>
            <a:ext cx="2263895"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ea typeface="Verdana" panose="020B0604030504040204" pitchFamily="34" charset="0"/>
                <a:cs typeface="Arial" panose="020B0604020202020204" pitchFamily="34" charset="0"/>
              </a:rPr>
              <a:t>Gecombineerde leefstijlinterventie (GLI) </a:t>
            </a:r>
            <a:r>
              <a:rPr kumimoji="0" lang="en-GB" sz="1200" b="0" i="0" u="none" strike="noStrike" kern="1200" cap="none" spc="0" normalizeH="0" baseline="30000" noProof="0" dirty="0">
                <a:ln>
                  <a:noFill/>
                </a:ln>
                <a:effectLst/>
                <a:uLnTx/>
                <a:uFillTx/>
                <a:ea typeface="Verdana" panose="020B0604030504040204" pitchFamily="34" charset="0"/>
                <a:cs typeface="Arial" panose="020B0604020202020204" pitchFamily="34" charset="0"/>
              </a:rPr>
              <a:t>1-6</a:t>
            </a:r>
            <a:endParaRPr kumimoji="0" lang="en-GB" sz="1200" b="0" i="0" u="none" strike="noStrike" kern="1200" cap="none" spc="0" normalizeH="0" baseline="0" noProof="0" dirty="0">
              <a:ln>
                <a:noFill/>
              </a:ln>
              <a:effectLst/>
              <a:uLnTx/>
              <a:uFillTx/>
              <a:ea typeface="Verdana" panose="020B0604030504040204" pitchFamily="34" charset="0"/>
              <a:cs typeface="Arial" panose="020B0604020202020204" pitchFamily="34" charset="0"/>
            </a:endParaRPr>
          </a:p>
        </p:txBody>
      </p:sp>
      <p:cxnSp>
        <p:nvCxnSpPr>
          <p:cNvPr id="30" name="Straight Connector 148">
            <a:extLst>
              <a:ext uri="{FF2B5EF4-FFF2-40B4-BE49-F238E27FC236}">
                <a16:creationId xmlns:a16="http://schemas.microsoft.com/office/drawing/2014/main" id="{A6364E54-C21A-D592-D6E2-5985F4E928C6}"/>
              </a:ext>
            </a:extLst>
          </p:cNvPr>
          <p:cNvCxnSpPr/>
          <p:nvPr/>
        </p:nvCxnSpPr>
        <p:spPr>
          <a:xfrm>
            <a:off x="2344019" y="3801995"/>
            <a:ext cx="8821651" cy="10427"/>
          </a:xfrm>
          <a:prstGeom prst="line">
            <a:avLst/>
          </a:prstGeom>
          <a:ln w="6350">
            <a:solidFill>
              <a:srgbClr val="E0DED8"/>
            </a:solidFill>
          </a:ln>
        </p:spPr>
        <p:style>
          <a:lnRef idx="1">
            <a:schemeClr val="accent1"/>
          </a:lnRef>
          <a:fillRef idx="0">
            <a:schemeClr val="accent1"/>
          </a:fillRef>
          <a:effectRef idx="0">
            <a:schemeClr val="accent1"/>
          </a:effectRef>
          <a:fontRef idx="minor">
            <a:schemeClr val="tx1"/>
          </a:fontRef>
        </p:style>
      </p:cxnSp>
      <p:sp>
        <p:nvSpPr>
          <p:cNvPr id="31" name="Rectangle 121">
            <a:extLst>
              <a:ext uri="{FF2B5EF4-FFF2-40B4-BE49-F238E27FC236}">
                <a16:creationId xmlns:a16="http://schemas.microsoft.com/office/drawing/2014/main" id="{C2EDDB01-BC77-4EA3-DCCA-4BEF203FFB23}"/>
              </a:ext>
            </a:extLst>
          </p:cNvPr>
          <p:cNvSpPr/>
          <p:nvPr/>
        </p:nvSpPr>
        <p:spPr>
          <a:xfrm>
            <a:off x="9677045" y="4409015"/>
            <a:ext cx="1463187" cy="428794"/>
          </a:xfrm>
          <a:prstGeom prst="rect">
            <a:avLst/>
          </a:prstGeom>
          <a:solidFill>
            <a:srgbClr val="37AA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25 - &gt;30%</a:t>
            </a:r>
          </a:p>
        </p:txBody>
      </p:sp>
      <p:sp>
        <p:nvSpPr>
          <p:cNvPr id="32" name="Rectangle 1">
            <a:extLst>
              <a:ext uri="{FF2B5EF4-FFF2-40B4-BE49-F238E27FC236}">
                <a16:creationId xmlns:a16="http://schemas.microsoft.com/office/drawing/2014/main" id="{506D996D-51B6-43B5-1941-57191B831C0D}"/>
              </a:ext>
            </a:extLst>
          </p:cNvPr>
          <p:cNvSpPr/>
          <p:nvPr/>
        </p:nvSpPr>
        <p:spPr>
          <a:xfrm>
            <a:off x="2009775" y="1711674"/>
            <a:ext cx="9833357" cy="4327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34" name="Group 7">
            <a:extLst>
              <a:ext uri="{FF2B5EF4-FFF2-40B4-BE49-F238E27FC236}">
                <a16:creationId xmlns:a16="http://schemas.microsoft.com/office/drawing/2014/main" id="{0C65EC84-5701-F200-A3E6-AEFE6E5B73D9}"/>
              </a:ext>
            </a:extLst>
          </p:cNvPr>
          <p:cNvGrpSpPr/>
          <p:nvPr/>
        </p:nvGrpSpPr>
        <p:grpSpPr>
          <a:xfrm>
            <a:off x="3818409" y="1484784"/>
            <a:ext cx="8237591" cy="529843"/>
            <a:chOff x="3106994" y="1584698"/>
            <a:chExt cx="8237591" cy="529843"/>
          </a:xfrm>
        </p:grpSpPr>
        <p:sp>
          <p:nvSpPr>
            <p:cNvPr id="35" name="Tijdelijke aanduiding voor verticale tekst 17">
              <a:extLst>
                <a:ext uri="{FF2B5EF4-FFF2-40B4-BE49-F238E27FC236}">
                  <a16:creationId xmlns:a16="http://schemas.microsoft.com/office/drawing/2014/main" id="{D496758E-5E76-E6C6-2986-8D34FAFC12F2}"/>
                </a:ext>
              </a:extLst>
            </p:cNvPr>
            <p:cNvSpPr txBox="1">
              <a:spLocks/>
            </p:cNvSpPr>
            <p:nvPr/>
          </p:nvSpPr>
          <p:spPr bwMode="auto">
            <a:xfrm>
              <a:off x="3690727" y="1584698"/>
              <a:ext cx="7653858" cy="25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ctr" anchorCtr="0" compatLnSpc="1">
              <a:prstTxWarp prst="textNoShape">
                <a:avLst/>
              </a:prstTxWarp>
            </a:bodyPr>
            <a:lstStyle>
              <a:defPPr>
                <a:defRPr lang="nl-NL"/>
              </a:defPPr>
              <a:lvl1pPr indent="0" defTabSz="358480" eaLnBrk="0" fontAlgn="base" hangingPunct="0">
                <a:lnSpc>
                  <a:spcPct val="120000"/>
                </a:lnSpc>
                <a:spcBef>
                  <a:spcPts val="0"/>
                </a:spcBef>
                <a:spcAft>
                  <a:spcPts val="0"/>
                </a:spcAft>
                <a:buClr>
                  <a:schemeClr val="accent1"/>
                </a:buClr>
                <a:buFont typeface="Verdana" panose="020B0604030504040204" pitchFamily="34" charset="0"/>
                <a:buNone/>
                <a:defRPr sz="1400">
                  <a:solidFill>
                    <a:schemeClr val="accent1"/>
                  </a:solidFill>
                </a:defRPr>
              </a:lvl1pPr>
              <a:lvl2pPr marL="266480" indent="-266480" defTabSz="358480" eaLnBrk="0" fontAlgn="base" hangingPunct="0">
                <a:lnSpc>
                  <a:spcPct val="90000"/>
                </a:lnSpc>
                <a:spcBef>
                  <a:spcPts val="600"/>
                </a:spcBef>
                <a:spcAft>
                  <a:spcPts val="600"/>
                </a:spcAft>
                <a:buClr>
                  <a:schemeClr val="accent1"/>
                </a:buClr>
                <a:buFont typeface="Verdana" panose="020B0604030504040204" pitchFamily="34" charset="0"/>
                <a:buChar char="•"/>
                <a:defRPr sz="1799">
                  <a:solidFill>
                    <a:schemeClr val="accent1"/>
                  </a:solidFill>
                </a:defRPr>
              </a:lvl2pPr>
              <a:lvl3pPr marL="450478" indent="-183997" defTabSz="358480" eaLnBrk="0" fontAlgn="base" hangingPunct="0">
                <a:lnSpc>
                  <a:spcPct val="90000"/>
                </a:lnSpc>
                <a:spcBef>
                  <a:spcPts val="600"/>
                </a:spcBef>
                <a:spcAft>
                  <a:spcPts val="600"/>
                </a:spcAft>
                <a:buClr>
                  <a:schemeClr val="accent2"/>
                </a:buClr>
                <a:buFontTx/>
                <a:buChar char="–"/>
                <a:defRPr sz="1799">
                  <a:solidFill>
                    <a:schemeClr val="accent1"/>
                  </a:solidFill>
                </a:defRPr>
              </a:lvl3pPr>
              <a:lvl4pPr marL="0" indent="0" defTabSz="358480" eaLnBrk="0" fontAlgn="base" hangingPunct="0">
                <a:lnSpc>
                  <a:spcPct val="90000"/>
                </a:lnSpc>
                <a:spcBef>
                  <a:spcPts val="600"/>
                </a:spcBef>
                <a:spcAft>
                  <a:spcPts val="600"/>
                </a:spcAft>
                <a:buClr>
                  <a:srgbClr val="82786F"/>
                </a:buClr>
                <a:buFont typeface="Verdana" panose="020B0604030504040204" pitchFamily="34" charset="0"/>
                <a:buNone/>
                <a:defRPr sz="1999" b="1">
                  <a:solidFill>
                    <a:schemeClr val="accent1"/>
                  </a:solidFill>
                  <a:latin typeface="+mj-lt"/>
                </a:defRPr>
              </a:lvl4pPr>
              <a:lvl5pPr marL="0" indent="0" defTabSz="358480" eaLnBrk="0" fontAlgn="base" hangingPunct="0">
                <a:lnSpc>
                  <a:spcPct val="90000"/>
                </a:lnSpc>
                <a:spcBef>
                  <a:spcPts val="600"/>
                </a:spcBef>
                <a:spcAft>
                  <a:spcPts val="600"/>
                </a:spcAft>
                <a:buClr>
                  <a:srgbClr val="001423"/>
                </a:buClr>
                <a:buFont typeface="Verdana" panose="020B0604030504040204" pitchFamily="34" charset="0"/>
                <a:buNone/>
                <a:defRPr sz="1799">
                  <a:solidFill>
                    <a:schemeClr val="accent1"/>
                  </a:solidFill>
                </a:defRPr>
              </a:lvl5pPr>
              <a:lvl6pPr marL="2509883" indent="-228159" defTabSz="912700">
                <a:spcBef>
                  <a:spcPct val="20000"/>
                </a:spcBef>
                <a:buFont typeface="Arial" pitchFamily="34" charset="0"/>
                <a:buChar char="•"/>
                <a:defRPr sz="1998"/>
              </a:lvl6pPr>
              <a:lvl7pPr marL="2966243" indent="-228159" defTabSz="912700">
                <a:spcBef>
                  <a:spcPct val="20000"/>
                </a:spcBef>
                <a:buFont typeface="Arial" pitchFamily="34" charset="0"/>
                <a:buChar char="•"/>
                <a:defRPr sz="1998"/>
              </a:lvl7pPr>
              <a:lvl8pPr marL="3422582" indent="-228159" defTabSz="912700">
                <a:spcBef>
                  <a:spcPct val="20000"/>
                </a:spcBef>
                <a:buFont typeface="Arial" pitchFamily="34" charset="0"/>
                <a:buChar char="•"/>
                <a:defRPr sz="1998"/>
              </a:lvl8pPr>
              <a:lvl9pPr marL="3878924" indent="-228159" defTabSz="912700">
                <a:spcBef>
                  <a:spcPct val="20000"/>
                </a:spcBef>
                <a:buFont typeface="Arial" pitchFamily="34" charset="0"/>
                <a:buChar char="•"/>
                <a:defRPr sz="1998"/>
              </a:lvl9pPr>
            </a:lstStyle>
            <a:p>
              <a:pPr marL="0" marR="0" lvl="0" indent="0" algn="l" defTabSz="358480" rtl="0" eaLnBrk="0" fontAlgn="base" latinLnBrk="0" hangingPunct="0">
                <a:lnSpc>
                  <a:spcPct val="120000"/>
                </a:lnSpc>
                <a:spcBef>
                  <a:spcPts val="0"/>
                </a:spcBef>
                <a:spcAft>
                  <a:spcPts val="0"/>
                </a:spcAft>
                <a:buClr>
                  <a:srgbClr val="001965"/>
                </a:buClr>
                <a:buSzTx/>
                <a:buFont typeface="Verdana" panose="020B0604030504040204" pitchFamily="34" charset="0"/>
                <a:buNone/>
                <a:tabLst/>
                <a:defRPr/>
              </a:pPr>
              <a:r>
                <a:rPr kumimoji="0" lang="nl-NL" sz="1200" b="0" i="0" u="none" strike="noStrike" kern="1200" cap="none" spc="0" normalizeH="0" baseline="0" noProof="0" dirty="0">
                  <a:ln>
                    <a:noFill/>
                  </a:ln>
                  <a:solidFill>
                    <a:schemeClr val="tx1"/>
                  </a:solidFill>
                  <a:effectLst/>
                  <a:uLnTx/>
                  <a:uFillTx/>
                  <a:ea typeface="Verdana" panose="020B0604030504040204" pitchFamily="34" charset="0"/>
                  <a:cs typeface="Arial" panose="020B0604020202020204" pitchFamily="34" charset="0"/>
                </a:rPr>
                <a:t>Klinisch relevant gewichtsverlies ≥ 5% (matig verhoogd gewichtsgerelateerd gezondheidsrisico)</a:t>
              </a:r>
            </a:p>
          </p:txBody>
        </p:sp>
        <p:sp>
          <p:nvSpPr>
            <p:cNvPr id="36" name="Oval 67">
              <a:extLst>
                <a:ext uri="{FF2B5EF4-FFF2-40B4-BE49-F238E27FC236}">
                  <a16:creationId xmlns:a16="http://schemas.microsoft.com/office/drawing/2014/main" id="{36408A73-3FF6-E990-C4B9-EC7A2322946A}"/>
                </a:ext>
              </a:extLst>
            </p:cNvPr>
            <p:cNvSpPr>
              <a:spLocks/>
            </p:cNvSpPr>
            <p:nvPr/>
          </p:nvSpPr>
          <p:spPr bwMode="black">
            <a:xfrm>
              <a:off x="3106994" y="1618379"/>
              <a:ext cx="461606" cy="176626"/>
            </a:xfrm>
            <a:prstGeom prst="rect">
              <a:avLst/>
            </a:prstGeom>
            <a:solidFill>
              <a:srgbClr val="37AA91">
                <a:alpha val="65098"/>
              </a:srgbClr>
            </a:solidFill>
            <a:ln w="63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7" name="Tijdelijke aanduiding voor verticale tekst 17">
              <a:extLst>
                <a:ext uri="{FF2B5EF4-FFF2-40B4-BE49-F238E27FC236}">
                  <a16:creationId xmlns:a16="http://schemas.microsoft.com/office/drawing/2014/main" id="{0CB5546E-8605-2A69-F054-F7B407EB6A3A}"/>
                </a:ext>
              </a:extLst>
            </p:cNvPr>
            <p:cNvSpPr txBox="1">
              <a:spLocks/>
            </p:cNvSpPr>
            <p:nvPr/>
          </p:nvSpPr>
          <p:spPr bwMode="auto">
            <a:xfrm>
              <a:off x="3690727" y="1861793"/>
              <a:ext cx="7653858" cy="25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ctr" anchorCtr="0" compatLnSpc="1">
              <a:prstTxWarp prst="textNoShape">
                <a:avLst/>
              </a:prstTxWarp>
            </a:bodyPr>
            <a:lstStyle>
              <a:defPPr>
                <a:defRPr lang="nl-NL"/>
              </a:defPPr>
              <a:lvl1pPr indent="0" defTabSz="358480" eaLnBrk="0" fontAlgn="base" hangingPunct="0">
                <a:lnSpc>
                  <a:spcPct val="120000"/>
                </a:lnSpc>
                <a:spcBef>
                  <a:spcPts val="0"/>
                </a:spcBef>
                <a:spcAft>
                  <a:spcPts val="0"/>
                </a:spcAft>
                <a:buClr>
                  <a:schemeClr val="accent1"/>
                </a:buClr>
                <a:buFont typeface="Verdana" panose="020B0604030504040204" pitchFamily="34" charset="0"/>
                <a:buNone/>
                <a:defRPr sz="1400">
                  <a:solidFill>
                    <a:schemeClr val="accent1"/>
                  </a:solidFill>
                </a:defRPr>
              </a:lvl1pPr>
              <a:lvl2pPr marL="266480" indent="-266480" defTabSz="358480" eaLnBrk="0" fontAlgn="base" hangingPunct="0">
                <a:lnSpc>
                  <a:spcPct val="90000"/>
                </a:lnSpc>
                <a:spcBef>
                  <a:spcPts val="600"/>
                </a:spcBef>
                <a:spcAft>
                  <a:spcPts val="600"/>
                </a:spcAft>
                <a:buClr>
                  <a:schemeClr val="accent1"/>
                </a:buClr>
                <a:buFont typeface="Verdana" panose="020B0604030504040204" pitchFamily="34" charset="0"/>
                <a:buChar char="•"/>
                <a:defRPr sz="1799">
                  <a:solidFill>
                    <a:schemeClr val="accent1"/>
                  </a:solidFill>
                </a:defRPr>
              </a:lvl2pPr>
              <a:lvl3pPr marL="450478" indent="-183997" defTabSz="358480" eaLnBrk="0" fontAlgn="base" hangingPunct="0">
                <a:lnSpc>
                  <a:spcPct val="90000"/>
                </a:lnSpc>
                <a:spcBef>
                  <a:spcPts val="600"/>
                </a:spcBef>
                <a:spcAft>
                  <a:spcPts val="600"/>
                </a:spcAft>
                <a:buClr>
                  <a:schemeClr val="accent2"/>
                </a:buClr>
                <a:buFontTx/>
                <a:buChar char="–"/>
                <a:defRPr sz="1799">
                  <a:solidFill>
                    <a:schemeClr val="accent1"/>
                  </a:solidFill>
                </a:defRPr>
              </a:lvl3pPr>
              <a:lvl4pPr marL="0" indent="0" defTabSz="358480" eaLnBrk="0" fontAlgn="base" hangingPunct="0">
                <a:lnSpc>
                  <a:spcPct val="90000"/>
                </a:lnSpc>
                <a:spcBef>
                  <a:spcPts val="600"/>
                </a:spcBef>
                <a:spcAft>
                  <a:spcPts val="600"/>
                </a:spcAft>
                <a:buClr>
                  <a:srgbClr val="82786F"/>
                </a:buClr>
                <a:buFont typeface="Verdana" panose="020B0604030504040204" pitchFamily="34" charset="0"/>
                <a:buNone/>
                <a:defRPr sz="1999" b="1">
                  <a:solidFill>
                    <a:schemeClr val="accent1"/>
                  </a:solidFill>
                  <a:latin typeface="+mj-lt"/>
                </a:defRPr>
              </a:lvl4pPr>
              <a:lvl5pPr marL="0" indent="0" defTabSz="358480" eaLnBrk="0" fontAlgn="base" hangingPunct="0">
                <a:lnSpc>
                  <a:spcPct val="90000"/>
                </a:lnSpc>
                <a:spcBef>
                  <a:spcPts val="600"/>
                </a:spcBef>
                <a:spcAft>
                  <a:spcPts val="600"/>
                </a:spcAft>
                <a:buClr>
                  <a:srgbClr val="001423"/>
                </a:buClr>
                <a:buFont typeface="Verdana" panose="020B0604030504040204" pitchFamily="34" charset="0"/>
                <a:buNone/>
                <a:defRPr sz="1799">
                  <a:solidFill>
                    <a:schemeClr val="accent1"/>
                  </a:solidFill>
                </a:defRPr>
              </a:lvl5pPr>
              <a:lvl6pPr marL="2509883" indent="-228159" defTabSz="912700">
                <a:spcBef>
                  <a:spcPct val="20000"/>
                </a:spcBef>
                <a:buFont typeface="Arial" pitchFamily="34" charset="0"/>
                <a:buChar char="•"/>
                <a:defRPr sz="1998"/>
              </a:lvl6pPr>
              <a:lvl7pPr marL="2966243" indent="-228159" defTabSz="912700">
                <a:spcBef>
                  <a:spcPct val="20000"/>
                </a:spcBef>
                <a:buFont typeface="Arial" pitchFamily="34" charset="0"/>
                <a:buChar char="•"/>
                <a:defRPr sz="1998"/>
              </a:lvl7pPr>
              <a:lvl8pPr marL="3422582" indent="-228159" defTabSz="912700">
                <a:spcBef>
                  <a:spcPct val="20000"/>
                </a:spcBef>
                <a:buFont typeface="Arial" pitchFamily="34" charset="0"/>
                <a:buChar char="•"/>
                <a:defRPr sz="1998"/>
              </a:lvl8pPr>
              <a:lvl9pPr marL="3878924" indent="-228159" defTabSz="912700">
                <a:spcBef>
                  <a:spcPct val="20000"/>
                </a:spcBef>
                <a:buFont typeface="Arial" pitchFamily="34" charset="0"/>
                <a:buChar char="•"/>
                <a:defRPr sz="1998"/>
              </a:lvl9pPr>
            </a:lstStyle>
            <a:p>
              <a:pPr marL="0" marR="0" lvl="0" indent="0" algn="l" defTabSz="358480" rtl="0" eaLnBrk="0" fontAlgn="base" latinLnBrk="0" hangingPunct="0">
                <a:lnSpc>
                  <a:spcPct val="120000"/>
                </a:lnSpc>
                <a:spcBef>
                  <a:spcPts val="0"/>
                </a:spcBef>
                <a:spcAft>
                  <a:spcPts val="0"/>
                </a:spcAft>
                <a:buClr>
                  <a:srgbClr val="001965"/>
                </a:buClr>
                <a:buSzTx/>
                <a:buFont typeface="Verdana" panose="020B0604030504040204" pitchFamily="34" charset="0"/>
                <a:buNone/>
                <a:tabLst/>
                <a:defRPr/>
              </a:pPr>
              <a:r>
                <a:rPr kumimoji="0" lang="nl-NL" sz="1200" b="0" i="0" u="none" strike="noStrike" kern="1200" cap="none" spc="0" normalizeH="0" baseline="0" noProof="0" dirty="0">
                  <a:ln>
                    <a:noFill/>
                  </a:ln>
                  <a:solidFill>
                    <a:schemeClr val="tx1"/>
                  </a:solidFill>
                  <a:effectLst/>
                  <a:uLnTx/>
                  <a:uFillTx/>
                  <a:ea typeface="Verdana" panose="020B0604030504040204" pitchFamily="34" charset="0"/>
                  <a:cs typeface="Arial" panose="020B0604020202020204" pitchFamily="34" charset="0"/>
                </a:rPr>
                <a:t>Klinisch relevant gewichtsverlies ≥ 10% (sterk/extreem verhoogd gewichtsgerelateerd gezondheidsrisico)</a:t>
              </a:r>
            </a:p>
          </p:txBody>
        </p:sp>
        <p:sp>
          <p:nvSpPr>
            <p:cNvPr id="38" name="Oval 67">
              <a:extLst>
                <a:ext uri="{FF2B5EF4-FFF2-40B4-BE49-F238E27FC236}">
                  <a16:creationId xmlns:a16="http://schemas.microsoft.com/office/drawing/2014/main" id="{99BFA2B6-6BC6-0468-E9C5-A82B00B5A9A9}"/>
                </a:ext>
              </a:extLst>
            </p:cNvPr>
            <p:cNvSpPr>
              <a:spLocks/>
            </p:cNvSpPr>
            <p:nvPr/>
          </p:nvSpPr>
          <p:spPr bwMode="black">
            <a:xfrm>
              <a:off x="3106994" y="1894335"/>
              <a:ext cx="461606" cy="176626"/>
            </a:xfrm>
            <a:prstGeom prst="rect">
              <a:avLst/>
            </a:prstGeom>
            <a:solidFill>
              <a:srgbClr val="AAD3D1">
                <a:alpha val="80000"/>
              </a:srgbClr>
            </a:solidFill>
            <a:ln w="63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sp>
        <p:nvSpPr>
          <p:cNvPr id="39" name="TextBox 102">
            <a:extLst>
              <a:ext uri="{FF2B5EF4-FFF2-40B4-BE49-F238E27FC236}">
                <a16:creationId xmlns:a16="http://schemas.microsoft.com/office/drawing/2014/main" id="{88C8E8B2-DAE3-336C-CEC3-E717F234C23E}"/>
              </a:ext>
            </a:extLst>
          </p:cNvPr>
          <p:cNvSpPr txBox="1"/>
          <p:nvPr/>
        </p:nvSpPr>
        <p:spPr>
          <a:xfrm>
            <a:off x="561742" y="3392952"/>
            <a:ext cx="1712720"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effectLst/>
                <a:uLnTx/>
                <a:uFillTx/>
                <a:ea typeface="Verdana" panose="020B0604030504040204" pitchFamily="34" charset="0"/>
                <a:cs typeface="Arial" panose="020B0604020202020204" pitchFamily="34" charset="0"/>
              </a:rPr>
              <a:t>Farmacotherapie</a:t>
            </a:r>
            <a:r>
              <a:rPr kumimoji="0" lang="en-GB" sz="1200" b="0" i="0" u="none" strike="noStrike" kern="1200" cap="none" spc="0" normalizeH="0" baseline="0" noProof="0" dirty="0">
                <a:ln>
                  <a:noFill/>
                </a:ln>
                <a:effectLst/>
                <a:uLnTx/>
                <a:uFillTx/>
                <a:ea typeface="Verdana" panose="020B0604030504040204" pitchFamily="34" charset="0"/>
                <a:cs typeface="Arial" panose="020B0604020202020204" pitchFamily="34" charset="0"/>
              </a:rPr>
              <a:t> </a:t>
            </a:r>
            <a:r>
              <a:rPr kumimoji="0" lang="en-GB" sz="1200" b="0" i="0" u="none" strike="noStrike" kern="1200" cap="none" spc="0" normalizeH="0" baseline="30000" noProof="0" dirty="0">
                <a:ln>
                  <a:noFill/>
                </a:ln>
                <a:effectLst/>
                <a:uLnTx/>
                <a:uFillTx/>
                <a:ea typeface="Verdana" panose="020B0604030504040204" pitchFamily="34" charset="0"/>
                <a:cs typeface="Arial" panose="020B0604020202020204" pitchFamily="34" charset="0"/>
              </a:rPr>
              <a:t>7-10</a:t>
            </a:r>
          </a:p>
        </p:txBody>
      </p:sp>
      <p:sp>
        <p:nvSpPr>
          <p:cNvPr id="40" name="Rectangle 121">
            <a:extLst>
              <a:ext uri="{FF2B5EF4-FFF2-40B4-BE49-F238E27FC236}">
                <a16:creationId xmlns:a16="http://schemas.microsoft.com/office/drawing/2014/main" id="{B6B24D09-029E-6992-E5F4-CCD78562A3B8}"/>
              </a:ext>
            </a:extLst>
          </p:cNvPr>
          <p:cNvSpPr/>
          <p:nvPr/>
        </p:nvSpPr>
        <p:spPr>
          <a:xfrm>
            <a:off x="4025782" y="3302039"/>
            <a:ext cx="1795897" cy="437741"/>
          </a:xfrm>
          <a:prstGeom prst="rect">
            <a:avLst/>
          </a:prstGeom>
          <a:solidFill>
            <a:srgbClr val="37AA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b="1" dirty="0">
                <a:solidFill>
                  <a:srgbClr val="FFFFFF"/>
                </a:solidFill>
                <a:latin typeface="Arial" panose="020B0604020202020204" pitchFamily="34" charset="0"/>
                <a:ea typeface="Verdana" panose="020B0604030504040204" pitchFamily="34" charset="0"/>
                <a:cs typeface="Arial" panose="020B0604020202020204" pitchFamily="34" charset="0"/>
              </a:rPr>
              <a:t>~ 6 </a:t>
            </a: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- 12%</a:t>
            </a:r>
          </a:p>
        </p:txBody>
      </p:sp>
      <p:sp>
        <p:nvSpPr>
          <p:cNvPr id="41" name="Text Placeholder 13">
            <a:extLst>
              <a:ext uri="{FF2B5EF4-FFF2-40B4-BE49-F238E27FC236}">
                <a16:creationId xmlns:a16="http://schemas.microsoft.com/office/drawing/2014/main" id="{3D57E031-966E-7146-0B0F-C8537012E80D}"/>
              </a:ext>
            </a:extLst>
          </p:cNvPr>
          <p:cNvSpPr txBox="1">
            <a:spLocks/>
          </p:cNvSpPr>
          <p:nvPr/>
        </p:nvSpPr>
        <p:spPr>
          <a:xfrm>
            <a:off x="139650" y="6267498"/>
            <a:ext cx="11276908" cy="76207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b="1" dirty="0" err="1">
                <a:solidFill>
                  <a:srgbClr val="00373E"/>
                </a:solidFill>
                <a:latin typeface="+mn-lt"/>
              </a:rPr>
              <a:t>Bronnen</a:t>
            </a:r>
            <a:r>
              <a:rPr lang="en-GB" sz="800" b="1" dirty="0">
                <a:solidFill>
                  <a:srgbClr val="00373E"/>
                </a:solidFill>
                <a:latin typeface="+mn-lt"/>
              </a:rPr>
              <a:t>: </a:t>
            </a:r>
            <a:r>
              <a:rPr lang="en-GB" sz="800" dirty="0">
                <a:solidFill>
                  <a:srgbClr val="00373E"/>
                </a:solidFill>
                <a:latin typeface="+mn-lt"/>
              </a:rPr>
              <a:t>1. Schutte BAM et al. Biomed Res Int. 2015:484823; 2. </a:t>
            </a:r>
            <a:r>
              <a:rPr lang="nl-NL" sz="800" dirty="0">
                <a:solidFill>
                  <a:srgbClr val="00373E"/>
                </a:solidFill>
                <a:latin typeface="+mn-lt"/>
              </a:rPr>
              <a:t>Van </a:t>
            </a:r>
            <a:r>
              <a:rPr lang="nl-NL" sz="800" dirty="0" err="1">
                <a:solidFill>
                  <a:srgbClr val="00373E"/>
                </a:solidFill>
                <a:latin typeface="+mn-lt"/>
              </a:rPr>
              <a:t>Rinsum</a:t>
            </a:r>
            <a:r>
              <a:rPr lang="nl-NL" sz="800" dirty="0">
                <a:solidFill>
                  <a:srgbClr val="00373E"/>
                </a:solidFill>
                <a:latin typeface="+mn-lt"/>
              </a:rPr>
              <a:t> C et al. Int J </a:t>
            </a:r>
            <a:r>
              <a:rPr lang="nl-NL" sz="800" dirty="0" err="1">
                <a:solidFill>
                  <a:srgbClr val="00373E"/>
                </a:solidFill>
                <a:latin typeface="+mn-lt"/>
              </a:rPr>
              <a:t>Environ</a:t>
            </a:r>
            <a:r>
              <a:rPr lang="nl-NL" sz="800" dirty="0">
                <a:solidFill>
                  <a:srgbClr val="00373E"/>
                </a:solidFill>
                <a:latin typeface="+mn-lt"/>
              </a:rPr>
              <a:t> </a:t>
            </a:r>
            <a:r>
              <a:rPr lang="nl-NL" sz="800" dirty="0" err="1">
                <a:solidFill>
                  <a:srgbClr val="00373E"/>
                </a:solidFill>
                <a:latin typeface="+mn-lt"/>
              </a:rPr>
              <a:t>Res</a:t>
            </a:r>
            <a:r>
              <a:rPr lang="nl-NL" sz="800" dirty="0">
                <a:solidFill>
                  <a:srgbClr val="00373E"/>
                </a:solidFill>
                <a:latin typeface="+mn-lt"/>
              </a:rPr>
              <a:t> Public Health. 2018;15(4):680; 3. </a:t>
            </a:r>
            <a:r>
              <a:rPr lang="nl-NL" sz="800" dirty="0" err="1">
                <a:solidFill>
                  <a:srgbClr val="00373E"/>
                </a:solidFill>
                <a:latin typeface="+mn-lt"/>
              </a:rPr>
              <a:t>Duijzer</a:t>
            </a:r>
            <a:r>
              <a:rPr lang="nl-NL" sz="800" dirty="0">
                <a:solidFill>
                  <a:srgbClr val="00373E"/>
                </a:solidFill>
                <a:latin typeface="+mn-lt"/>
              </a:rPr>
              <a:t> G et al. </a:t>
            </a:r>
            <a:r>
              <a:rPr lang="nl-NL" sz="800" dirty="0" err="1">
                <a:solidFill>
                  <a:srgbClr val="00373E"/>
                </a:solidFill>
                <a:latin typeface="+mn-lt"/>
              </a:rPr>
              <a:t>Nutr</a:t>
            </a:r>
            <a:r>
              <a:rPr lang="nl-NL" sz="800" dirty="0">
                <a:solidFill>
                  <a:srgbClr val="00373E"/>
                </a:solidFill>
                <a:latin typeface="+mn-lt"/>
              </a:rPr>
              <a:t> Diabetes. 2017;7(5):e268; 4. </a:t>
            </a:r>
            <a:r>
              <a:rPr lang="nl-NL" sz="800" dirty="0" err="1">
                <a:solidFill>
                  <a:srgbClr val="00373E"/>
                </a:solidFill>
                <a:latin typeface="+mn-lt"/>
              </a:rPr>
              <a:t>Mölenberg</a:t>
            </a:r>
            <a:r>
              <a:rPr lang="nl-NL" sz="800" dirty="0">
                <a:solidFill>
                  <a:srgbClr val="00373E"/>
                </a:solidFill>
                <a:latin typeface="+mn-lt"/>
              </a:rPr>
              <a:t> F et al. 2018, Erasmus Medisch Centrum, Afdeling Maatschappelijke Gezondheidszorg. Beschikbaar op </a:t>
            </a:r>
            <a:r>
              <a:rPr lang="nl-NL" sz="800" dirty="0">
                <a:solidFill>
                  <a:srgbClr val="00373E"/>
                </a:solidFill>
                <a:latin typeface="+mn-lt"/>
                <a:hlinkClick r:id="rId3">
                  <a:extLst>
                    <a:ext uri="{A12FA001-AC4F-418D-AE19-62706E023703}">
                      <ahyp:hlinkClr xmlns:ahyp="http://schemas.microsoft.com/office/drawing/2018/hyperlinkcolor" val="tx"/>
                    </a:ext>
                  </a:extLst>
                </a:hlinkClick>
              </a:rPr>
              <a:t>https://www.cephir.nl/rapporten/Effect-studie-SSiB-Erasmus-MC-2018.pdf</a:t>
            </a:r>
            <a:r>
              <a:rPr lang="nl-NL" sz="800" dirty="0">
                <a:solidFill>
                  <a:srgbClr val="00373E"/>
                </a:solidFill>
                <a:latin typeface="+mn-lt"/>
              </a:rPr>
              <a:t>, geraadpleegd op 22 maart 2021; 5. </a:t>
            </a:r>
            <a:r>
              <a:rPr lang="nl-NL" sz="800" dirty="0" err="1">
                <a:solidFill>
                  <a:srgbClr val="00373E"/>
                </a:solidFill>
                <a:latin typeface="+mn-lt"/>
              </a:rPr>
              <a:t>Makkink</a:t>
            </a:r>
            <a:r>
              <a:rPr lang="nl-NL" sz="800" dirty="0">
                <a:solidFill>
                  <a:srgbClr val="00373E"/>
                </a:solidFill>
                <a:latin typeface="+mn-lt"/>
              </a:rPr>
              <a:t>, M.F. et al, (2021). Effectonderzoek X-</a:t>
            </a:r>
            <a:r>
              <a:rPr lang="nl-NL" sz="800" dirty="0" err="1">
                <a:solidFill>
                  <a:srgbClr val="00373E"/>
                </a:solidFill>
                <a:latin typeface="+mn-lt"/>
              </a:rPr>
              <a:t>Fittt</a:t>
            </a:r>
            <a:r>
              <a:rPr lang="nl-NL" sz="800" dirty="0">
                <a:solidFill>
                  <a:srgbClr val="00373E"/>
                </a:solidFill>
                <a:latin typeface="+mn-lt"/>
              </a:rPr>
              <a:t> GLI. </a:t>
            </a:r>
            <a:r>
              <a:rPr lang="nl-NL" sz="800" dirty="0" err="1">
                <a:solidFill>
                  <a:srgbClr val="00373E"/>
                </a:solidFill>
                <a:latin typeface="+mn-lt"/>
              </a:rPr>
              <a:t>Formupgrade</a:t>
            </a:r>
            <a:r>
              <a:rPr lang="nl-NL" sz="800" dirty="0">
                <a:solidFill>
                  <a:srgbClr val="00373E"/>
                </a:solidFill>
                <a:latin typeface="+mn-lt"/>
              </a:rPr>
              <a:t>, Arnhem, Wageningen University &amp; Research</a:t>
            </a:r>
            <a:r>
              <a:rPr lang="en-GB" sz="800" dirty="0">
                <a:solidFill>
                  <a:srgbClr val="00373E"/>
                </a:solidFill>
                <a:latin typeface="+mn-lt"/>
              </a:rPr>
              <a:t>; </a:t>
            </a:r>
            <a:r>
              <a:rPr lang="nl-NL" sz="800" dirty="0">
                <a:solidFill>
                  <a:srgbClr val="00373E"/>
                </a:solidFill>
                <a:latin typeface="+mn-lt"/>
              </a:rPr>
              <a:t>6. </a:t>
            </a:r>
            <a:r>
              <a:rPr lang="en-GB" sz="800" dirty="0">
                <a:solidFill>
                  <a:srgbClr val="00373E"/>
                </a:solidFill>
                <a:latin typeface="+mn-lt"/>
              </a:rPr>
              <a:t>Pot GK et al. BMJ Nutrition, Prevention &amp; Health 2020; 7. </a:t>
            </a:r>
            <a:r>
              <a:rPr lang="nl-NL" sz="800" dirty="0" err="1">
                <a:solidFill>
                  <a:srgbClr val="00373E"/>
                </a:solidFill>
                <a:latin typeface="+mn-lt"/>
              </a:rPr>
              <a:t>Greenway</a:t>
            </a:r>
            <a:r>
              <a:rPr lang="nl-NL" sz="800" dirty="0">
                <a:solidFill>
                  <a:srgbClr val="00373E"/>
                </a:solidFill>
                <a:latin typeface="+mn-lt"/>
              </a:rPr>
              <a:t> FL et al. Lancet. 2010;</a:t>
            </a:r>
            <a:r>
              <a:rPr lang="en-GB" sz="800" dirty="0">
                <a:solidFill>
                  <a:srgbClr val="00373E"/>
                </a:solidFill>
                <a:latin typeface="+mn-lt"/>
              </a:rPr>
              <a:t>376(9741):595-605; 8. Pi-</a:t>
            </a:r>
            <a:r>
              <a:rPr lang="en-GB" sz="800" dirty="0" err="1">
                <a:solidFill>
                  <a:srgbClr val="00373E"/>
                </a:solidFill>
                <a:latin typeface="+mn-lt"/>
              </a:rPr>
              <a:t>Sunyer</a:t>
            </a:r>
            <a:r>
              <a:rPr lang="en-GB" sz="800" dirty="0">
                <a:solidFill>
                  <a:srgbClr val="00373E"/>
                </a:solidFill>
                <a:latin typeface="+mn-lt"/>
              </a:rPr>
              <a:t> X et al. N </a:t>
            </a:r>
            <a:r>
              <a:rPr lang="en-GB" sz="800" dirty="0" err="1">
                <a:solidFill>
                  <a:srgbClr val="00373E"/>
                </a:solidFill>
                <a:latin typeface="+mn-lt"/>
              </a:rPr>
              <a:t>Engl</a:t>
            </a:r>
            <a:r>
              <a:rPr lang="en-GB" sz="800" dirty="0">
                <a:solidFill>
                  <a:srgbClr val="00373E"/>
                </a:solidFill>
                <a:latin typeface="+mn-lt"/>
              </a:rPr>
              <a:t> J Med. 2015;373(1):11–22; 9. </a:t>
            </a:r>
            <a:r>
              <a:rPr lang="nl-NL" sz="800" dirty="0" err="1">
                <a:solidFill>
                  <a:srgbClr val="00373E"/>
                </a:solidFill>
                <a:latin typeface="+mn-lt"/>
              </a:rPr>
              <a:t>Fujioka</a:t>
            </a:r>
            <a:r>
              <a:rPr lang="nl-NL" sz="800" dirty="0">
                <a:solidFill>
                  <a:srgbClr val="00373E"/>
                </a:solidFill>
                <a:latin typeface="+mn-lt"/>
              </a:rPr>
              <a:t> K et al. Int J </a:t>
            </a:r>
            <a:r>
              <a:rPr lang="nl-NL" sz="800" dirty="0" err="1">
                <a:solidFill>
                  <a:srgbClr val="00373E"/>
                </a:solidFill>
                <a:latin typeface="+mn-lt"/>
              </a:rPr>
              <a:t>Obes</a:t>
            </a:r>
            <a:r>
              <a:rPr lang="nl-NL" sz="800" dirty="0">
                <a:solidFill>
                  <a:srgbClr val="00373E"/>
                </a:solidFill>
                <a:latin typeface="+mn-lt"/>
              </a:rPr>
              <a:t> (</a:t>
            </a:r>
            <a:r>
              <a:rPr lang="nl-NL" sz="800" dirty="0" err="1">
                <a:solidFill>
                  <a:srgbClr val="00373E"/>
                </a:solidFill>
                <a:latin typeface="+mn-lt"/>
              </a:rPr>
              <a:t>Lond</a:t>
            </a:r>
            <a:r>
              <a:rPr lang="nl-NL" sz="800" dirty="0">
                <a:solidFill>
                  <a:srgbClr val="00373E"/>
                </a:solidFill>
                <a:latin typeface="+mn-lt"/>
              </a:rPr>
              <a:t>). 2016;40(9):1369-75; 10. </a:t>
            </a:r>
            <a:r>
              <a:rPr lang="nl-NL" sz="800" dirty="0" err="1">
                <a:solidFill>
                  <a:srgbClr val="00373E"/>
                </a:solidFill>
                <a:latin typeface="+mn-lt"/>
              </a:rPr>
              <a:t>Fujioka</a:t>
            </a:r>
            <a:r>
              <a:rPr lang="nl-NL" sz="800" dirty="0">
                <a:solidFill>
                  <a:srgbClr val="00373E"/>
                </a:solidFill>
                <a:latin typeface="+mn-lt"/>
              </a:rPr>
              <a:t> K et al. </a:t>
            </a:r>
            <a:r>
              <a:rPr lang="nl-NL" sz="800" dirty="0" err="1">
                <a:solidFill>
                  <a:srgbClr val="00373E"/>
                </a:solidFill>
                <a:latin typeface="+mn-lt"/>
              </a:rPr>
              <a:t>Obesity</a:t>
            </a:r>
            <a:r>
              <a:rPr lang="nl-NL" sz="800" dirty="0">
                <a:solidFill>
                  <a:srgbClr val="00373E"/>
                </a:solidFill>
                <a:latin typeface="+mn-lt"/>
              </a:rPr>
              <a:t> (Silver Spring). 2016;24(11):2278-88</a:t>
            </a:r>
            <a:r>
              <a:rPr lang="en-GB" sz="800" dirty="0">
                <a:solidFill>
                  <a:srgbClr val="00373E"/>
                </a:solidFill>
                <a:latin typeface="+mn-lt"/>
              </a:rPr>
              <a:t>; 11</a:t>
            </a:r>
            <a:r>
              <a:rPr lang="nl-NL" sz="800" dirty="0">
                <a:solidFill>
                  <a:srgbClr val="00373E"/>
                </a:solidFill>
                <a:latin typeface="+mn-lt"/>
              </a:rPr>
              <a:t>. Van de Laar AW et al. </a:t>
            </a:r>
            <a:r>
              <a:rPr lang="en-GB" sz="800" dirty="0" err="1">
                <a:solidFill>
                  <a:srgbClr val="00373E"/>
                </a:solidFill>
                <a:latin typeface="+mn-lt"/>
              </a:rPr>
              <a:t>Surg</a:t>
            </a:r>
            <a:r>
              <a:rPr lang="en-GB" sz="800" dirty="0">
                <a:solidFill>
                  <a:srgbClr val="00373E"/>
                </a:solidFill>
                <a:latin typeface="+mn-lt"/>
              </a:rPr>
              <a:t> </a:t>
            </a:r>
            <a:r>
              <a:rPr lang="en-GB" sz="800" dirty="0" err="1">
                <a:solidFill>
                  <a:srgbClr val="00373E"/>
                </a:solidFill>
                <a:latin typeface="+mn-lt"/>
              </a:rPr>
              <a:t>Obes</a:t>
            </a:r>
            <a:r>
              <a:rPr lang="en-GB" sz="800" dirty="0">
                <a:solidFill>
                  <a:srgbClr val="00373E"/>
                </a:solidFill>
                <a:latin typeface="+mn-lt"/>
              </a:rPr>
              <a:t> </a:t>
            </a:r>
            <a:r>
              <a:rPr lang="en-GB" sz="800" dirty="0" err="1">
                <a:solidFill>
                  <a:srgbClr val="00373E"/>
                </a:solidFill>
                <a:latin typeface="+mn-lt"/>
              </a:rPr>
              <a:t>Relat</a:t>
            </a:r>
            <a:r>
              <a:rPr lang="en-GB" sz="800" dirty="0">
                <a:solidFill>
                  <a:srgbClr val="00373E"/>
                </a:solidFill>
                <a:latin typeface="+mn-lt"/>
              </a:rPr>
              <a:t> Dis. 2019;15(2):200-210; 12. </a:t>
            </a:r>
            <a:r>
              <a:rPr lang="nl-NL" sz="800" dirty="0">
                <a:solidFill>
                  <a:srgbClr val="00373E"/>
                </a:solidFill>
                <a:latin typeface="+mn-lt"/>
              </a:rPr>
              <a:t>Partnerschap Overgewicht Nederland, Zorgstandaard Obesitas 2010</a:t>
            </a:r>
          </a:p>
          <a:p>
            <a:pPr marL="0" indent="0">
              <a:buNone/>
            </a:pPr>
            <a:endParaRPr lang="nl-NL" sz="800" dirty="0">
              <a:solidFill>
                <a:srgbClr val="00373E"/>
              </a:solidFill>
              <a:latin typeface="+mn-lt"/>
            </a:endParaRPr>
          </a:p>
        </p:txBody>
      </p:sp>
    </p:spTree>
    <p:extLst>
      <p:ext uri="{BB962C8B-B14F-4D97-AF65-F5344CB8AC3E}">
        <p14:creationId xmlns:p14="http://schemas.microsoft.com/office/powerpoint/2010/main" val="17772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3841E-183A-1F56-A803-EF4A9D7C0965}"/>
              </a:ext>
            </a:extLst>
          </p:cNvPr>
          <p:cNvSpPr>
            <a:spLocks noGrp="1"/>
          </p:cNvSpPr>
          <p:nvPr>
            <p:ph type="title"/>
          </p:nvPr>
        </p:nvSpPr>
        <p:spPr/>
        <p:txBody>
          <a:bodyPr>
            <a:normAutofit/>
          </a:bodyPr>
          <a:lstStyle/>
          <a:p>
            <a:r>
              <a:rPr lang="nl-NL" dirty="0"/>
              <a:t>Waar hebben we het eigenlijk over?</a:t>
            </a:r>
          </a:p>
        </p:txBody>
      </p:sp>
      <p:sp>
        <p:nvSpPr>
          <p:cNvPr id="3" name="Tijdelijke aanduiding voor inhoud 2">
            <a:extLst>
              <a:ext uri="{FF2B5EF4-FFF2-40B4-BE49-F238E27FC236}">
                <a16:creationId xmlns:a16="http://schemas.microsoft.com/office/drawing/2014/main" id="{771044F0-E173-D5FD-82CF-B04CC990312E}"/>
              </a:ext>
            </a:extLst>
          </p:cNvPr>
          <p:cNvSpPr>
            <a:spLocks noGrp="1"/>
          </p:cNvSpPr>
          <p:nvPr>
            <p:ph sz="half" idx="1"/>
          </p:nvPr>
        </p:nvSpPr>
        <p:spPr/>
        <p:txBody>
          <a:bodyPr>
            <a:normAutofit fontScale="92500" lnSpcReduction="20000"/>
          </a:bodyPr>
          <a:lstStyle/>
          <a:p>
            <a:pPr marL="0" indent="0">
              <a:buNone/>
            </a:pPr>
            <a:r>
              <a:rPr lang="nl-NL" sz="2800" dirty="0">
                <a:solidFill>
                  <a:srgbClr val="0099CC"/>
                </a:solidFill>
              </a:rPr>
              <a:t>Leefstijl</a:t>
            </a:r>
            <a:r>
              <a:rPr lang="nl-NL" sz="2800" dirty="0"/>
              <a:t>: meer dan voeding en gewicht!</a:t>
            </a:r>
          </a:p>
          <a:p>
            <a:pPr marL="0" indent="0">
              <a:buNone/>
            </a:pPr>
            <a:endParaRPr lang="nl-NL" sz="2800" dirty="0"/>
          </a:p>
          <a:p>
            <a:pPr marL="0" indent="0">
              <a:buNone/>
            </a:pPr>
            <a:r>
              <a:rPr lang="nl-NL" sz="2800" dirty="0">
                <a:solidFill>
                  <a:srgbClr val="0099CC"/>
                </a:solidFill>
              </a:rPr>
              <a:t>Leefstijlroer</a:t>
            </a:r>
            <a:r>
              <a:rPr lang="nl-NL" sz="2800" dirty="0"/>
              <a:t> vereniging Arts en Leefstijl:</a:t>
            </a:r>
          </a:p>
          <a:p>
            <a:pPr marL="0" indent="0">
              <a:buNone/>
            </a:pPr>
            <a:r>
              <a:rPr lang="nl-NL" dirty="0"/>
              <a:t>r</a:t>
            </a:r>
            <a:r>
              <a:rPr lang="nl-NL" sz="2800" dirty="0"/>
              <a:t>oken (middelen), beweging, rust (ontspanning/slaap), verbinding en voeding</a:t>
            </a:r>
          </a:p>
          <a:p>
            <a:pPr marL="0" indent="0">
              <a:buNone/>
            </a:pPr>
            <a:endParaRPr lang="nl-NL" sz="2800" dirty="0"/>
          </a:p>
          <a:p>
            <a:pPr marL="0" indent="0">
              <a:buNone/>
            </a:pPr>
            <a:r>
              <a:rPr lang="nl-NL" sz="2800" dirty="0">
                <a:solidFill>
                  <a:srgbClr val="0099CC"/>
                </a:solidFill>
              </a:rPr>
              <a:t>Stress</a:t>
            </a:r>
            <a:r>
              <a:rPr lang="nl-NL" sz="2800" dirty="0"/>
              <a:t>: adrenaline/cortisol: mechanisme uit balans als dit altijd verhoogd blijft. </a:t>
            </a:r>
          </a:p>
          <a:p>
            <a:endParaRPr lang="nl-NL" dirty="0"/>
          </a:p>
        </p:txBody>
      </p:sp>
      <p:pic>
        <p:nvPicPr>
          <p:cNvPr id="9" name="Tijdelijke aanduiding voor inhoud 8">
            <a:extLst>
              <a:ext uri="{FF2B5EF4-FFF2-40B4-BE49-F238E27FC236}">
                <a16:creationId xmlns:a16="http://schemas.microsoft.com/office/drawing/2014/main" id="{387B5BB7-AF63-A622-13CB-D75FD94A5BC9}"/>
              </a:ext>
            </a:extLst>
          </p:cNvPr>
          <p:cNvPicPr>
            <a:picLocks noGrp="1" noChangeAspect="1"/>
          </p:cNvPicPr>
          <p:nvPr>
            <p:ph sz="half" idx="2"/>
          </p:nvPr>
        </p:nvPicPr>
        <p:blipFill>
          <a:blip r:embed="rId2"/>
          <a:stretch>
            <a:fillRect/>
          </a:stretch>
        </p:blipFill>
        <p:spPr>
          <a:xfrm>
            <a:off x="6299499" y="1825625"/>
            <a:ext cx="4927001" cy="4351338"/>
          </a:xfrm>
          <a:prstGeom prst="rect">
            <a:avLst/>
          </a:prstGeom>
        </p:spPr>
      </p:pic>
    </p:spTree>
    <p:extLst>
      <p:ext uri="{BB962C8B-B14F-4D97-AF65-F5344CB8AC3E}">
        <p14:creationId xmlns:p14="http://schemas.microsoft.com/office/powerpoint/2010/main" val="3323811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9CC06B2B-8153-4C40-B320-1F2763694E07}"/>
              </a:ext>
            </a:extLst>
          </p:cNvPr>
          <p:cNvSpPr txBox="1"/>
          <p:nvPr/>
        </p:nvSpPr>
        <p:spPr>
          <a:xfrm>
            <a:off x="646295" y="1476722"/>
            <a:ext cx="4965539" cy="5026056"/>
          </a:xfrm>
          <a:prstGeom prst="rect">
            <a:avLst/>
          </a:prstGeom>
        </p:spPr>
        <p:txBody>
          <a:bodyPr vert="horz" lIns="91440" tIns="45720" rIns="91440" bIns="45720" rtlCol="0" anchor="t">
            <a:noAutofit/>
          </a:bodyPr>
          <a:lstStyle/>
          <a:p>
            <a:pPr>
              <a:lnSpc>
                <a:spcPct val="90000"/>
              </a:lnSpc>
              <a:spcAft>
                <a:spcPts val="600"/>
              </a:spcAft>
            </a:pPr>
            <a:r>
              <a:rPr lang="nl-NL" sz="2000" b="1" dirty="0"/>
              <a:t>Waaruit bestaat de GLI?</a:t>
            </a:r>
          </a:p>
          <a:p>
            <a:pPr indent="-228600">
              <a:lnSpc>
                <a:spcPct val="90000"/>
              </a:lnSpc>
              <a:spcAft>
                <a:spcPts val="600"/>
              </a:spcAft>
              <a:buFont typeface="Arial" panose="020B0604020202020204" pitchFamily="34" charset="0"/>
              <a:buChar char="•"/>
            </a:pPr>
            <a:endParaRPr lang="nl-NL" sz="2000" b="1" dirty="0"/>
          </a:p>
          <a:p>
            <a:pPr>
              <a:lnSpc>
                <a:spcPct val="90000"/>
              </a:lnSpc>
              <a:spcAft>
                <a:spcPts val="600"/>
              </a:spcAft>
            </a:pPr>
            <a:r>
              <a:rPr lang="nl-NL" sz="2000" dirty="0"/>
              <a:t>Bestaat uit componenten als:</a:t>
            </a:r>
          </a:p>
          <a:p>
            <a:pPr marL="342900" indent="-228600">
              <a:lnSpc>
                <a:spcPct val="90000"/>
              </a:lnSpc>
              <a:spcAft>
                <a:spcPts val="600"/>
              </a:spcAft>
              <a:buFont typeface="Arial" panose="020B0604020202020204" pitchFamily="34" charset="0"/>
              <a:buChar char="•"/>
            </a:pPr>
            <a:r>
              <a:rPr lang="nl-NL" sz="2000" dirty="0"/>
              <a:t>Info gezonder eetpatroon</a:t>
            </a:r>
          </a:p>
          <a:p>
            <a:pPr marL="342900" indent="-228600">
              <a:lnSpc>
                <a:spcPct val="90000"/>
              </a:lnSpc>
              <a:spcAft>
                <a:spcPts val="600"/>
              </a:spcAft>
              <a:buFont typeface="Arial" panose="020B0604020202020204" pitchFamily="34" charset="0"/>
              <a:buChar char="•"/>
            </a:pPr>
            <a:r>
              <a:rPr lang="nl-NL" sz="2000" dirty="0"/>
              <a:t>Motiveren meer bewegen</a:t>
            </a:r>
          </a:p>
          <a:p>
            <a:pPr marL="342900" indent="-228600">
              <a:lnSpc>
                <a:spcPct val="90000"/>
              </a:lnSpc>
              <a:spcAft>
                <a:spcPts val="600"/>
              </a:spcAft>
              <a:buFont typeface="Arial" panose="020B0604020202020204" pitchFamily="34" charset="0"/>
              <a:buChar char="•"/>
            </a:pPr>
            <a:r>
              <a:rPr lang="nl-NL" sz="2000" dirty="0"/>
              <a:t>Verbetering slaap </a:t>
            </a:r>
          </a:p>
          <a:p>
            <a:pPr marL="342900" indent="-228600">
              <a:lnSpc>
                <a:spcPct val="90000"/>
              </a:lnSpc>
              <a:spcAft>
                <a:spcPts val="600"/>
              </a:spcAft>
              <a:buFont typeface="Arial" panose="020B0604020202020204" pitchFamily="34" charset="0"/>
              <a:buChar char="•"/>
            </a:pPr>
            <a:r>
              <a:rPr lang="nl-NL" sz="2000" dirty="0">
                <a:highlight>
                  <a:srgbClr val="FFFF00"/>
                </a:highlight>
              </a:rPr>
              <a:t>Gedragsverandering bespreken </a:t>
            </a:r>
            <a:endParaRPr lang="nl-NL" sz="2000" dirty="0"/>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Behandelfase en onderhoudsfase. </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Onderhoudsfase, 2e jaar,  minder intensief, 	</a:t>
            </a:r>
            <a:r>
              <a:rPr lang="nl-NL" sz="2000" dirty="0">
                <a:sym typeface="Wingdings" panose="05000000000000000000" pitchFamily="2" charset="2"/>
              </a:rPr>
              <a:t></a:t>
            </a:r>
            <a:r>
              <a:rPr lang="nl-NL" sz="2000" dirty="0"/>
              <a:t>beklijven gedragsverandering</a:t>
            </a:r>
          </a:p>
        </p:txBody>
      </p:sp>
      <p:pic>
        <p:nvPicPr>
          <p:cNvPr id="2" name="Afbeelding 1">
            <a:extLst>
              <a:ext uri="{FF2B5EF4-FFF2-40B4-BE49-F238E27FC236}">
                <a16:creationId xmlns:a16="http://schemas.microsoft.com/office/drawing/2014/main" id="{80D4D9D5-AED8-8F53-1608-DC9530788AFF}"/>
              </a:ext>
            </a:extLst>
          </p:cNvPr>
          <p:cNvPicPr>
            <a:picLocks noChangeAspect="1"/>
          </p:cNvPicPr>
          <p:nvPr/>
        </p:nvPicPr>
        <p:blipFill>
          <a:blip r:embed="rId3"/>
          <a:stretch>
            <a:fillRect/>
          </a:stretch>
        </p:blipFill>
        <p:spPr>
          <a:xfrm>
            <a:off x="6031964" y="1831944"/>
            <a:ext cx="5673900" cy="3775722"/>
          </a:xfrm>
          <a:prstGeom prst="rect">
            <a:avLst/>
          </a:prstGeom>
        </p:spPr>
      </p:pic>
      <p:sp>
        <p:nvSpPr>
          <p:cNvPr id="35844" name="TextBox 3">
            <a:extLst>
              <a:ext uri="{FF2B5EF4-FFF2-40B4-BE49-F238E27FC236}">
                <a16:creationId xmlns:a16="http://schemas.microsoft.com/office/drawing/2014/main" id="{9772B23A-5961-4FD6-A6DB-6623BF3D9C00}"/>
              </a:ext>
            </a:extLst>
          </p:cNvPr>
          <p:cNvSpPr txBox="1">
            <a:spLocks noChangeArrowheads="1"/>
          </p:cNvSpPr>
          <p:nvPr/>
        </p:nvSpPr>
        <p:spPr bwMode="auto">
          <a:xfrm>
            <a:off x="9345613" y="11318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a:lnSpc>
                <a:spcPct val="114000"/>
              </a:lnSpc>
              <a:spcBef>
                <a:spcPts val="600"/>
              </a:spcBef>
              <a:buClr>
                <a:srgbClr val="58A618"/>
              </a:buClr>
              <a:buFont typeface="Wingdings" panose="05000000000000000000" pitchFamily="2" charset="2"/>
              <a:buChar char="§"/>
              <a:defRPr b="1">
                <a:solidFill>
                  <a:srgbClr val="00266E"/>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457200">
              <a:lnSpc>
                <a:spcPct val="114000"/>
              </a:lnSpc>
              <a:spcBef>
                <a:spcPts val="600"/>
              </a:spcBef>
              <a:buClr>
                <a:srgbClr val="58A618"/>
              </a:buClr>
              <a:buFont typeface="Arial" panose="020B0604020202020204" pitchFamily="34" charset="0"/>
              <a:buChar char="-"/>
              <a:defRPr>
                <a:solidFill>
                  <a:srgbClr val="00266E"/>
                </a:solidFill>
                <a:latin typeface="Calibri" panose="020F0502020204030204" pitchFamily="34" charset="0"/>
                <a:ea typeface="MS PGothic" panose="020B0600070205080204" pitchFamily="34" charset="-128"/>
              </a:defRPr>
            </a:lvl2pPr>
            <a:lvl3pPr marL="1143000" indent="-228600" defTabSz="457200">
              <a:spcBef>
                <a:spcPct val="20000"/>
              </a:spcBef>
              <a:buClr>
                <a:srgbClr val="58A618"/>
              </a:buClr>
              <a:buFont typeface="Wingdings" panose="05000000000000000000" pitchFamily="2" charset="2"/>
              <a:buChar char="§"/>
              <a:defRPr>
                <a:solidFill>
                  <a:srgbClr val="00266E"/>
                </a:solidFill>
                <a:latin typeface="Ubuntu"/>
                <a:ea typeface="MS PGothic" panose="020B0600070205080204" pitchFamily="34" charset="-128"/>
              </a:defRPr>
            </a:lvl3pPr>
            <a:lvl4pPr marL="1600200" indent="-228600" defTabSz="457200">
              <a:spcBef>
                <a:spcPct val="20000"/>
              </a:spcBef>
              <a:buClr>
                <a:srgbClr val="58A618"/>
              </a:buClr>
              <a:buFont typeface="Arial" panose="020B0604020202020204" pitchFamily="34" charset="0"/>
              <a:buChar char="•"/>
              <a:defRPr>
                <a:solidFill>
                  <a:srgbClr val="00266E"/>
                </a:solidFill>
                <a:latin typeface="Ubuntu"/>
                <a:ea typeface="MS PGothic" panose="020B0600070205080204" pitchFamily="34" charset="-128"/>
              </a:defRPr>
            </a:lvl4pPr>
            <a:lvl5pPr marL="2057400" indent="-228600" defTabSz="457200">
              <a:spcBef>
                <a:spcPct val="20000"/>
              </a:spcBef>
              <a:buClr>
                <a:srgbClr val="58A618"/>
              </a:buClr>
              <a:buFont typeface="Arial" panose="020B0604020202020204" pitchFamily="34" charset="0"/>
              <a:buChar char="•"/>
              <a:defRPr>
                <a:solidFill>
                  <a:srgbClr val="00266E"/>
                </a:solidFill>
                <a:latin typeface="Ubuntu"/>
                <a:ea typeface="MS PGothic" panose="020B0600070205080204" pitchFamily="34" charset="-128"/>
              </a:defRPr>
            </a:lvl5pPr>
            <a:lvl6pPr marL="2514600" indent="-228600" defTabSz="457200" eaLnBrk="0" fontAlgn="base" hangingPunct="0">
              <a:spcBef>
                <a:spcPct val="20000"/>
              </a:spcBef>
              <a:spcAft>
                <a:spcPct val="0"/>
              </a:spcAft>
              <a:buClr>
                <a:srgbClr val="58A618"/>
              </a:buClr>
              <a:buFont typeface="Arial" panose="020B0604020202020204" pitchFamily="34" charset="0"/>
              <a:buChar char="•"/>
              <a:defRPr>
                <a:solidFill>
                  <a:srgbClr val="00266E"/>
                </a:solidFill>
                <a:latin typeface="Ubuntu"/>
                <a:ea typeface="MS PGothic" panose="020B0600070205080204" pitchFamily="34" charset="-128"/>
              </a:defRPr>
            </a:lvl6pPr>
            <a:lvl7pPr marL="2971800" indent="-228600" defTabSz="457200" eaLnBrk="0" fontAlgn="base" hangingPunct="0">
              <a:spcBef>
                <a:spcPct val="20000"/>
              </a:spcBef>
              <a:spcAft>
                <a:spcPct val="0"/>
              </a:spcAft>
              <a:buClr>
                <a:srgbClr val="58A618"/>
              </a:buClr>
              <a:buFont typeface="Arial" panose="020B0604020202020204" pitchFamily="34" charset="0"/>
              <a:buChar char="•"/>
              <a:defRPr>
                <a:solidFill>
                  <a:srgbClr val="00266E"/>
                </a:solidFill>
                <a:latin typeface="Ubuntu"/>
                <a:ea typeface="MS PGothic" panose="020B0600070205080204" pitchFamily="34" charset="-128"/>
              </a:defRPr>
            </a:lvl7pPr>
            <a:lvl8pPr marL="3429000" indent="-228600" defTabSz="457200" eaLnBrk="0" fontAlgn="base" hangingPunct="0">
              <a:spcBef>
                <a:spcPct val="20000"/>
              </a:spcBef>
              <a:spcAft>
                <a:spcPct val="0"/>
              </a:spcAft>
              <a:buClr>
                <a:srgbClr val="58A618"/>
              </a:buClr>
              <a:buFont typeface="Arial" panose="020B0604020202020204" pitchFamily="34" charset="0"/>
              <a:buChar char="•"/>
              <a:defRPr>
                <a:solidFill>
                  <a:srgbClr val="00266E"/>
                </a:solidFill>
                <a:latin typeface="Ubuntu"/>
                <a:ea typeface="MS PGothic" panose="020B0600070205080204" pitchFamily="34" charset="-128"/>
              </a:defRPr>
            </a:lvl8pPr>
            <a:lvl9pPr marL="3886200" indent="-228600" defTabSz="457200" eaLnBrk="0" fontAlgn="base" hangingPunct="0">
              <a:spcBef>
                <a:spcPct val="20000"/>
              </a:spcBef>
              <a:spcAft>
                <a:spcPct val="0"/>
              </a:spcAft>
              <a:buClr>
                <a:srgbClr val="58A618"/>
              </a:buClr>
              <a:buFont typeface="Arial" panose="020B0604020202020204" pitchFamily="34" charset="0"/>
              <a:buChar char="•"/>
              <a:defRPr>
                <a:solidFill>
                  <a:srgbClr val="00266E"/>
                </a:solidFill>
                <a:latin typeface="Ubuntu"/>
                <a:ea typeface="MS PGothic" panose="020B0600070205080204" pitchFamily="34" charset="-128"/>
              </a:defRPr>
            </a:lvl9p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altLang="nl-NL" sz="1800" b="0" i="0" u="none" strike="noStrike" kern="1200" cap="none" spc="0" normalizeH="0" baseline="0" noProof="0">
              <a:ln>
                <a:noFill/>
              </a:ln>
              <a:solidFill>
                <a:srgbClr val="00266E"/>
              </a:solidFill>
              <a:effectLst/>
              <a:uLnTx/>
              <a:uFillTx/>
              <a:latin typeface="Ubuntu"/>
              <a:ea typeface="MS PGothic" panose="020B0600070205080204" pitchFamily="34" charset="-128"/>
              <a:cs typeface="Calibri" panose="020F0502020204030204" pitchFamily="34" charset="0"/>
            </a:endParaRPr>
          </a:p>
        </p:txBody>
      </p:sp>
      <p:sp>
        <p:nvSpPr>
          <p:cNvPr id="5" name="Titel 1">
            <a:extLst>
              <a:ext uri="{FF2B5EF4-FFF2-40B4-BE49-F238E27FC236}">
                <a16:creationId xmlns:a16="http://schemas.microsoft.com/office/drawing/2014/main" id="{F1DD0D2C-F125-4534-1C8D-9AA4396DB6F4}"/>
              </a:ext>
            </a:extLst>
          </p:cNvPr>
          <p:cNvSpPr txBox="1">
            <a:spLocks/>
          </p:cNvSpPr>
          <p:nvPr/>
        </p:nvSpPr>
        <p:spPr>
          <a:xfrm>
            <a:off x="426128" y="160939"/>
            <a:ext cx="10371412" cy="64693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400" dirty="0"/>
              <a:t>Gecombineerde leefstijlinterventie (GLI)</a:t>
            </a:r>
            <a:endParaRPr lang="nl-NL" dirty="0"/>
          </a:p>
        </p:txBody>
      </p:sp>
    </p:spTree>
    <p:extLst>
      <p:ext uri="{BB962C8B-B14F-4D97-AF65-F5344CB8AC3E}">
        <p14:creationId xmlns:p14="http://schemas.microsoft.com/office/powerpoint/2010/main" val="201336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2F3A284-F440-CCDD-C3A5-0767714A6995}"/>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66AD4B96-5744-901E-71A0-ADCE9F7AD0C2}"/>
              </a:ext>
            </a:extLst>
          </p:cNvPr>
          <p:cNvSpPr>
            <a:spLocks noGrp="1"/>
          </p:cNvSpPr>
          <p:nvPr>
            <p:ph type="sldNum" sz="quarter" idx="12"/>
          </p:nvPr>
        </p:nvSpPr>
        <p:spPr/>
        <p:txBody>
          <a:bodyPr/>
          <a:lstStyle/>
          <a:p>
            <a:fld id="{C7667BEC-0511-4721-880C-282B0BD3357A}" type="slidenum">
              <a:rPr lang="nl-NL" smtClean="0"/>
              <a:t>33</a:t>
            </a:fld>
            <a:endParaRPr lang="nl-NL"/>
          </a:p>
        </p:txBody>
      </p:sp>
      <p:sp>
        <p:nvSpPr>
          <p:cNvPr id="6" name="Tijdelijke aanduiding voor voettekst 3">
            <a:extLst>
              <a:ext uri="{FF2B5EF4-FFF2-40B4-BE49-F238E27FC236}">
                <a16:creationId xmlns:a16="http://schemas.microsoft.com/office/drawing/2014/main" id="{5E79B38A-3151-651D-B85A-DB1EC5E629DD}"/>
              </a:ext>
            </a:extLst>
          </p:cNvPr>
          <p:cNvSpPr>
            <a:spLocks noGrp="1"/>
          </p:cNvSpPr>
          <p:nvPr>
            <p:ph type="ftr" sz="quarter" idx="11"/>
          </p:nvPr>
        </p:nvSpPr>
        <p:spPr>
          <a:xfrm>
            <a:off x="711199" y="6381750"/>
            <a:ext cx="5096769" cy="411367"/>
          </a:xfrm>
        </p:spPr>
        <p:txBody>
          <a:bodyPr/>
          <a:lstStyle/>
          <a:p>
            <a:r>
              <a:rPr lang="nl-NL" sz="1000" b="1" dirty="0"/>
              <a:t>Bron</a:t>
            </a:r>
            <a:r>
              <a:rPr lang="nl-NL" sz="1000" dirty="0"/>
              <a:t>: </a:t>
            </a:r>
            <a:r>
              <a:rPr lang="nl-NL" sz="1000" dirty="0" err="1"/>
              <a:t>loketgezondleven.nl</a:t>
            </a:r>
            <a:endParaRPr lang="nl-NL" sz="1000" dirty="0"/>
          </a:p>
          <a:p>
            <a:endParaRPr lang="nl-NL" sz="1000" dirty="0"/>
          </a:p>
        </p:txBody>
      </p:sp>
      <p:sp>
        <p:nvSpPr>
          <p:cNvPr id="7" name="Title 1">
            <a:extLst>
              <a:ext uri="{FF2B5EF4-FFF2-40B4-BE49-F238E27FC236}">
                <a16:creationId xmlns:a16="http://schemas.microsoft.com/office/drawing/2014/main" id="{F8AF984A-5EF2-97EB-2023-18B7476EDAA0}"/>
              </a:ext>
            </a:extLst>
          </p:cNvPr>
          <p:cNvSpPr txBox="1">
            <a:spLocks/>
          </p:cNvSpPr>
          <p:nvPr/>
        </p:nvSpPr>
        <p:spPr>
          <a:xfrm>
            <a:off x="-20468" y="187398"/>
            <a:ext cx="10512144" cy="96202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a:t>Aanbod gecombineerde leefstijlinterventies in Nederland</a:t>
            </a:r>
            <a:endParaRPr lang="en-US" dirty="0"/>
          </a:p>
        </p:txBody>
      </p:sp>
      <p:sp>
        <p:nvSpPr>
          <p:cNvPr id="8" name="Content Placeholder 2">
            <a:extLst>
              <a:ext uri="{FF2B5EF4-FFF2-40B4-BE49-F238E27FC236}">
                <a16:creationId xmlns:a16="http://schemas.microsoft.com/office/drawing/2014/main" id="{F31136B5-4BE4-B5B4-42C2-E0E840576322}"/>
              </a:ext>
            </a:extLst>
          </p:cNvPr>
          <p:cNvSpPr txBox="1">
            <a:spLocks/>
          </p:cNvSpPr>
          <p:nvPr/>
        </p:nvSpPr>
        <p:spPr>
          <a:xfrm>
            <a:off x="711200" y="1600203"/>
            <a:ext cx="5240784" cy="3703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a:r>
              <a:rPr lang="nl-NL" dirty="0">
                <a:ea typeface="Calibri" panose="020F0502020204030204" pitchFamily="34" charset="0"/>
                <a:cs typeface="Arial" panose="020B0604020202020204" pitchFamily="34" charset="0"/>
              </a:rPr>
              <a:t>Deelnemers aan GLI bewegen in hun eigen woon-/leefomgeving. De gemeente is betrokken bij het lokale beweegaanbod. </a:t>
            </a:r>
          </a:p>
          <a:p>
            <a:pPr marL="182563" indent="-182563"/>
            <a:endParaRPr lang="nl-NL" dirty="0">
              <a:ea typeface="Calibri" panose="020F0502020204030204" pitchFamily="34" charset="0"/>
              <a:cs typeface="Arial" panose="020B0604020202020204" pitchFamily="34" charset="0"/>
            </a:endParaRPr>
          </a:p>
          <a:p>
            <a:pPr marL="182563" indent="-182563"/>
            <a:r>
              <a:rPr lang="nl-NL" dirty="0">
                <a:ea typeface="Calibri" panose="020F0502020204030204" pitchFamily="34" charset="0"/>
                <a:cs typeface="Arial" panose="020B0604020202020204" pitchFamily="34" charset="0"/>
              </a:rPr>
              <a:t>Keer diabetes 2 om</a:t>
            </a:r>
          </a:p>
          <a:p>
            <a:pPr marL="182563" indent="-182563"/>
            <a:endParaRPr lang="nl-NL" dirty="0">
              <a:ea typeface="Calibri" panose="020F0502020204030204" pitchFamily="34" charset="0"/>
              <a:cs typeface="Arial" panose="020B0604020202020204" pitchFamily="34" charset="0"/>
            </a:endParaRPr>
          </a:p>
          <a:p>
            <a:r>
              <a:rPr lang="nl-NL" dirty="0" err="1"/>
              <a:t>loketgezondleven.nl</a:t>
            </a:r>
            <a:endParaRPr lang="nl-NL" dirty="0"/>
          </a:p>
        </p:txBody>
      </p:sp>
      <p:sp>
        <p:nvSpPr>
          <p:cNvPr id="9" name="Flowchart: Connector 2">
            <a:extLst>
              <a:ext uri="{FF2B5EF4-FFF2-40B4-BE49-F238E27FC236}">
                <a16:creationId xmlns:a16="http://schemas.microsoft.com/office/drawing/2014/main" id="{DFAD9EE8-7B91-9019-7B1A-BD552D1B4028}"/>
              </a:ext>
            </a:extLst>
          </p:cNvPr>
          <p:cNvSpPr/>
          <p:nvPr/>
        </p:nvSpPr>
        <p:spPr>
          <a:xfrm>
            <a:off x="10390667" y="4411623"/>
            <a:ext cx="202018" cy="202019"/>
          </a:xfrm>
          <a:prstGeom prst="flowChartConnector">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5F385D-97E1-1C5A-62C5-22F4CEE20464}"/>
              </a:ext>
            </a:extLst>
          </p:cNvPr>
          <p:cNvSpPr txBox="1"/>
          <p:nvPr/>
        </p:nvSpPr>
        <p:spPr>
          <a:xfrm>
            <a:off x="10592685" y="4334798"/>
            <a:ext cx="1335963" cy="276999"/>
          </a:xfrm>
          <a:prstGeom prst="rect">
            <a:avLst/>
          </a:prstGeom>
          <a:noFill/>
        </p:spPr>
        <p:txBody>
          <a:bodyPr wrap="square">
            <a:spAutoFit/>
          </a:bodyPr>
          <a:lstStyle/>
          <a:p>
            <a:r>
              <a:rPr lang="nl-NL" sz="1200" dirty="0">
                <a:cs typeface="Arial" panose="020B0604020202020204" pitchFamily="34" charset="0"/>
              </a:rPr>
              <a:t>SLIMMER</a:t>
            </a:r>
            <a:endParaRPr lang="en-GB" sz="1200" dirty="0">
              <a:cs typeface="Arial" panose="020B0604020202020204" pitchFamily="34" charset="0"/>
            </a:endParaRPr>
          </a:p>
        </p:txBody>
      </p:sp>
      <p:sp>
        <p:nvSpPr>
          <p:cNvPr id="11" name="Flowchart: Connector 10">
            <a:extLst>
              <a:ext uri="{FF2B5EF4-FFF2-40B4-BE49-F238E27FC236}">
                <a16:creationId xmlns:a16="http://schemas.microsoft.com/office/drawing/2014/main" id="{92EA6C0D-BE04-5E87-AF94-145EB36D4AF1}"/>
              </a:ext>
            </a:extLst>
          </p:cNvPr>
          <p:cNvSpPr/>
          <p:nvPr/>
        </p:nvSpPr>
        <p:spPr>
          <a:xfrm>
            <a:off x="10390667" y="4750128"/>
            <a:ext cx="202018" cy="202019"/>
          </a:xfrm>
          <a:prstGeom prst="flowChartConnector">
            <a:avLst/>
          </a:prstGeom>
          <a:solidFill>
            <a:srgbClr val="3F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224E0BB-F79B-A7ED-99AD-BBEA2E28A86B}"/>
              </a:ext>
            </a:extLst>
          </p:cNvPr>
          <p:cNvSpPr txBox="1"/>
          <p:nvPr/>
        </p:nvSpPr>
        <p:spPr>
          <a:xfrm>
            <a:off x="10592685" y="4673303"/>
            <a:ext cx="1335963" cy="276999"/>
          </a:xfrm>
          <a:prstGeom prst="rect">
            <a:avLst/>
          </a:prstGeom>
          <a:noFill/>
        </p:spPr>
        <p:txBody>
          <a:bodyPr wrap="square">
            <a:spAutoFit/>
          </a:bodyPr>
          <a:lstStyle/>
          <a:p>
            <a:r>
              <a:rPr lang="nl-NL" sz="1200" dirty="0">
                <a:cs typeface="Arial" panose="020B0604020202020204" pitchFamily="34" charset="0"/>
              </a:rPr>
              <a:t>CooL</a:t>
            </a:r>
            <a:endParaRPr lang="en-GB" sz="1200" dirty="0">
              <a:cs typeface="Arial" panose="020B0604020202020204" pitchFamily="34" charset="0"/>
            </a:endParaRPr>
          </a:p>
        </p:txBody>
      </p:sp>
      <p:sp>
        <p:nvSpPr>
          <p:cNvPr id="13" name="Flowchart: Connector 12">
            <a:extLst>
              <a:ext uri="{FF2B5EF4-FFF2-40B4-BE49-F238E27FC236}">
                <a16:creationId xmlns:a16="http://schemas.microsoft.com/office/drawing/2014/main" id="{A868F666-E3C4-C87E-3CED-BE3B4626320E}"/>
              </a:ext>
            </a:extLst>
          </p:cNvPr>
          <p:cNvSpPr/>
          <p:nvPr/>
        </p:nvSpPr>
        <p:spPr>
          <a:xfrm>
            <a:off x="10390667" y="5101219"/>
            <a:ext cx="202018" cy="20201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3B30B0-0F03-7891-7A33-61378C350772}"/>
              </a:ext>
            </a:extLst>
          </p:cNvPr>
          <p:cNvSpPr txBox="1"/>
          <p:nvPr/>
        </p:nvSpPr>
        <p:spPr>
          <a:xfrm>
            <a:off x="10592685" y="5026253"/>
            <a:ext cx="1335963" cy="276999"/>
          </a:xfrm>
          <a:prstGeom prst="rect">
            <a:avLst/>
          </a:prstGeom>
          <a:noFill/>
        </p:spPr>
        <p:txBody>
          <a:bodyPr wrap="square">
            <a:spAutoFit/>
          </a:bodyPr>
          <a:lstStyle/>
          <a:p>
            <a:r>
              <a:rPr lang="nl-NL" sz="1200" dirty="0">
                <a:cs typeface="Arial" panose="020B0604020202020204" pitchFamily="34" charset="0"/>
              </a:rPr>
              <a:t>BeweegKuur</a:t>
            </a:r>
            <a:endParaRPr lang="en-GB" sz="1200" dirty="0">
              <a:cs typeface="Arial" panose="020B0604020202020204" pitchFamily="34" charset="0"/>
            </a:endParaRPr>
          </a:p>
        </p:txBody>
      </p:sp>
      <p:sp>
        <p:nvSpPr>
          <p:cNvPr id="15" name="Flowchart: Connector 14">
            <a:extLst>
              <a:ext uri="{FF2B5EF4-FFF2-40B4-BE49-F238E27FC236}">
                <a16:creationId xmlns:a16="http://schemas.microsoft.com/office/drawing/2014/main" id="{B087D032-90FE-0442-C7B1-FB539CD06C78}"/>
              </a:ext>
            </a:extLst>
          </p:cNvPr>
          <p:cNvSpPr/>
          <p:nvPr/>
        </p:nvSpPr>
        <p:spPr>
          <a:xfrm>
            <a:off x="10390667" y="5445224"/>
            <a:ext cx="202018" cy="202019"/>
          </a:xfrm>
          <a:prstGeom prst="flowChartConnector">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38E1CC-E28A-8767-BDCD-6B400B4C011A}"/>
              </a:ext>
            </a:extLst>
          </p:cNvPr>
          <p:cNvSpPr txBox="1"/>
          <p:nvPr/>
        </p:nvSpPr>
        <p:spPr>
          <a:xfrm>
            <a:off x="10592685" y="5370258"/>
            <a:ext cx="1335963" cy="461665"/>
          </a:xfrm>
          <a:prstGeom prst="rect">
            <a:avLst/>
          </a:prstGeom>
          <a:noFill/>
        </p:spPr>
        <p:txBody>
          <a:bodyPr wrap="square">
            <a:spAutoFit/>
          </a:bodyPr>
          <a:lstStyle/>
          <a:p>
            <a:r>
              <a:rPr lang="nl-NL" sz="1200" dirty="0">
                <a:cs typeface="Arial" panose="020B0604020202020204" pitchFamily="34" charset="0"/>
              </a:rPr>
              <a:t>Samen Sportief in Beweging</a:t>
            </a:r>
            <a:endParaRPr lang="en-GB" sz="1200" dirty="0">
              <a:cs typeface="Arial" panose="020B0604020202020204" pitchFamily="34" charset="0"/>
            </a:endParaRPr>
          </a:p>
        </p:txBody>
      </p:sp>
      <p:pic>
        <p:nvPicPr>
          <p:cNvPr id="17" name="Picture 2">
            <a:extLst>
              <a:ext uri="{FF2B5EF4-FFF2-40B4-BE49-F238E27FC236}">
                <a16:creationId xmlns:a16="http://schemas.microsoft.com/office/drawing/2014/main" id="{C7CC9F6D-E366-B543-CABF-7698F9074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224" y="1141986"/>
            <a:ext cx="4896543" cy="5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94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4B97018-197D-854A-A1B0-BE87113A6A68}"/>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6C07DFB3-008E-4F9D-CE6A-2400E1295A93}"/>
              </a:ext>
            </a:extLst>
          </p:cNvPr>
          <p:cNvSpPr>
            <a:spLocks noGrp="1"/>
          </p:cNvSpPr>
          <p:nvPr>
            <p:ph type="sldNum" sz="quarter" idx="12"/>
          </p:nvPr>
        </p:nvSpPr>
        <p:spPr/>
        <p:txBody>
          <a:bodyPr/>
          <a:lstStyle/>
          <a:p>
            <a:fld id="{C7667BEC-0511-4721-880C-282B0BD3357A}" type="slidenum">
              <a:rPr lang="nl-NL" smtClean="0"/>
              <a:t>34</a:t>
            </a:fld>
            <a:endParaRPr lang="nl-NL"/>
          </a:p>
        </p:txBody>
      </p:sp>
      <p:sp>
        <p:nvSpPr>
          <p:cNvPr id="6" name="Tijdelijke aanduiding voor voettekst 3">
            <a:extLst>
              <a:ext uri="{FF2B5EF4-FFF2-40B4-BE49-F238E27FC236}">
                <a16:creationId xmlns:a16="http://schemas.microsoft.com/office/drawing/2014/main" id="{DA57E7E6-6812-79AD-01CB-6B4B1A0B42BD}"/>
              </a:ext>
            </a:extLst>
          </p:cNvPr>
          <p:cNvSpPr>
            <a:spLocks noGrp="1"/>
          </p:cNvSpPr>
          <p:nvPr>
            <p:ph type="ftr" sz="quarter" idx="11"/>
          </p:nvPr>
        </p:nvSpPr>
        <p:spPr>
          <a:xfrm>
            <a:off x="1454155" y="6396039"/>
            <a:ext cx="8924232" cy="271872"/>
          </a:xfrm>
        </p:spPr>
        <p:txBody>
          <a:bodyPr/>
          <a:lstStyle/>
          <a:p>
            <a:pPr marL="0" indent="0">
              <a:buNone/>
            </a:pPr>
            <a:r>
              <a:rPr lang="nl-NL" sz="1000" b="1" dirty="0">
                <a:cs typeface="Arial" panose="020B0604020202020204" pitchFamily="34" charset="0"/>
              </a:rPr>
              <a:t>Bron</a:t>
            </a:r>
            <a:r>
              <a:rPr lang="nl-NL" sz="1000" dirty="0">
                <a:cs typeface="Arial" panose="020B0604020202020204" pitchFamily="34" charset="0"/>
              </a:rPr>
              <a:t>:  Jaarrapportage monitor GLI 2022 Stand van zaken gecombineerde leefstijl interventie RIVM-briefrapport 2022-0172 </a:t>
            </a:r>
            <a:r>
              <a:rPr lang="nl-NL" sz="1000" dirty="0" err="1">
                <a:cs typeface="Arial" panose="020B0604020202020204" pitchFamily="34" charset="0"/>
              </a:rPr>
              <a:t>M.Oosterhoff</a:t>
            </a:r>
            <a:r>
              <a:rPr lang="nl-NL" sz="1000" dirty="0">
                <a:cs typeface="Arial" panose="020B0604020202020204" pitchFamily="34" charset="0"/>
              </a:rPr>
              <a:t> et al</a:t>
            </a:r>
            <a:r>
              <a:rPr lang="nl-NL" sz="1400" dirty="0">
                <a:latin typeface="Arial" panose="020B0604020202020204" pitchFamily="34" charset="0"/>
                <a:cs typeface="Arial" panose="020B0604020202020204" pitchFamily="34" charset="0"/>
              </a:rPr>
              <a:t>.</a:t>
            </a:r>
          </a:p>
          <a:p>
            <a:endParaRPr lang="nl-NL" dirty="0"/>
          </a:p>
        </p:txBody>
      </p:sp>
      <p:sp>
        <p:nvSpPr>
          <p:cNvPr id="7" name="Titel 1">
            <a:extLst>
              <a:ext uri="{FF2B5EF4-FFF2-40B4-BE49-F238E27FC236}">
                <a16:creationId xmlns:a16="http://schemas.microsoft.com/office/drawing/2014/main" id="{2AD8A2BF-2B32-086C-C15D-C669E040C01D}"/>
              </a:ext>
            </a:extLst>
          </p:cNvPr>
          <p:cNvSpPr txBox="1">
            <a:spLocks/>
          </p:cNvSpPr>
          <p:nvPr/>
        </p:nvSpPr>
        <p:spPr>
          <a:xfrm>
            <a:off x="1055440" y="218733"/>
            <a:ext cx="10512144" cy="96202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dirty="0"/>
              <a:t>GLI-deelnemers</a:t>
            </a:r>
          </a:p>
        </p:txBody>
      </p:sp>
      <p:cxnSp>
        <p:nvCxnSpPr>
          <p:cNvPr id="8" name="Rechte verbindingslijn 62">
            <a:extLst>
              <a:ext uri="{FF2B5EF4-FFF2-40B4-BE49-F238E27FC236}">
                <a16:creationId xmlns:a16="http://schemas.microsoft.com/office/drawing/2014/main" id="{79AD8297-670F-04CC-E949-5A82CD8E8428}"/>
              </a:ext>
            </a:extLst>
          </p:cNvPr>
          <p:cNvCxnSpPr>
            <a:cxnSpLocks/>
          </p:cNvCxnSpPr>
          <p:nvPr/>
        </p:nvCxnSpPr>
        <p:spPr>
          <a:xfrm>
            <a:off x="3956966" y="1396831"/>
            <a:ext cx="14008" cy="5035775"/>
          </a:xfrm>
          <a:prstGeom prst="straightConnector1">
            <a:avLst/>
          </a:prstGeom>
          <a:ln w="12700" cap="rnd">
            <a:solidFill>
              <a:schemeClr val="accent6"/>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9" name="Rechte verbindingslijn 62">
            <a:extLst>
              <a:ext uri="{FF2B5EF4-FFF2-40B4-BE49-F238E27FC236}">
                <a16:creationId xmlns:a16="http://schemas.microsoft.com/office/drawing/2014/main" id="{61C6FA49-33B0-6F32-193A-EF7A7DEA192B}"/>
              </a:ext>
            </a:extLst>
          </p:cNvPr>
          <p:cNvCxnSpPr>
            <a:cxnSpLocks/>
          </p:cNvCxnSpPr>
          <p:nvPr/>
        </p:nvCxnSpPr>
        <p:spPr>
          <a:xfrm>
            <a:off x="7928314" y="1456964"/>
            <a:ext cx="35389" cy="5051476"/>
          </a:xfrm>
          <a:prstGeom prst="straightConnector1">
            <a:avLst/>
          </a:prstGeom>
          <a:ln w="12700" cap="rnd">
            <a:solidFill>
              <a:schemeClr val="accent6"/>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0E09CE4F-27D2-9E57-E2A4-2875D7F7FED0}"/>
              </a:ext>
            </a:extLst>
          </p:cNvPr>
          <p:cNvSpPr txBox="1"/>
          <p:nvPr/>
        </p:nvSpPr>
        <p:spPr>
          <a:xfrm>
            <a:off x="4831077" y="1476846"/>
            <a:ext cx="3263292" cy="18845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200" b="1" i="0" u="none" strike="noStrike" kern="1200" cap="none" spc="0" normalizeH="0" baseline="0" noProof="0" dirty="0">
                <a:ln>
                  <a:noFill/>
                </a:ln>
                <a:solidFill>
                  <a:srgbClr val="37AA91"/>
                </a:solidFill>
                <a:effectLst/>
                <a:uLnTx/>
                <a:uFillTx/>
                <a:ea typeface="+mn-ea"/>
                <a:cs typeface="Arial" panose="020B0604020202020204" pitchFamily="34" charset="0"/>
              </a:rPr>
              <a:t>Meer vrouwen dan mannen</a:t>
            </a:r>
            <a:endParaRPr kumimoji="0" lang="nl-NL" sz="1200" b="0" i="0" u="none" strike="noStrike" kern="1200" cap="none" spc="0" normalizeH="0" baseline="0" noProof="0" dirty="0">
              <a:ln>
                <a:noFill/>
              </a:ln>
              <a:solidFill>
                <a:srgbClr val="37AA91"/>
              </a:solidFill>
              <a:effectLst/>
              <a:uLnTx/>
              <a:uFillTx/>
              <a:ea typeface="+mn-ea"/>
              <a:cs typeface="Arial" panose="020B0604020202020204" pitchFamily="34" charset="0"/>
            </a:endParaRPr>
          </a:p>
        </p:txBody>
      </p:sp>
      <p:sp>
        <p:nvSpPr>
          <p:cNvPr id="11" name="Tekstvak 10">
            <a:extLst>
              <a:ext uri="{FF2B5EF4-FFF2-40B4-BE49-F238E27FC236}">
                <a16:creationId xmlns:a16="http://schemas.microsoft.com/office/drawing/2014/main" id="{D70E42EA-85DF-0673-AFFD-22DEE9071492}"/>
              </a:ext>
            </a:extLst>
          </p:cNvPr>
          <p:cNvSpPr txBox="1"/>
          <p:nvPr/>
        </p:nvSpPr>
        <p:spPr>
          <a:xfrm>
            <a:off x="4482813" y="2729440"/>
            <a:ext cx="3263292" cy="28557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1" i="0" u="none" strike="noStrike" kern="1200" cap="none" spc="0" normalizeH="0" baseline="0" noProof="0" dirty="0">
                <a:ln>
                  <a:noFill/>
                </a:ln>
                <a:solidFill>
                  <a:srgbClr val="37AA91"/>
                </a:solidFill>
                <a:effectLst/>
                <a:uLnTx/>
                <a:uFillTx/>
                <a:ea typeface="+mn-ea"/>
                <a:cs typeface="Arial" panose="020B0604020202020204" pitchFamily="34" charset="0"/>
              </a:rPr>
              <a:t>Deelnemers zijn gemiddeld 51,8 jaar bij intake</a:t>
            </a:r>
          </a:p>
          <a:p>
            <a:pPr marL="0" marR="0" lvl="0" indent="0" algn="l" defTabSz="914400" rtl="0" eaLnBrk="1" fontAlgn="auto" latinLnBrk="0" hangingPunct="1">
              <a:lnSpc>
                <a:spcPct val="100000"/>
              </a:lnSpc>
              <a:spcBef>
                <a:spcPts val="0"/>
              </a:spcBef>
              <a:spcAft>
                <a:spcPts val="600"/>
              </a:spcAft>
              <a:buClrTx/>
              <a:buSzTx/>
              <a:buFontTx/>
              <a:buNone/>
              <a:tabLst/>
              <a:defRPr/>
            </a:pPr>
            <a:r>
              <a:rPr lang="nl-NL" sz="1100" b="1" dirty="0">
                <a:solidFill>
                  <a:srgbClr val="37AA91"/>
                </a:solidFill>
                <a:ea typeface="+mn-ea"/>
                <a:cs typeface="Arial" panose="020B0604020202020204" pitchFamily="34" charset="0"/>
              </a:rPr>
              <a:t>Gemiddeld BMI bij start is 35,9 kg/m</a:t>
            </a:r>
            <a:r>
              <a:rPr lang="nl-NL" sz="1100" b="1" baseline="30000" dirty="0">
                <a:solidFill>
                  <a:srgbClr val="37AA91"/>
                </a:solidFill>
                <a:ea typeface="+mn-ea"/>
                <a:cs typeface="Arial" panose="020B0604020202020204" pitchFamily="34" charset="0"/>
              </a:rPr>
              <a:t>2</a:t>
            </a:r>
            <a:endParaRPr kumimoji="0" lang="nl-NL" sz="1100" b="0" i="0" u="none" strike="noStrike" kern="1200" cap="none" spc="0" normalizeH="0" baseline="0" noProof="0" dirty="0">
              <a:ln>
                <a:noFill/>
              </a:ln>
              <a:solidFill>
                <a:srgbClr val="37AA91"/>
              </a:solidFill>
              <a:effectLst/>
              <a:uLnTx/>
              <a:uFillTx/>
              <a:ea typeface="+mn-ea"/>
              <a:cs typeface="Arial" panose="020B0604020202020204" pitchFamily="34" charset="0"/>
            </a:endParaRPr>
          </a:p>
        </p:txBody>
      </p:sp>
      <p:graphicFrame>
        <p:nvGraphicFramePr>
          <p:cNvPr id="12" name="Grafiek 11">
            <a:extLst>
              <a:ext uri="{FF2B5EF4-FFF2-40B4-BE49-F238E27FC236}">
                <a16:creationId xmlns:a16="http://schemas.microsoft.com/office/drawing/2014/main" id="{1EFD06C8-8E88-ADF9-4E42-8BACCB0446B5}"/>
              </a:ext>
            </a:extLst>
          </p:cNvPr>
          <p:cNvGraphicFramePr/>
          <p:nvPr>
            <p:extLst>
              <p:ext uri="{D42A27DB-BD31-4B8C-83A1-F6EECF244321}">
                <p14:modId xmlns:p14="http://schemas.microsoft.com/office/powerpoint/2010/main" val="2736386633"/>
              </p:ext>
            </p:extLst>
          </p:nvPr>
        </p:nvGraphicFramePr>
        <p:xfrm>
          <a:off x="4403710" y="1687958"/>
          <a:ext cx="3251786" cy="82046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vak 12">
            <a:extLst>
              <a:ext uri="{FF2B5EF4-FFF2-40B4-BE49-F238E27FC236}">
                <a16:creationId xmlns:a16="http://schemas.microsoft.com/office/drawing/2014/main" id="{EB814C6D-DD0D-207E-1F06-D9CB57195E15}"/>
              </a:ext>
            </a:extLst>
          </p:cNvPr>
          <p:cNvSpPr txBox="1"/>
          <p:nvPr/>
        </p:nvSpPr>
        <p:spPr>
          <a:xfrm>
            <a:off x="4338324" y="4127133"/>
            <a:ext cx="3543232" cy="31321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NL" sz="1200" b="1" i="0" u="none" strike="noStrike" kern="1200" cap="none" spc="0" normalizeH="0" baseline="0" noProof="0" dirty="0">
                <a:ln>
                  <a:noFill/>
                </a:ln>
                <a:solidFill>
                  <a:srgbClr val="37AA91"/>
                </a:solidFill>
                <a:effectLst/>
                <a:uLnTx/>
                <a:uFillTx/>
                <a:ea typeface="+mn-ea"/>
                <a:cs typeface="Arial" panose="020B0604020202020204" pitchFamily="34" charset="0"/>
              </a:rPr>
              <a:t>De meeste deelnemers (96%) wordt doorverwezen door huisarts</a:t>
            </a:r>
          </a:p>
        </p:txBody>
      </p:sp>
      <p:graphicFrame>
        <p:nvGraphicFramePr>
          <p:cNvPr id="14" name="Tabel 92">
            <a:extLst>
              <a:ext uri="{FF2B5EF4-FFF2-40B4-BE49-F238E27FC236}">
                <a16:creationId xmlns:a16="http://schemas.microsoft.com/office/drawing/2014/main" id="{31381D1D-BC6F-749B-FD77-1CB4F1DF45F2}"/>
              </a:ext>
            </a:extLst>
          </p:cNvPr>
          <p:cNvGraphicFramePr>
            <a:graphicFrameLocks noGrp="1"/>
          </p:cNvGraphicFramePr>
          <p:nvPr>
            <p:extLst>
              <p:ext uri="{D42A27DB-BD31-4B8C-83A1-F6EECF244321}">
                <p14:modId xmlns:p14="http://schemas.microsoft.com/office/powerpoint/2010/main" val="114205985"/>
              </p:ext>
            </p:extLst>
          </p:nvPr>
        </p:nvGraphicFramePr>
        <p:xfrm>
          <a:off x="4422672" y="4628130"/>
          <a:ext cx="3270264" cy="1367534"/>
        </p:xfrm>
        <a:graphic>
          <a:graphicData uri="http://schemas.openxmlformats.org/drawingml/2006/table">
            <a:tbl>
              <a:tblPr firstRow="1" bandRow="1">
                <a:tableStyleId>{5C22544A-7EE6-4342-B048-85BDC9FD1C3A}</a:tableStyleId>
              </a:tblPr>
              <a:tblGrid>
                <a:gridCol w="1334547">
                  <a:extLst>
                    <a:ext uri="{9D8B030D-6E8A-4147-A177-3AD203B41FA5}">
                      <a16:colId xmlns:a16="http://schemas.microsoft.com/office/drawing/2014/main" val="2863374991"/>
                    </a:ext>
                  </a:extLst>
                </a:gridCol>
                <a:gridCol w="1133562">
                  <a:extLst>
                    <a:ext uri="{9D8B030D-6E8A-4147-A177-3AD203B41FA5}">
                      <a16:colId xmlns:a16="http://schemas.microsoft.com/office/drawing/2014/main" val="66760685"/>
                    </a:ext>
                  </a:extLst>
                </a:gridCol>
                <a:gridCol w="802155">
                  <a:extLst>
                    <a:ext uri="{9D8B030D-6E8A-4147-A177-3AD203B41FA5}">
                      <a16:colId xmlns:a16="http://schemas.microsoft.com/office/drawing/2014/main" val="3827503072"/>
                    </a:ext>
                  </a:extLst>
                </a:gridCol>
              </a:tblGrid>
              <a:tr h="221231">
                <a:tc>
                  <a:txBody>
                    <a:bodyPr/>
                    <a:lstStyle/>
                    <a:p>
                      <a:r>
                        <a:rPr lang="nl-NL" sz="1000" b="1" dirty="0">
                          <a:solidFill>
                            <a:schemeClr val="tx2"/>
                          </a:solidFill>
                          <a:latin typeface="Arial" panose="020B0604020202020204" pitchFamily="34" charset="0"/>
                          <a:cs typeface="Arial" panose="020B0604020202020204" pitchFamily="34" charset="0"/>
                        </a:rPr>
                        <a:t>Verwijzer</a:t>
                      </a: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b="1" dirty="0">
                          <a:solidFill>
                            <a:schemeClr val="tx2"/>
                          </a:solidFill>
                          <a:latin typeface="Arial" panose="020B0604020202020204" pitchFamily="34" charset="0"/>
                          <a:cs typeface="Arial" panose="020B0604020202020204" pitchFamily="34" charset="0"/>
                        </a:rPr>
                        <a:t>Deelnemers (n)</a:t>
                      </a: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b="1" dirty="0">
                          <a:solidFill>
                            <a:schemeClr val="tx2"/>
                          </a:solidFill>
                          <a:latin typeface="Arial" panose="020B0604020202020204" pitchFamily="34" charset="0"/>
                          <a:cs typeface="Arial" panose="020B0604020202020204" pitchFamily="34" charset="0"/>
                        </a:rPr>
                        <a:t>Percentage</a:t>
                      </a: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7216897"/>
                  </a:ext>
                </a:extLst>
              </a:tr>
              <a:tr h="221231">
                <a:tc>
                  <a:txBody>
                    <a:bodyPr/>
                    <a:lstStyle/>
                    <a:p>
                      <a:r>
                        <a:rPr lang="nl-NL" sz="1000" dirty="0">
                          <a:solidFill>
                            <a:schemeClr val="tx2"/>
                          </a:solidFill>
                          <a:latin typeface="Arial" panose="020B0604020202020204" pitchFamily="34" charset="0"/>
                          <a:cs typeface="Arial" panose="020B0604020202020204" pitchFamily="34" charset="0"/>
                        </a:rPr>
                        <a:t>Huisarts</a:t>
                      </a: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2.916</a:t>
                      </a: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96%</a:t>
                      </a: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667580"/>
                  </a:ext>
                </a:extLst>
              </a:tr>
              <a:tr h="221231">
                <a:tc>
                  <a:txBody>
                    <a:bodyPr/>
                    <a:lstStyle/>
                    <a:p>
                      <a:r>
                        <a:rPr lang="nl-NL" sz="1000" dirty="0">
                          <a:solidFill>
                            <a:schemeClr val="tx2"/>
                          </a:solidFill>
                          <a:latin typeface="Arial" panose="020B0604020202020204" pitchFamily="34" charset="0"/>
                          <a:cs typeface="Arial" panose="020B0604020202020204" pitchFamily="34" charset="0"/>
                        </a:rPr>
                        <a:t>Zelfverwijzing</a:t>
                      </a:r>
                      <a:r>
                        <a:rPr lang="nl-NL" sz="1000" baseline="30000" dirty="0">
                          <a:solidFill>
                            <a:schemeClr val="tx2"/>
                          </a:solidFill>
                          <a:latin typeface="Arial" panose="020B0604020202020204" pitchFamily="34" charset="0"/>
                          <a:cs typeface="Arial" panose="020B0604020202020204" pitchFamily="34" charset="0"/>
                        </a:rPr>
                        <a:t>4</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39</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1%</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652589"/>
                  </a:ext>
                </a:extLst>
              </a:tr>
              <a:tr h="261379">
                <a:tc>
                  <a:txBody>
                    <a:bodyPr/>
                    <a:lstStyle/>
                    <a:p>
                      <a:r>
                        <a:rPr lang="nl-NL" sz="1000" dirty="0">
                          <a:solidFill>
                            <a:schemeClr val="tx2"/>
                          </a:solidFill>
                          <a:latin typeface="Arial" panose="020B0604020202020204" pitchFamily="34" charset="0"/>
                          <a:cs typeface="Arial" panose="020B0604020202020204" pitchFamily="34" charset="0"/>
                        </a:rPr>
                        <a:t>Internist</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29</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1%</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13002"/>
                  </a:ext>
                </a:extLst>
              </a:tr>
              <a:tr h="221231">
                <a:tc>
                  <a:txBody>
                    <a:bodyPr/>
                    <a:lstStyle/>
                    <a:p>
                      <a:r>
                        <a:rPr lang="nl-NL" sz="1000" dirty="0">
                          <a:solidFill>
                            <a:schemeClr val="tx2"/>
                          </a:solidFill>
                          <a:latin typeface="Arial" panose="020B0604020202020204" pitchFamily="34" charset="0"/>
                          <a:cs typeface="Arial" panose="020B0604020202020204" pitchFamily="34" charset="0"/>
                        </a:rPr>
                        <a:t>Cardioloog</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&lt; 1%</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142298"/>
                  </a:ext>
                </a:extLst>
              </a:tr>
              <a:tr h="221231">
                <a:tc>
                  <a:txBody>
                    <a:bodyPr/>
                    <a:lstStyle/>
                    <a:p>
                      <a:r>
                        <a:rPr lang="nl-NL" sz="1000" dirty="0">
                          <a:solidFill>
                            <a:schemeClr val="tx2"/>
                          </a:solidFill>
                          <a:latin typeface="Arial" panose="020B0604020202020204" pitchFamily="34" charset="0"/>
                          <a:cs typeface="Arial" panose="020B0604020202020204" pitchFamily="34" charset="0"/>
                        </a:rPr>
                        <a:t>Ander specialisme</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21</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solidFill>
                            <a:schemeClr val="tx2"/>
                          </a:solidFill>
                          <a:latin typeface="Arial" panose="020B0604020202020204" pitchFamily="34" charset="0"/>
                          <a:cs typeface="Arial" panose="020B0604020202020204" pitchFamily="34" charset="0"/>
                        </a:rPr>
                        <a:t>&lt; 11%</a:t>
                      </a:r>
                    </a:p>
                  </a:txBody>
                  <a:tcPr marL="0" marR="0" marT="0" marB="0" anchor="ctr">
                    <a:lnL w="12700" cmpd="sng">
                      <a:noFill/>
                    </a:lnL>
                    <a:lnR w="12700" cmpd="sng">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768517"/>
                  </a:ext>
                </a:extLst>
              </a:tr>
            </a:tbl>
          </a:graphicData>
        </a:graphic>
      </p:graphicFrame>
      <p:sp>
        <p:nvSpPr>
          <p:cNvPr id="15" name="Tekstvak 79">
            <a:extLst>
              <a:ext uri="{FF2B5EF4-FFF2-40B4-BE49-F238E27FC236}">
                <a16:creationId xmlns:a16="http://schemas.microsoft.com/office/drawing/2014/main" id="{80815F59-470C-3C08-3ADC-52A9AE755D86}"/>
              </a:ext>
            </a:extLst>
          </p:cNvPr>
          <p:cNvSpPr txBox="1"/>
          <p:nvPr/>
        </p:nvSpPr>
        <p:spPr>
          <a:xfrm>
            <a:off x="8199081" y="3996868"/>
            <a:ext cx="3221120" cy="30207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7AA91"/>
                </a:solidFill>
                <a:effectLst/>
                <a:uLnTx/>
                <a:uFillTx/>
                <a:ea typeface="+mn-ea"/>
                <a:cs typeface="Arial" panose="020B0604020202020204" pitchFamily="34" charset="0"/>
              </a:rPr>
              <a:t>Gemiddelde buikomtrek afname: </a:t>
            </a:r>
            <a:r>
              <a:rPr kumimoji="0" lang="en-US" sz="1200" b="1" i="0" u="none" strike="noStrike" kern="1200" cap="none" spc="0" normalizeH="0" baseline="0" noProof="0" dirty="0">
                <a:ln>
                  <a:noFill/>
                </a:ln>
                <a:solidFill>
                  <a:srgbClr val="37AA91"/>
                </a:solidFill>
                <a:effectLst/>
                <a:uLnTx/>
                <a:uFillTx/>
                <a:ea typeface="+mn-ea"/>
                <a:cs typeface="Arial" panose="020B0604020202020204" pitchFamily="34" charset="0"/>
              </a:rPr>
              <a:t>-4,4 cm*</a:t>
            </a:r>
          </a:p>
        </p:txBody>
      </p:sp>
      <p:pic>
        <p:nvPicPr>
          <p:cNvPr id="16" name="Picture 61">
            <a:extLst>
              <a:ext uri="{FF2B5EF4-FFF2-40B4-BE49-F238E27FC236}">
                <a16:creationId xmlns:a16="http://schemas.microsoft.com/office/drawing/2014/main" id="{B018C71A-804A-7237-0E62-292081CA36F0}"/>
              </a:ext>
            </a:extLst>
          </p:cNvPr>
          <p:cNvPicPr>
            <a:picLocks noChangeAspect="1"/>
          </p:cNvPicPr>
          <p:nvPr/>
        </p:nvPicPr>
        <p:blipFill rotWithShape="1">
          <a:blip r:embed="rId3"/>
          <a:srcRect b="48690"/>
          <a:stretch/>
        </p:blipFill>
        <p:spPr>
          <a:xfrm>
            <a:off x="8315542" y="2054408"/>
            <a:ext cx="3574185" cy="1136600"/>
          </a:xfrm>
          <a:prstGeom prst="rect">
            <a:avLst/>
          </a:prstGeom>
        </p:spPr>
      </p:pic>
      <p:sp>
        <p:nvSpPr>
          <p:cNvPr id="17" name="Tekstvak 79">
            <a:extLst>
              <a:ext uri="{FF2B5EF4-FFF2-40B4-BE49-F238E27FC236}">
                <a16:creationId xmlns:a16="http://schemas.microsoft.com/office/drawing/2014/main" id="{AE91D6AD-BCD9-BE9E-4114-6A59B1C3D0C3}"/>
              </a:ext>
            </a:extLst>
          </p:cNvPr>
          <p:cNvSpPr txBox="1"/>
          <p:nvPr/>
        </p:nvSpPr>
        <p:spPr>
          <a:xfrm>
            <a:off x="8348132" y="1465081"/>
            <a:ext cx="3221120" cy="30207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7AA91"/>
                </a:solidFill>
                <a:effectLst/>
                <a:uLnTx/>
                <a:uFillTx/>
                <a:ea typeface="+mn-ea"/>
                <a:cs typeface="Arial" panose="020B0604020202020204" pitchFamily="34" charset="0"/>
              </a:rPr>
              <a:t>Gemiddeld gewichtsverlies: </a:t>
            </a:r>
            <a:r>
              <a:rPr kumimoji="0" lang="en-US" sz="1200" b="1" i="0" u="none" strike="noStrike" kern="1200" cap="none" spc="0" normalizeH="0" baseline="0" noProof="0" dirty="0">
                <a:ln>
                  <a:noFill/>
                </a:ln>
                <a:solidFill>
                  <a:srgbClr val="37AA91"/>
                </a:solidFill>
                <a:effectLst/>
                <a:uLnTx/>
                <a:uFillTx/>
                <a:ea typeface="+mn-ea"/>
                <a:cs typeface="Arial" panose="020B0604020202020204" pitchFamily="34" charset="0"/>
              </a:rPr>
              <a:t>-3,4%*</a:t>
            </a:r>
          </a:p>
        </p:txBody>
      </p:sp>
      <p:sp>
        <p:nvSpPr>
          <p:cNvPr id="18" name="TextBox 50">
            <a:extLst>
              <a:ext uri="{FF2B5EF4-FFF2-40B4-BE49-F238E27FC236}">
                <a16:creationId xmlns:a16="http://schemas.microsoft.com/office/drawing/2014/main" id="{7F347AFA-4B38-D863-C83B-AC023ECAF9FB}"/>
              </a:ext>
            </a:extLst>
          </p:cNvPr>
          <p:cNvSpPr txBox="1"/>
          <p:nvPr/>
        </p:nvSpPr>
        <p:spPr>
          <a:xfrm>
            <a:off x="10021740" y="2736344"/>
            <a:ext cx="299762" cy="15440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ea typeface="+mn-ea"/>
                <a:cs typeface="Arial" panose="020B0604020202020204" pitchFamily="34" charset="0"/>
              </a:rPr>
              <a:t>101,3</a:t>
            </a:r>
            <a:endParaRPr kumimoji="0" lang="en-GB" sz="900" b="1" i="0" u="none" strike="noStrike" kern="1200" cap="none" spc="0" normalizeH="0" baseline="0" noProof="0" dirty="0" err="1">
              <a:ln>
                <a:noFill/>
              </a:ln>
              <a:solidFill>
                <a:srgbClr val="002060"/>
              </a:solidFill>
              <a:effectLst/>
              <a:uLnTx/>
              <a:uFillTx/>
              <a:ea typeface="+mn-ea"/>
              <a:cs typeface="Arial" panose="020B0604020202020204" pitchFamily="34" charset="0"/>
            </a:endParaRPr>
          </a:p>
        </p:txBody>
      </p:sp>
      <p:sp>
        <p:nvSpPr>
          <p:cNvPr id="19" name="TextBox 52">
            <a:extLst>
              <a:ext uri="{FF2B5EF4-FFF2-40B4-BE49-F238E27FC236}">
                <a16:creationId xmlns:a16="http://schemas.microsoft.com/office/drawing/2014/main" id="{80855A6D-7A9B-2AA1-8482-877F9F2974A0}"/>
              </a:ext>
            </a:extLst>
          </p:cNvPr>
          <p:cNvSpPr txBox="1"/>
          <p:nvPr/>
        </p:nvSpPr>
        <p:spPr>
          <a:xfrm>
            <a:off x="10079292" y="2422240"/>
            <a:ext cx="299762" cy="15440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ea typeface="+mn-ea"/>
                <a:cs typeface="Arial" panose="020B0604020202020204" pitchFamily="34" charset="0"/>
              </a:rPr>
              <a:t>104,9</a:t>
            </a:r>
            <a:endParaRPr kumimoji="0" lang="en-GB" sz="900" b="1" i="0" u="none" strike="noStrike" kern="1200" cap="none" spc="0" normalizeH="0" baseline="0" noProof="0" dirty="0" err="1">
              <a:ln>
                <a:noFill/>
              </a:ln>
              <a:solidFill>
                <a:srgbClr val="002060"/>
              </a:solidFill>
              <a:effectLst/>
              <a:uLnTx/>
              <a:uFillTx/>
              <a:ea typeface="+mn-ea"/>
              <a:cs typeface="Arial" panose="020B0604020202020204" pitchFamily="34" charset="0"/>
            </a:endParaRPr>
          </a:p>
        </p:txBody>
      </p:sp>
      <p:pic>
        <p:nvPicPr>
          <p:cNvPr id="20" name="Picture 4">
            <a:extLst>
              <a:ext uri="{FF2B5EF4-FFF2-40B4-BE49-F238E27FC236}">
                <a16:creationId xmlns:a16="http://schemas.microsoft.com/office/drawing/2014/main" id="{66D7A9F6-6CA5-1702-9103-622B21EA13EF}"/>
              </a:ext>
            </a:extLst>
          </p:cNvPr>
          <p:cNvPicPr>
            <a:picLocks noChangeAspect="1"/>
          </p:cNvPicPr>
          <p:nvPr/>
        </p:nvPicPr>
        <p:blipFill>
          <a:blip r:embed="rId4"/>
          <a:stretch>
            <a:fillRect/>
          </a:stretch>
        </p:blipFill>
        <p:spPr>
          <a:xfrm>
            <a:off x="8354254" y="4618564"/>
            <a:ext cx="3578370" cy="1108572"/>
          </a:xfrm>
          <a:prstGeom prst="rect">
            <a:avLst/>
          </a:prstGeom>
        </p:spPr>
      </p:pic>
      <p:sp>
        <p:nvSpPr>
          <p:cNvPr id="21" name="TextBox 58">
            <a:extLst>
              <a:ext uri="{FF2B5EF4-FFF2-40B4-BE49-F238E27FC236}">
                <a16:creationId xmlns:a16="http://schemas.microsoft.com/office/drawing/2014/main" id="{3DE81353-2C30-8707-E019-98A2569D4556}"/>
              </a:ext>
            </a:extLst>
          </p:cNvPr>
          <p:cNvSpPr txBox="1"/>
          <p:nvPr/>
        </p:nvSpPr>
        <p:spPr>
          <a:xfrm>
            <a:off x="10154804" y="4991627"/>
            <a:ext cx="299762" cy="15440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ea typeface="+mn-ea"/>
                <a:cs typeface="Arial" panose="020B0604020202020204" pitchFamily="34" charset="0"/>
              </a:rPr>
              <a:t>116,0</a:t>
            </a:r>
            <a:endParaRPr kumimoji="0" lang="en-GB" sz="900" b="1" i="0" u="none" strike="noStrike" kern="1200" cap="none" spc="0" normalizeH="0" baseline="0" noProof="0" dirty="0" err="1">
              <a:ln>
                <a:noFill/>
              </a:ln>
              <a:solidFill>
                <a:srgbClr val="002060"/>
              </a:solidFill>
              <a:effectLst/>
              <a:uLnTx/>
              <a:uFillTx/>
              <a:ea typeface="+mn-ea"/>
              <a:cs typeface="Arial" panose="020B0604020202020204" pitchFamily="34" charset="0"/>
            </a:endParaRPr>
          </a:p>
        </p:txBody>
      </p:sp>
      <p:sp>
        <p:nvSpPr>
          <p:cNvPr id="22" name="TextBox 59">
            <a:extLst>
              <a:ext uri="{FF2B5EF4-FFF2-40B4-BE49-F238E27FC236}">
                <a16:creationId xmlns:a16="http://schemas.microsoft.com/office/drawing/2014/main" id="{B55F0211-B20A-E1BB-D19D-01A89EE47B11}"/>
              </a:ext>
            </a:extLst>
          </p:cNvPr>
          <p:cNvSpPr txBox="1"/>
          <p:nvPr/>
        </p:nvSpPr>
        <p:spPr>
          <a:xfrm>
            <a:off x="10026313" y="5313154"/>
            <a:ext cx="299762" cy="15440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ea typeface="+mn-ea"/>
                <a:cs typeface="Arial" panose="020B0604020202020204" pitchFamily="34" charset="0"/>
              </a:rPr>
              <a:t>111,7</a:t>
            </a:r>
            <a:endParaRPr kumimoji="0" lang="en-GB" sz="900" b="1" i="0" u="none" strike="noStrike" kern="1200" cap="none" spc="0" normalizeH="0" baseline="0" noProof="0" dirty="0" err="1">
              <a:ln>
                <a:noFill/>
              </a:ln>
              <a:solidFill>
                <a:srgbClr val="002060"/>
              </a:solidFill>
              <a:effectLst/>
              <a:uLnTx/>
              <a:uFillTx/>
              <a:ea typeface="+mn-ea"/>
              <a:cs typeface="Arial" panose="020B0604020202020204" pitchFamily="34" charset="0"/>
            </a:endParaRPr>
          </a:p>
        </p:txBody>
      </p:sp>
      <p:sp>
        <p:nvSpPr>
          <p:cNvPr id="23" name="Tijdelijke aanduiding voor tekst 9">
            <a:extLst>
              <a:ext uri="{FF2B5EF4-FFF2-40B4-BE49-F238E27FC236}">
                <a16:creationId xmlns:a16="http://schemas.microsoft.com/office/drawing/2014/main" id="{E546A14E-2F02-CCE9-2A89-A2DBA4C5ECF7}"/>
              </a:ext>
            </a:extLst>
          </p:cNvPr>
          <p:cNvSpPr txBox="1">
            <a:spLocks/>
          </p:cNvSpPr>
          <p:nvPr/>
        </p:nvSpPr>
        <p:spPr>
          <a:xfrm>
            <a:off x="983432" y="6143236"/>
            <a:ext cx="8652000" cy="32400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800"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6FDF37BF-0E8D-B0E2-131E-0B01ABE1A11B}"/>
              </a:ext>
            </a:extLst>
          </p:cNvPr>
          <p:cNvSpPr txBox="1"/>
          <p:nvPr/>
        </p:nvSpPr>
        <p:spPr>
          <a:xfrm>
            <a:off x="711200" y="1900518"/>
            <a:ext cx="2014071" cy="1200329"/>
          </a:xfrm>
          <a:prstGeom prst="rect">
            <a:avLst/>
          </a:prstGeom>
          <a:noFill/>
        </p:spPr>
        <p:txBody>
          <a:bodyPr wrap="square" rtlCol="0">
            <a:spAutoFit/>
          </a:bodyPr>
          <a:lstStyle/>
          <a:p>
            <a:r>
              <a:rPr lang="nl-NL" sz="1800" dirty="0">
                <a:solidFill>
                  <a:srgbClr val="002060"/>
                </a:solidFill>
                <a:latin typeface="Arial" panose="020B0604020202020204" pitchFamily="34" charset="0"/>
                <a:ea typeface="+mn-ea"/>
                <a:cs typeface="Arial" panose="020B0604020202020204" pitchFamily="34" charset="0"/>
              </a:rPr>
              <a:t>*eerste indicatie van de resultaten (n=660)</a:t>
            </a:r>
          </a:p>
          <a:p>
            <a:endParaRPr lang="nl-NL" dirty="0"/>
          </a:p>
        </p:txBody>
      </p:sp>
    </p:spTree>
    <p:extLst>
      <p:ext uri="{BB962C8B-B14F-4D97-AF65-F5344CB8AC3E}">
        <p14:creationId xmlns:p14="http://schemas.microsoft.com/office/powerpoint/2010/main" val="45369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E6FD1-289F-3A2C-AB70-7BC1C0E1791E}"/>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0937EB2C-8F7E-9629-04E1-96B056441E03}"/>
              </a:ext>
            </a:extLst>
          </p:cNvPr>
          <p:cNvSpPr>
            <a:spLocks noGrp="1"/>
          </p:cNvSpPr>
          <p:nvPr>
            <p:ph idx="1"/>
          </p:nvPr>
        </p:nvSpPr>
        <p:spPr/>
        <p:txBody>
          <a:bodyPr/>
          <a:lstStyle/>
          <a:p>
            <a:pPr marL="0" indent="0">
              <a:buNone/>
            </a:pPr>
            <a:r>
              <a:rPr lang="nl-NL" dirty="0"/>
              <a:t>Gedurende het 2-jaar durende GLI-programma:</a:t>
            </a:r>
          </a:p>
          <a:p>
            <a:endParaRPr lang="nl-NL" dirty="0"/>
          </a:p>
          <a:p>
            <a:r>
              <a:rPr lang="nl-NL" dirty="0"/>
              <a:t>Circa 50% van de deelnemers maakt het traject helemaal af. </a:t>
            </a:r>
          </a:p>
          <a:p>
            <a:r>
              <a:rPr lang="nl-NL" dirty="0"/>
              <a:t>26% stopt in het 1e jaar. </a:t>
            </a:r>
          </a:p>
          <a:p>
            <a:r>
              <a:rPr lang="nl-NL" dirty="0"/>
              <a:t>35% stopt alsnog in het 2e jaar. </a:t>
            </a:r>
          </a:p>
          <a:p>
            <a:endParaRPr lang="nl-NL" dirty="0"/>
          </a:p>
          <a:p>
            <a:r>
              <a:rPr lang="nl-NL" dirty="0"/>
              <a:t>Uit eerdere updates blijkt dat een gebrek aan tijd en/of motivatie vaak de reden was om te stoppen.</a:t>
            </a:r>
          </a:p>
          <a:p>
            <a:endParaRPr lang="nl-NL" dirty="0"/>
          </a:p>
        </p:txBody>
      </p:sp>
      <p:sp>
        <p:nvSpPr>
          <p:cNvPr id="4" name="Tijdelijke aanduiding voor datum 3">
            <a:extLst>
              <a:ext uri="{FF2B5EF4-FFF2-40B4-BE49-F238E27FC236}">
                <a16:creationId xmlns:a16="http://schemas.microsoft.com/office/drawing/2014/main" id="{5C95DA6D-BA22-3D9B-6AFF-61FCC6F20F46}"/>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4D60348F-72DE-322D-1B73-E90F64A616E2}"/>
              </a:ext>
            </a:extLst>
          </p:cNvPr>
          <p:cNvSpPr>
            <a:spLocks noGrp="1"/>
          </p:cNvSpPr>
          <p:nvPr>
            <p:ph type="sldNum" sz="quarter" idx="12"/>
          </p:nvPr>
        </p:nvSpPr>
        <p:spPr/>
        <p:txBody>
          <a:bodyPr/>
          <a:lstStyle/>
          <a:p>
            <a:fld id="{C7667BEC-0511-4721-880C-282B0BD3357A}" type="slidenum">
              <a:rPr lang="nl-NL" smtClean="0"/>
              <a:t>35</a:t>
            </a:fld>
            <a:endParaRPr lang="nl-NL"/>
          </a:p>
        </p:txBody>
      </p:sp>
      <p:pic>
        <p:nvPicPr>
          <p:cNvPr id="6" name="Afbeelding 5">
            <a:extLst>
              <a:ext uri="{FF2B5EF4-FFF2-40B4-BE49-F238E27FC236}">
                <a16:creationId xmlns:a16="http://schemas.microsoft.com/office/drawing/2014/main" id="{1744F269-BF47-6F5D-3257-7C8A7BED3145}"/>
              </a:ext>
            </a:extLst>
          </p:cNvPr>
          <p:cNvPicPr>
            <a:picLocks noChangeAspect="1"/>
          </p:cNvPicPr>
          <p:nvPr/>
        </p:nvPicPr>
        <p:blipFill>
          <a:blip r:embed="rId2"/>
          <a:stretch>
            <a:fillRect/>
          </a:stretch>
        </p:blipFill>
        <p:spPr>
          <a:xfrm>
            <a:off x="10346652" y="5050383"/>
            <a:ext cx="1692948" cy="1126580"/>
          </a:xfrm>
          <a:prstGeom prst="rect">
            <a:avLst/>
          </a:prstGeom>
        </p:spPr>
      </p:pic>
    </p:spTree>
    <p:extLst>
      <p:ext uri="{BB962C8B-B14F-4D97-AF65-F5344CB8AC3E}">
        <p14:creationId xmlns:p14="http://schemas.microsoft.com/office/powerpoint/2010/main" val="2936566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B4A9-5E65-4F0C-70F8-DA0027E6EB68}"/>
              </a:ext>
            </a:extLst>
          </p:cNvPr>
          <p:cNvSpPr>
            <a:spLocks noGrp="1"/>
          </p:cNvSpPr>
          <p:nvPr>
            <p:ph type="title"/>
          </p:nvPr>
        </p:nvSpPr>
        <p:spPr/>
        <p:txBody>
          <a:bodyPr>
            <a:normAutofit/>
          </a:bodyPr>
          <a:lstStyle/>
          <a:p>
            <a:r>
              <a:rPr lang="nl-NL" dirty="0"/>
              <a:t>Geregistreerde medicatie bij obesitas</a:t>
            </a:r>
          </a:p>
        </p:txBody>
      </p:sp>
      <p:sp>
        <p:nvSpPr>
          <p:cNvPr id="3" name="Tijdelijke aanduiding voor inhoud 2">
            <a:extLst>
              <a:ext uri="{FF2B5EF4-FFF2-40B4-BE49-F238E27FC236}">
                <a16:creationId xmlns:a16="http://schemas.microsoft.com/office/drawing/2014/main" id="{B2BA18DD-542B-E753-C3FD-D730E395201D}"/>
              </a:ext>
            </a:extLst>
          </p:cNvPr>
          <p:cNvSpPr>
            <a:spLocks noGrp="1"/>
          </p:cNvSpPr>
          <p:nvPr>
            <p:ph idx="1"/>
          </p:nvPr>
        </p:nvSpPr>
        <p:spPr/>
        <p:txBody>
          <a:bodyPr/>
          <a:lstStyle/>
          <a:p>
            <a:r>
              <a:rPr lang="nl-NL" dirty="0"/>
              <a:t>GLP-agonisten</a:t>
            </a:r>
          </a:p>
          <a:p>
            <a:pPr lvl="1"/>
            <a:r>
              <a:rPr lang="nl-NL" dirty="0" err="1"/>
              <a:t>Liraglutide</a:t>
            </a:r>
            <a:r>
              <a:rPr lang="nl-NL" dirty="0"/>
              <a:t> (</a:t>
            </a:r>
            <a:r>
              <a:rPr lang="nl-NL" dirty="0" err="1"/>
              <a:t>Saxenda</a:t>
            </a:r>
            <a:r>
              <a:rPr lang="nl-NL" dirty="0"/>
              <a:t>®) zeer beperkt beschikbaar (jan ‘24)</a:t>
            </a:r>
          </a:p>
          <a:p>
            <a:pPr lvl="1"/>
            <a:r>
              <a:rPr lang="nl-NL" dirty="0" err="1"/>
              <a:t>Semaglutide</a:t>
            </a:r>
            <a:r>
              <a:rPr lang="nl-NL" dirty="0"/>
              <a:t> (</a:t>
            </a:r>
            <a:r>
              <a:rPr lang="nl-NL" dirty="0" err="1"/>
              <a:t>Wegovy</a:t>
            </a:r>
            <a:r>
              <a:rPr lang="nl-NL" dirty="0"/>
              <a:t>®) wel geregistreerd, nog niet beschikbaar (jan ‘24)</a:t>
            </a:r>
          </a:p>
          <a:p>
            <a:pPr lvl="1"/>
            <a:r>
              <a:rPr lang="nl-NL" dirty="0" err="1"/>
              <a:t>Tirzepatide</a:t>
            </a:r>
            <a:r>
              <a:rPr lang="nl-NL" dirty="0"/>
              <a:t> (</a:t>
            </a:r>
            <a:r>
              <a:rPr lang="nl-NL" dirty="0" err="1"/>
              <a:t>Mounjaro</a:t>
            </a:r>
            <a:r>
              <a:rPr lang="nl-NL" dirty="0"/>
              <a:t>®) </a:t>
            </a:r>
            <a:r>
              <a:rPr lang="nl-NL" dirty="0" err="1"/>
              <a:t>geregistr</a:t>
            </a:r>
            <a:r>
              <a:rPr lang="nl-NL" dirty="0"/>
              <a:t>, nog niet beschikbaar, nog niet vergoed voor gewichtsbeheersing (wel voor DMII met voorwaarden).</a:t>
            </a:r>
          </a:p>
          <a:p>
            <a:pPr lvl="1"/>
            <a:endParaRPr lang="nl-NL" dirty="0"/>
          </a:p>
          <a:p>
            <a:r>
              <a:rPr lang="nl-NL" dirty="0"/>
              <a:t>Centraal werkende eetlustonderdrukker:</a:t>
            </a:r>
          </a:p>
          <a:p>
            <a:pPr lvl="1"/>
            <a:r>
              <a:rPr lang="nl-NL" dirty="0" err="1"/>
              <a:t>Naltrexon</a:t>
            </a:r>
            <a:r>
              <a:rPr lang="nl-NL" dirty="0"/>
              <a:t>/</a:t>
            </a:r>
            <a:r>
              <a:rPr lang="nl-NL" dirty="0" err="1"/>
              <a:t>bupropion</a:t>
            </a:r>
            <a:r>
              <a:rPr lang="nl-NL" dirty="0"/>
              <a:t> (</a:t>
            </a:r>
            <a:r>
              <a:rPr lang="nl-NL" dirty="0" err="1"/>
              <a:t>Mysimba</a:t>
            </a:r>
            <a:r>
              <a:rPr lang="nl-NL" dirty="0"/>
              <a:t>®) beschikbaar</a:t>
            </a:r>
          </a:p>
        </p:txBody>
      </p:sp>
      <p:pic>
        <p:nvPicPr>
          <p:cNvPr id="4" name="Afbeelding 3">
            <a:extLst>
              <a:ext uri="{FF2B5EF4-FFF2-40B4-BE49-F238E27FC236}">
                <a16:creationId xmlns:a16="http://schemas.microsoft.com/office/drawing/2014/main" id="{CD1AE67C-82FE-91BF-40E2-1570078F45D7}"/>
              </a:ext>
            </a:extLst>
          </p:cNvPr>
          <p:cNvPicPr>
            <a:picLocks noChangeAspect="1"/>
          </p:cNvPicPr>
          <p:nvPr/>
        </p:nvPicPr>
        <p:blipFill>
          <a:blip r:embed="rId3"/>
          <a:stretch>
            <a:fillRect/>
          </a:stretch>
        </p:blipFill>
        <p:spPr>
          <a:xfrm>
            <a:off x="9574071" y="877887"/>
            <a:ext cx="2419350" cy="1895475"/>
          </a:xfrm>
          <a:prstGeom prst="rect">
            <a:avLst/>
          </a:prstGeom>
        </p:spPr>
      </p:pic>
      <p:pic>
        <p:nvPicPr>
          <p:cNvPr id="5" name="Afbeelding 4">
            <a:extLst>
              <a:ext uri="{FF2B5EF4-FFF2-40B4-BE49-F238E27FC236}">
                <a16:creationId xmlns:a16="http://schemas.microsoft.com/office/drawing/2014/main" id="{2CC8C13C-2547-0E9F-B3C9-5C07DA6E1B06}"/>
              </a:ext>
            </a:extLst>
          </p:cNvPr>
          <p:cNvPicPr>
            <a:picLocks noChangeAspect="1"/>
          </p:cNvPicPr>
          <p:nvPr/>
        </p:nvPicPr>
        <p:blipFill>
          <a:blip r:embed="rId4"/>
          <a:stretch>
            <a:fillRect/>
          </a:stretch>
        </p:blipFill>
        <p:spPr>
          <a:xfrm>
            <a:off x="9278586" y="3198924"/>
            <a:ext cx="2505075" cy="1819275"/>
          </a:xfrm>
          <a:prstGeom prst="rect">
            <a:avLst/>
          </a:prstGeom>
        </p:spPr>
      </p:pic>
      <p:pic>
        <p:nvPicPr>
          <p:cNvPr id="6" name="Afbeelding 5">
            <a:extLst>
              <a:ext uri="{FF2B5EF4-FFF2-40B4-BE49-F238E27FC236}">
                <a16:creationId xmlns:a16="http://schemas.microsoft.com/office/drawing/2014/main" id="{A18C3F86-15FA-DF78-FCA5-F85887B50722}"/>
              </a:ext>
            </a:extLst>
          </p:cNvPr>
          <p:cNvPicPr>
            <a:picLocks noChangeAspect="1"/>
          </p:cNvPicPr>
          <p:nvPr/>
        </p:nvPicPr>
        <p:blipFill>
          <a:blip r:embed="rId5"/>
          <a:stretch>
            <a:fillRect/>
          </a:stretch>
        </p:blipFill>
        <p:spPr>
          <a:xfrm>
            <a:off x="6524625" y="4387368"/>
            <a:ext cx="2324100" cy="1962150"/>
          </a:xfrm>
          <a:prstGeom prst="rect">
            <a:avLst/>
          </a:prstGeom>
        </p:spPr>
      </p:pic>
      <p:pic>
        <p:nvPicPr>
          <p:cNvPr id="7" name="Picture 2" descr="Eli Lilly plans diabetes drug trial for kids as young as 6 years, Bloomberg  reports | Reuters">
            <a:extLst>
              <a:ext uri="{FF2B5EF4-FFF2-40B4-BE49-F238E27FC236}">
                <a16:creationId xmlns:a16="http://schemas.microsoft.com/office/drawing/2014/main" id="{29CDFED3-20F6-0A36-F89E-A8DAF1C0A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8447" y="5003527"/>
            <a:ext cx="2150598" cy="143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99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4BF2B-B246-A2A2-9F64-AD7ADF53522C}"/>
              </a:ext>
            </a:extLst>
          </p:cNvPr>
          <p:cNvSpPr>
            <a:spLocks noGrp="1"/>
          </p:cNvSpPr>
          <p:nvPr>
            <p:ph type="title"/>
          </p:nvPr>
        </p:nvSpPr>
        <p:spPr/>
        <p:txBody>
          <a:bodyPr>
            <a:normAutofit/>
          </a:bodyPr>
          <a:lstStyle/>
          <a:p>
            <a:r>
              <a:rPr lang="nl-NL" dirty="0"/>
              <a:t>Werkingsmechanisme medicatie bij Obesitas</a:t>
            </a:r>
          </a:p>
        </p:txBody>
      </p:sp>
      <p:sp>
        <p:nvSpPr>
          <p:cNvPr id="3" name="Tijdelijke aanduiding voor inhoud 2">
            <a:extLst>
              <a:ext uri="{FF2B5EF4-FFF2-40B4-BE49-F238E27FC236}">
                <a16:creationId xmlns:a16="http://schemas.microsoft.com/office/drawing/2014/main" id="{80A158F1-63A1-BC84-279F-0F34E4C821FE}"/>
              </a:ext>
            </a:extLst>
          </p:cNvPr>
          <p:cNvSpPr>
            <a:spLocks noGrp="1"/>
          </p:cNvSpPr>
          <p:nvPr>
            <p:ph idx="1"/>
          </p:nvPr>
        </p:nvSpPr>
        <p:spPr/>
        <p:txBody>
          <a:bodyPr/>
          <a:lstStyle/>
          <a:p>
            <a:r>
              <a:rPr lang="nl-NL" dirty="0"/>
              <a:t>GLP1-agonisten (</a:t>
            </a:r>
            <a:r>
              <a:rPr lang="nl-NL" dirty="0" err="1"/>
              <a:t>incretine</a:t>
            </a:r>
            <a:r>
              <a:rPr lang="nl-NL" dirty="0"/>
              <a:t> agonist) </a:t>
            </a:r>
            <a:r>
              <a:rPr lang="nl-NL" dirty="0" err="1"/>
              <a:t>liraglutide</a:t>
            </a:r>
            <a:endParaRPr lang="nl-NL" dirty="0"/>
          </a:p>
          <a:p>
            <a:pPr lvl="1"/>
            <a:r>
              <a:rPr lang="nl-NL" dirty="0"/>
              <a:t>Activeert </a:t>
            </a:r>
            <a:r>
              <a:rPr lang="nl-NL" b="1" dirty="0"/>
              <a:t>G</a:t>
            </a:r>
            <a:r>
              <a:rPr lang="nl-NL" dirty="0"/>
              <a:t>lucagon-</a:t>
            </a:r>
            <a:r>
              <a:rPr lang="nl-NL" b="1" dirty="0"/>
              <a:t>L</a:t>
            </a:r>
            <a:r>
              <a:rPr lang="nl-NL" dirty="0"/>
              <a:t>ike </a:t>
            </a:r>
            <a:r>
              <a:rPr lang="nl-NL" b="1" dirty="0"/>
              <a:t>P</a:t>
            </a:r>
            <a:r>
              <a:rPr lang="nl-NL" dirty="0"/>
              <a:t>eptide 1 receptor </a:t>
            </a:r>
            <a:r>
              <a:rPr lang="nl-NL" dirty="0">
                <a:sym typeface="Wingdings" panose="05000000000000000000" pitchFamily="2" charset="2"/>
              </a:rPr>
              <a:t> verhoogt cyclisch AMP </a:t>
            </a:r>
          </a:p>
          <a:p>
            <a:pPr lvl="1"/>
            <a:r>
              <a:rPr lang="nl-NL" dirty="0">
                <a:sym typeface="Wingdings" panose="05000000000000000000" pitchFamily="2" charset="2"/>
              </a:rPr>
              <a:t>Vermindering hongergevoel</a:t>
            </a:r>
          </a:p>
          <a:p>
            <a:pPr lvl="1"/>
            <a:r>
              <a:rPr lang="nl-NL" dirty="0">
                <a:sym typeface="Wingdings" panose="05000000000000000000" pitchFamily="2" charset="2"/>
              </a:rPr>
              <a:t>Verhoogt verzadiging</a:t>
            </a:r>
          </a:p>
          <a:p>
            <a:pPr lvl="1"/>
            <a:r>
              <a:rPr lang="nl-NL" dirty="0">
                <a:sym typeface="Wingdings" panose="05000000000000000000" pitchFamily="2" charset="2"/>
              </a:rPr>
              <a:t>Vertraagt maaglediging</a:t>
            </a:r>
          </a:p>
          <a:p>
            <a:pPr lvl="1"/>
            <a:r>
              <a:rPr lang="nl-NL" dirty="0">
                <a:sym typeface="Wingdings" panose="05000000000000000000" pitchFamily="2" charset="2"/>
              </a:rPr>
              <a:t>Stimuleert insuline afgifte</a:t>
            </a:r>
          </a:p>
          <a:p>
            <a:pPr lvl="1"/>
            <a:r>
              <a:rPr lang="nl-NL" dirty="0">
                <a:sym typeface="Wingdings" panose="05000000000000000000" pitchFamily="2" charset="2"/>
              </a:rPr>
              <a:t>Remt </a:t>
            </a:r>
            <a:r>
              <a:rPr lang="nl-NL" dirty="0" err="1">
                <a:sym typeface="Wingdings" panose="05000000000000000000" pitchFamily="2" charset="2"/>
              </a:rPr>
              <a:t>glucacon</a:t>
            </a:r>
            <a:r>
              <a:rPr lang="nl-NL" dirty="0">
                <a:sym typeface="Wingdings" panose="05000000000000000000" pitchFamily="2" charset="2"/>
              </a:rPr>
              <a:t> afgifte</a:t>
            </a:r>
          </a:p>
          <a:p>
            <a:pPr lvl="1"/>
            <a:r>
              <a:rPr lang="nl-NL" dirty="0">
                <a:sym typeface="Wingdings" panose="05000000000000000000" pitchFamily="2" charset="2"/>
              </a:rPr>
              <a:t>Levenslang gebruiken</a:t>
            </a:r>
          </a:p>
          <a:p>
            <a:pPr lvl="1"/>
            <a:endParaRPr lang="nl-NL" dirty="0"/>
          </a:p>
          <a:p>
            <a:endParaRPr lang="nl-NL" dirty="0"/>
          </a:p>
          <a:p>
            <a:pPr marL="457200" lvl="1" indent="0">
              <a:buNone/>
            </a:pPr>
            <a:endParaRPr lang="nl-NL" dirty="0"/>
          </a:p>
          <a:p>
            <a:pPr marL="457200" lvl="1" indent="0">
              <a:buNone/>
            </a:pPr>
            <a:endParaRPr lang="nl-NL" dirty="0"/>
          </a:p>
          <a:p>
            <a:pPr lvl="1"/>
            <a:endParaRPr lang="nl-NL" dirty="0"/>
          </a:p>
        </p:txBody>
      </p:sp>
      <p:pic>
        <p:nvPicPr>
          <p:cNvPr id="4" name="Afbeelding 3">
            <a:extLst>
              <a:ext uri="{FF2B5EF4-FFF2-40B4-BE49-F238E27FC236}">
                <a16:creationId xmlns:a16="http://schemas.microsoft.com/office/drawing/2014/main" id="{E09A3854-7056-B8F0-5050-42FBBDE78D10}"/>
              </a:ext>
            </a:extLst>
          </p:cNvPr>
          <p:cNvPicPr>
            <a:picLocks noChangeAspect="1"/>
          </p:cNvPicPr>
          <p:nvPr/>
        </p:nvPicPr>
        <p:blipFill>
          <a:blip r:embed="rId3"/>
          <a:stretch>
            <a:fillRect/>
          </a:stretch>
        </p:blipFill>
        <p:spPr>
          <a:xfrm>
            <a:off x="5032008" y="2535382"/>
            <a:ext cx="6724764" cy="3844636"/>
          </a:xfrm>
          <a:prstGeom prst="rect">
            <a:avLst/>
          </a:prstGeom>
        </p:spPr>
      </p:pic>
    </p:spTree>
    <p:extLst>
      <p:ext uri="{BB962C8B-B14F-4D97-AF65-F5344CB8AC3E}">
        <p14:creationId xmlns:p14="http://schemas.microsoft.com/office/powerpoint/2010/main" val="3645406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22B3C88-908F-FE37-01A0-2082F62E495B}"/>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1BD8D6EC-0047-97C0-810A-CE24178003C2}"/>
              </a:ext>
            </a:extLst>
          </p:cNvPr>
          <p:cNvSpPr>
            <a:spLocks noGrp="1"/>
          </p:cNvSpPr>
          <p:nvPr>
            <p:ph type="sldNum" sz="quarter" idx="12"/>
          </p:nvPr>
        </p:nvSpPr>
        <p:spPr/>
        <p:txBody>
          <a:bodyPr/>
          <a:lstStyle/>
          <a:p>
            <a:fld id="{C7667BEC-0511-4721-880C-282B0BD3357A}" type="slidenum">
              <a:rPr lang="nl-NL" smtClean="0"/>
              <a:t>38</a:t>
            </a:fld>
            <a:endParaRPr lang="nl-NL"/>
          </a:p>
        </p:txBody>
      </p:sp>
      <p:sp>
        <p:nvSpPr>
          <p:cNvPr id="8" name="Tijdelijke aanduiding voor voettekst 3">
            <a:extLst>
              <a:ext uri="{FF2B5EF4-FFF2-40B4-BE49-F238E27FC236}">
                <a16:creationId xmlns:a16="http://schemas.microsoft.com/office/drawing/2014/main" id="{33DDBD9D-226F-E744-63DD-E1BF68BD8FDA}"/>
              </a:ext>
            </a:extLst>
          </p:cNvPr>
          <p:cNvSpPr>
            <a:spLocks noGrp="1"/>
          </p:cNvSpPr>
          <p:nvPr>
            <p:ph type="ftr" sz="quarter" idx="11"/>
          </p:nvPr>
        </p:nvSpPr>
        <p:spPr>
          <a:xfrm>
            <a:off x="711200" y="6341610"/>
            <a:ext cx="9347200" cy="405265"/>
          </a:xfrm>
        </p:spPr>
        <p:txBody>
          <a:bodyPr/>
          <a:lstStyle/>
          <a:p>
            <a:r>
              <a:rPr lang="nl-NL" sz="1000" b="1" dirty="0"/>
              <a:t>Bronnen</a:t>
            </a:r>
            <a:r>
              <a:rPr lang="nl-NL" sz="1000" dirty="0"/>
              <a:t>: </a:t>
            </a:r>
            <a:r>
              <a:rPr lang="nl-NL" sz="1000" dirty="0" err="1"/>
              <a:t>farmacotherapeutischkompas.nl</a:t>
            </a:r>
            <a:r>
              <a:rPr lang="nl-NL" sz="1000" dirty="0"/>
              <a:t>, </a:t>
            </a:r>
            <a:r>
              <a:rPr lang="nl-NL" sz="1000" dirty="0" err="1"/>
              <a:t>zorginstituutnederland.nl</a:t>
            </a:r>
            <a:r>
              <a:rPr lang="nl-NL" sz="1000" dirty="0"/>
              <a:t> (geraadpleegd 21-4-2023), </a:t>
            </a:r>
            <a:r>
              <a:rPr lang="nl-NL" sz="1000" dirty="0" err="1"/>
              <a:t>Ned</a:t>
            </a:r>
            <a:r>
              <a:rPr lang="nl-NL" sz="1000" dirty="0"/>
              <a:t> </a:t>
            </a:r>
            <a:r>
              <a:rPr lang="nl-NL" sz="1000" dirty="0" err="1"/>
              <a:t>Tijdschr</a:t>
            </a:r>
            <a:r>
              <a:rPr lang="nl-NL" sz="1000" dirty="0"/>
              <a:t> </a:t>
            </a:r>
            <a:r>
              <a:rPr lang="nl-NL" sz="1000" dirty="0" err="1"/>
              <a:t>Geneeskd</a:t>
            </a:r>
            <a:r>
              <a:rPr lang="nl-NL" sz="1000" dirty="0"/>
              <a:t>. 2021;165:D4907</a:t>
            </a:r>
          </a:p>
        </p:txBody>
      </p:sp>
      <p:sp>
        <p:nvSpPr>
          <p:cNvPr id="9" name="Titel 1">
            <a:extLst>
              <a:ext uri="{FF2B5EF4-FFF2-40B4-BE49-F238E27FC236}">
                <a16:creationId xmlns:a16="http://schemas.microsoft.com/office/drawing/2014/main" id="{80F72494-96BE-B61B-5CDB-3D438472F209}"/>
              </a:ext>
            </a:extLst>
          </p:cNvPr>
          <p:cNvSpPr txBox="1">
            <a:spLocks/>
          </p:cNvSpPr>
          <p:nvPr/>
        </p:nvSpPr>
        <p:spPr>
          <a:xfrm>
            <a:off x="1055440" y="-7420"/>
            <a:ext cx="10512144" cy="96202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a:t>Liraglutide</a:t>
            </a:r>
            <a:endParaRPr lang="nl-NL" dirty="0"/>
          </a:p>
        </p:txBody>
      </p:sp>
      <p:graphicFrame>
        <p:nvGraphicFramePr>
          <p:cNvPr id="10" name="Tijdelijke aanduiding voor inhoud 2">
            <a:extLst>
              <a:ext uri="{FF2B5EF4-FFF2-40B4-BE49-F238E27FC236}">
                <a16:creationId xmlns:a16="http://schemas.microsoft.com/office/drawing/2014/main" id="{A6AE8AF2-AF6D-34B5-C2F3-AABE54BAE9CB}"/>
              </a:ext>
            </a:extLst>
          </p:cNvPr>
          <p:cNvGraphicFramePr>
            <a:graphicFrameLocks/>
          </p:cNvGraphicFramePr>
          <p:nvPr>
            <p:extLst>
              <p:ext uri="{D42A27DB-BD31-4B8C-83A1-F6EECF244321}">
                <p14:modId xmlns:p14="http://schemas.microsoft.com/office/powerpoint/2010/main" val="2956847422"/>
              </p:ext>
            </p:extLst>
          </p:nvPr>
        </p:nvGraphicFramePr>
        <p:xfrm>
          <a:off x="1213696" y="1394046"/>
          <a:ext cx="8856736" cy="4522869"/>
        </p:xfrm>
        <a:graphic>
          <a:graphicData uri="http://schemas.openxmlformats.org/drawingml/2006/table">
            <a:tbl>
              <a:tblPr firstRow="1" bandRow="1">
                <a:tableStyleId>{5C22544A-7EE6-4342-B048-85BDC9FD1C3A}</a:tableStyleId>
              </a:tblPr>
              <a:tblGrid>
                <a:gridCol w="1365031">
                  <a:extLst>
                    <a:ext uri="{9D8B030D-6E8A-4147-A177-3AD203B41FA5}">
                      <a16:colId xmlns:a16="http://schemas.microsoft.com/office/drawing/2014/main" val="2509100140"/>
                    </a:ext>
                  </a:extLst>
                </a:gridCol>
                <a:gridCol w="7491705">
                  <a:extLst>
                    <a:ext uri="{9D8B030D-6E8A-4147-A177-3AD203B41FA5}">
                      <a16:colId xmlns:a16="http://schemas.microsoft.com/office/drawing/2014/main" val="4123787540"/>
                    </a:ext>
                  </a:extLst>
                </a:gridCol>
              </a:tblGrid>
              <a:tr h="316629">
                <a:tc gridSpan="2">
                  <a:txBody>
                    <a:bodyPr/>
                    <a:lstStyle/>
                    <a:p>
                      <a:pPr algn="ctr"/>
                      <a:r>
                        <a:rPr lang="nl-NL" sz="1400" b="1" noProof="0" dirty="0">
                          <a:solidFill>
                            <a:schemeClr val="bg1"/>
                          </a:solidFill>
                          <a:latin typeface="+mn-lt"/>
                          <a:cs typeface="Arial" panose="020B0604020202020204" pitchFamily="34" charset="0"/>
                        </a:rPr>
                        <a:t>glucagon-like peptide-1- receptoragonist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37AA91"/>
                    </a:solidFill>
                  </a:tcPr>
                </a:tc>
                <a:tc hMerge="1">
                  <a:txBody>
                    <a:bodyPr/>
                    <a:lstStyle/>
                    <a:p>
                      <a:endParaRPr lang="nl-NL" sz="1200" b="0" dirty="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2103020"/>
                  </a:ext>
                </a:extLst>
              </a:tr>
              <a:tr h="1656184">
                <a:tc>
                  <a:txBody>
                    <a:bodyPr/>
                    <a:lstStyle/>
                    <a:p>
                      <a:r>
                        <a:rPr lang="nl-NL" sz="1400" b="1" noProof="0" dirty="0">
                          <a:solidFill>
                            <a:schemeClr val="tx1"/>
                          </a:solidFill>
                          <a:latin typeface="+mn-lt"/>
                          <a:cs typeface="Arial" panose="020B0604020202020204" pitchFamily="34" charset="0"/>
                        </a:rPr>
                        <a:t>Belangrijkste bijwerkingen</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1" noProof="0" dirty="0">
                          <a:solidFill>
                            <a:schemeClr val="tx1"/>
                          </a:solidFill>
                          <a:latin typeface="+mn-lt"/>
                          <a:cs typeface="Arial" panose="020B0604020202020204" pitchFamily="34" charset="0"/>
                        </a:rPr>
                        <a:t>Relatief frequent:</a:t>
                      </a: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Misselijkheid, braken, diarree, obstipatie. Hoofdpijn.</a:t>
                      </a:r>
                    </a:p>
                    <a:p>
                      <a:pPr marL="0" indent="0">
                        <a:buFont typeface="Arial" panose="020B0604020202020204" pitchFamily="34" charset="0"/>
                        <a:buNone/>
                      </a:pPr>
                      <a:r>
                        <a:rPr lang="nl-NL" sz="1400" b="1" noProof="0" dirty="0">
                          <a:solidFill>
                            <a:schemeClr val="tx1"/>
                          </a:solidFill>
                          <a:latin typeface="+mn-lt"/>
                          <a:cs typeface="Arial" panose="020B0604020202020204" pitchFamily="34" charset="0"/>
                        </a:rPr>
                        <a:t>Frequent:</a:t>
                      </a: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Hypoglykemie. Droge mond, dysgeusie, dyspepsie, gastritis, gastro-oesofageale reflux, buikpijn, winderigheid, oprisping, abdominale distensie. Cholelithiase. Slapeloosheid. Duizeligheid, asthenie, vermoeidheid. Reactie op de injectieplaats. Stijging serumlipase en -amylase.</a:t>
                      </a:r>
                    </a:p>
                    <a:p>
                      <a:pPr marL="0" indent="0">
                        <a:buFont typeface="Arial" panose="020B0604020202020204" pitchFamily="34" charset="0"/>
                        <a:buNone/>
                      </a:pPr>
                      <a:endParaRPr lang="nl-NL" sz="1400" b="0" noProof="0" dirty="0">
                        <a:solidFill>
                          <a:schemeClr val="tx1"/>
                        </a:solidFill>
                        <a:latin typeface="+mn-lt"/>
                        <a:cs typeface="Arial" panose="020B0604020202020204" pitchFamily="34" charset="0"/>
                      </a:endParaRP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Liraglutide heeft met 24% uitval de laagste uitval van alle anti-obesitasmiddelen.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1692041"/>
                  </a:ext>
                </a:extLst>
              </a:tr>
              <a:tr h="183974">
                <a:tc>
                  <a:txBody>
                    <a:bodyPr/>
                    <a:lstStyle/>
                    <a:p>
                      <a:r>
                        <a:rPr lang="nl-NL" sz="1400" b="1" noProof="0" dirty="0">
                          <a:solidFill>
                            <a:schemeClr val="tx1"/>
                          </a:solidFill>
                          <a:latin typeface="+mn-lt"/>
                          <a:cs typeface="Arial" panose="020B0604020202020204" pitchFamily="34" charset="0"/>
                        </a:rPr>
                        <a:t>Contra-indicaties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Leeftijd &gt;75 of &lt;12 jaar, hartfalen, ernstige nier- of leverinsufficiëntie, zwangerschap</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00766513"/>
                  </a:ext>
                </a:extLst>
              </a:tr>
              <a:tr h="183974">
                <a:tc>
                  <a:txBody>
                    <a:bodyPr/>
                    <a:lstStyle/>
                    <a:p>
                      <a:r>
                        <a:rPr lang="nl-NL" sz="1400" b="1" noProof="0" dirty="0">
                          <a:solidFill>
                            <a:schemeClr val="tx1"/>
                          </a:solidFill>
                          <a:latin typeface="+mn-lt"/>
                          <a:cs typeface="Arial" panose="020B0604020202020204" pitchFamily="34" charset="0"/>
                        </a:rPr>
                        <a:t>Effect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BMI bij aanvang: gemiddeld 37,2 à 38,3 kg/m</a:t>
                      </a:r>
                      <a:r>
                        <a:rPr lang="nl-NL" sz="1400" b="0" baseline="30000" noProof="0" dirty="0">
                          <a:solidFill>
                            <a:schemeClr val="tx1"/>
                          </a:solidFill>
                          <a:latin typeface="+mn-lt"/>
                          <a:cs typeface="Arial" panose="020B0604020202020204" pitchFamily="34" charset="0"/>
                        </a:rPr>
                        <a:t>2</a:t>
                      </a:r>
                      <a:endParaRPr lang="nl-NL" sz="1400" b="0" noProof="0" dirty="0">
                        <a:solidFill>
                          <a:schemeClr val="tx1"/>
                        </a:solidFill>
                        <a:latin typeface="+mn-lt"/>
                        <a:cs typeface="Arial" panose="020B0604020202020204" pitchFamily="34" charset="0"/>
                      </a:endParaRP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Na 1 jaar:</a:t>
                      </a:r>
                    </a:p>
                    <a:p>
                      <a:pPr marL="171450" indent="-171450">
                        <a:buFont typeface="Arial" panose="020B0604020202020204" pitchFamily="34" charset="0"/>
                        <a:buChar char="•"/>
                      </a:pPr>
                      <a:r>
                        <a:rPr lang="nl-NL" sz="1400" b="0" noProof="0" dirty="0">
                          <a:solidFill>
                            <a:schemeClr val="tx1"/>
                          </a:solidFill>
                          <a:latin typeface="+mn-lt"/>
                          <a:cs typeface="Arial" panose="020B0604020202020204" pitchFamily="34" charset="0"/>
                        </a:rPr>
                        <a:t>≥ 5% gewichtsverlies bij 46-64% van de gebruikers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0" noProof="0" dirty="0">
                          <a:solidFill>
                            <a:schemeClr val="tx1"/>
                          </a:solidFill>
                          <a:latin typeface="+mn-lt"/>
                          <a:cs typeface="Arial" panose="020B0604020202020204" pitchFamily="34" charset="0"/>
                        </a:rPr>
                        <a:t>≥ 10% gewichtsverlies bij 33,6% van de gebruikers met een baseline BMI van 35-39,9 kg/m² en respectievelijk 29,9% bij een baseline BMI van ≥ 40 kg/m²</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89908907"/>
                  </a:ext>
                </a:extLst>
              </a:tr>
              <a:tr h="183974">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dirty="0">
                          <a:latin typeface="+mn-lt"/>
                          <a:cs typeface="Arial" panose="020B0604020202020204" pitchFamily="34" charset="0"/>
                        </a:rPr>
                        <a:t>Subcutane toediening: startdosering 0.6 mg/dag, ophogen met stappen van 0.6mg/week naar 3 mg 1dd</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dirty="0">
                          <a:latin typeface="+mn-lt"/>
                          <a:cs typeface="Arial" panose="020B0604020202020204" pitchFamily="34" charset="0"/>
                        </a:rPr>
                        <a:t>Gemiddelde prijs per dag: € 1,61 - €8,05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400" b="0" i="1"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marL="0" indent="0">
                        <a:buFont typeface="Arial" panose="020B0604020202020204" pitchFamily="34" charset="0"/>
                        <a:buNone/>
                      </a:pPr>
                      <a:endParaRPr lang="nl-NL" sz="12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39704977"/>
                  </a:ext>
                </a:extLst>
              </a:tr>
            </a:tbl>
          </a:graphicData>
        </a:graphic>
      </p:graphicFrame>
    </p:spTree>
    <p:extLst>
      <p:ext uri="{BB962C8B-B14F-4D97-AF65-F5344CB8AC3E}">
        <p14:creationId xmlns:p14="http://schemas.microsoft.com/office/powerpoint/2010/main" val="280624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959A811-E963-298E-7388-74F8128A7CC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B402F89C-057F-C6F5-E2E2-5D852F768FFD}"/>
              </a:ext>
            </a:extLst>
          </p:cNvPr>
          <p:cNvSpPr>
            <a:spLocks noGrp="1"/>
          </p:cNvSpPr>
          <p:nvPr>
            <p:ph type="sldNum" sz="quarter" idx="12"/>
          </p:nvPr>
        </p:nvSpPr>
        <p:spPr/>
        <p:txBody>
          <a:bodyPr/>
          <a:lstStyle/>
          <a:p>
            <a:fld id="{C7667BEC-0511-4721-880C-282B0BD3357A}" type="slidenum">
              <a:rPr lang="nl-NL" smtClean="0"/>
              <a:t>39</a:t>
            </a:fld>
            <a:endParaRPr lang="nl-NL"/>
          </a:p>
        </p:txBody>
      </p:sp>
      <p:sp>
        <p:nvSpPr>
          <p:cNvPr id="6" name="Tijdelijke aanduiding voor voettekst 3">
            <a:extLst>
              <a:ext uri="{FF2B5EF4-FFF2-40B4-BE49-F238E27FC236}">
                <a16:creationId xmlns:a16="http://schemas.microsoft.com/office/drawing/2014/main" id="{FDD00F4B-58A9-567A-DB9F-FFAA379DA5E8}"/>
              </a:ext>
            </a:extLst>
          </p:cNvPr>
          <p:cNvSpPr>
            <a:spLocks noGrp="1"/>
          </p:cNvSpPr>
          <p:nvPr>
            <p:ph type="ftr" sz="quarter" idx="11"/>
          </p:nvPr>
        </p:nvSpPr>
        <p:spPr>
          <a:xfrm>
            <a:off x="711199" y="6381750"/>
            <a:ext cx="8396941" cy="457544"/>
          </a:xfrm>
        </p:spPr>
        <p:txBody>
          <a:bodyPr/>
          <a:lstStyle/>
          <a:p>
            <a:r>
              <a:rPr lang="nl-NL" sz="1000" b="1" dirty="0"/>
              <a:t>Bronnen</a:t>
            </a:r>
            <a:r>
              <a:rPr lang="nl-NL" sz="1000" dirty="0"/>
              <a:t>: </a:t>
            </a:r>
            <a:r>
              <a:rPr lang="nl-NL" sz="1000" dirty="0" err="1"/>
              <a:t>doi.org</a:t>
            </a:r>
            <a:r>
              <a:rPr lang="nl-NL" sz="1000" dirty="0"/>
              <a:t>/10.1002/oby.21629, </a:t>
            </a:r>
            <a:r>
              <a:rPr lang="nl-NL" sz="1000" dirty="0" err="1"/>
              <a:t>www.zorginstituutnederland.nl</a:t>
            </a:r>
            <a:r>
              <a:rPr lang="nl-NL" sz="1000" dirty="0"/>
              <a:t>/ (geraadpleegd 21-4-2023)</a:t>
            </a:r>
          </a:p>
        </p:txBody>
      </p:sp>
      <p:sp>
        <p:nvSpPr>
          <p:cNvPr id="7" name="Titel 1">
            <a:extLst>
              <a:ext uri="{FF2B5EF4-FFF2-40B4-BE49-F238E27FC236}">
                <a16:creationId xmlns:a16="http://schemas.microsoft.com/office/drawing/2014/main" id="{6EFDF6B6-9126-1CE3-D05F-48138B765145}"/>
              </a:ext>
            </a:extLst>
          </p:cNvPr>
          <p:cNvSpPr txBox="1">
            <a:spLocks/>
          </p:cNvSpPr>
          <p:nvPr/>
        </p:nvSpPr>
        <p:spPr>
          <a:xfrm>
            <a:off x="407880" y="234727"/>
            <a:ext cx="10512144" cy="96202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dirty="0" err="1"/>
              <a:t>Evidence</a:t>
            </a:r>
            <a:r>
              <a:rPr lang="nl-NL" dirty="0"/>
              <a:t> </a:t>
            </a:r>
            <a:r>
              <a:rPr lang="nl-NL" dirty="0" err="1"/>
              <a:t>liraglutide</a:t>
            </a:r>
            <a:endParaRPr lang="nl-NL" dirty="0"/>
          </a:p>
        </p:txBody>
      </p:sp>
      <p:sp>
        <p:nvSpPr>
          <p:cNvPr id="8" name="Tijdelijke aanduiding voor inhoud 2">
            <a:extLst>
              <a:ext uri="{FF2B5EF4-FFF2-40B4-BE49-F238E27FC236}">
                <a16:creationId xmlns:a16="http://schemas.microsoft.com/office/drawing/2014/main" id="{A316E5AA-9D44-4DF0-FF2C-41EB3C69CC03}"/>
              </a:ext>
            </a:extLst>
          </p:cNvPr>
          <p:cNvSpPr txBox="1">
            <a:spLocks/>
          </p:cNvSpPr>
          <p:nvPr/>
        </p:nvSpPr>
        <p:spPr>
          <a:xfrm>
            <a:off x="1055440" y="1600203"/>
            <a:ext cx="4752528" cy="4061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Vroege </a:t>
            </a:r>
            <a:r>
              <a:rPr lang="nl-NL" sz="1600" dirty="0" err="1"/>
              <a:t>responders</a:t>
            </a:r>
            <a:r>
              <a:rPr lang="nl-NL" sz="1600" dirty="0"/>
              <a:t> (≥ 4% gewichtsafname bij 16w follow-up) laten een grotere gemiddelde gewichtsafname zien tegenover de niet vroege </a:t>
            </a:r>
            <a:r>
              <a:rPr lang="nl-NL" sz="1600" dirty="0" err="1"/>
              <a:t>responders</a:t>
            </a:r>
            <a:r>
              <a:rPr lang="nl-NL" sz="1600" dirty="0"/>
              <a:t> (10,8% vs. 3,0% zonder DM type 2 en 8,5% vs. 3,1% bij DM type 2) bij 56 weken follow-up.</a:t>
            </a:r>
          </a:p>
          <a:p>
            <a:endParaRPr lang="nl-NL" sz="1600" dirty="0"/>
          </a:p>
          <a:p>
            <a:r>
              <a:rPr lang="nl-NL" sz="1600" dirty="0"/>
              <a:t>De helft van de vroege </a:t>
            </a:r>
            <a:r>
              <a:rPr lang="nl-NL" sz="1600" dirty="0" err="1"/>
              <a:t>responders</a:t>
            </a:r>
            <a:r>
              <a:rPr lang="nl-NL" sz="1600" dirty="0"/>
              <a:t> bereikte een gewichtsafname van ≥ 10% bij 56 weken follow-up.</a:t>
            </a:r>
          </a:p>
          <a:p>
            <a:endParaRPr lang="nl-NL" sz="1600" dirty="0"/>
          </a:p>
          <a:p>
            <a:r>
              <a:rPr lang="nl-NL" sz="1600" dirty="0" err="1"/>
              <a:t>Evidence</a:t>
            </a:r>
            <a:r>
              <a:rPr lang="nl-NL" sz="1600" dirty="0"/>
              <a:t> bij obesitas alleen nog op gewichtsreductie</a:t>
            </a:r>
          </a:p>
          <a:p>
            <a:endParaRPr lang="nl-NL" sz="1600" dirty="0"/>
          </a:p>
        </p:txBody>
      </p:sp>
      <p:pic>
        <p:nvPicPr>
          <p:cNvPr id="9" name="Main graphic">
            <a:extLst>
              <a:ext uri="{FF2B5EF4-FFF2-40B4-BE49-F238E27FC236}">
                <a16:creationId xmlns:a16="http://schemas.microsoft.com/office/drawing/2014/main" id="{0E99A2E8-2D80-1610-4122-C656AEEE891C}"/>
              </a:ext>
            </a:extLst>
          </p:cNvPr>
          <p:cNvPicPr>
            <a:picLocks/>
          </p:cNvPicPr>
          <p:nvPr/>
        </p:nvPicPr>
        <p:blipFill>
          <a:blip r:embed="rId2"/>
          <a:stretch/>
        </p:blipFill>
        <p:spPr>
          <a:xfrm>
            <a:off x="6528047" y="980730"/>
            <a:ext cx="5124485" cy="5401019"/>
          </a:xfrm>
          <a:prstGeom prst="rect">
            <a:avLst/>
          </a:prstGeom>
        </p:spPr>
      </p:pic>
    </p:spTree>
    <p:extLst>
      <p:ext uri="{BB962C8B-B14F-4D97-AF65-F5344CB8AC3E}">
        <p14:creationId xmlns:p14="http://schemas.microsoft.com/office/powerpoint/2010/main" val="56303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Epidemiologie en cijfers</a:t>
            </a:r>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4</a:t>
            </a:fld>
            <a:endParaRPr lang="nl-NL"/>
          </a:p>
        </p:txBody>
      </p:sp>
      <p:sp>
        <p:nvSpPr>
          <p:cNvPr id="8" name="Tijdelijke aanduiding voor inhoud 7">
            <a:extLst>
              <a:ext uri="{FF2B5EF4-FFF2-40B4-BE49-F238E27FC236}">
                <a16:creationId xmlns:a16="http://schemas.microsoft.com/office/drawing/2014/main" id="{C29AF137-7588-B621-1496-6AD5EDC25E6F}"/>
              </a:ext>
            </a:extLst>
          </p:cNvPr>
          <p:cNvSpPr>
            <a:spLocks noGrp="1"/>
          </p:cNvSpPr>
          <p:nvPr>
            <p:ph idx="1"/>
          </p:nvPr>
        </p:nvSpPr>
        <p:spPr/>
        <p:txBody>
          <a:bodyPr/>
          <a:lstStyle/>
          <a:p>
            <a:endParaRPr lang="nl-NL" dirty="0"/>
          </a:p>
        </p:txBody>
      </p:sp>
      <p:pic>
        <p:nvPicPr>
          <p:cNvPr id="12" name="Afbeelding 11">
            <a:extLst>
              <a:ext uri="{FF2B5EF4-FFF2-40B4-BE49-F238E27FC236}">
                <a16:creationId xmlns:a16="http://schemas.microsoft.com/office/drawing/2014/main" id="{A097FD93-1FC1-B9EC-2088-09B970160764}"/>
              </a:ext>
            </a:extLst>
          </p:cNvPr>
          <p:cNvPicPr>
            <a:picLocks noChangeAspect="1"/>
          </p:cNvPicPr>
          <p:nvPr/>
        </p:nvPicPr>
        <p:blipFill rotWithShape="1">
          <a:blip r:embed="rId3"/>
          <a:srcRect l="33322" t="14241" r="24526" b="6456"/>
          <a:stretch/>
        </p:blipFill>
        <p:spPr>
          <a:xfrm>
            <a:off x="744066" y="1059872"/>
            <a:ext cx="5139160" cy="5438523"/>
          </a:xfrm>
          <a:prstGeom prst="rect">
            <a:avLst/>
          </a:prstGeom>
        </p:spPr>
      </p:pic>
      <p:pic>
        <p:nvPicPr>
          <p:cNvPr id="13" name="Afbeelding 12">
            <a:extLst>
              <a:ext uri="{FF2B5EF4-FFF2-40B4-BE49-F238E27FC236}">
                <a16:creationId xmlns:a16="http://schemas.microsoft.com/office/drawing/2014/main" id="{EC100447-4F3D-E589-9132-7E9D991E8E2C}"/>
              </a:ext>
            </a:extLst>
          </p:cNvPr>
          <p:cNvPicPr>
            <a:picLocks noChangeAspect="1"/>
          </p:cNvPicPr>
          <p:nvPr/>
        </p:nvPicPr>
        <p:blipFill rotWithShape="1">
          <a:blip r:embed="rId4"/>
          <a:srcRect l="34652" t="16456" r="23197" b="6666"/>
          <a:stretch/>
        </p:blipFill>
        <p:spPr>
          <a:xfrm>
            <a:off x="6713843" y="1143000"/>
            <a:ext cx="5139160" cy="5272268"/>
          </a:xfrm>
          <a:prstGeom prst="rect">
            <a:avLst/>
          </a:prstGeom>
        </p:spPr>
      </p:pic>
    </p:spTree>
    <p:extLst>
      <p:ext uri="{BB962C8B-B14F-4D97-AF65-F5344CB8AC3E}">
        <p14:creationId xmlns:p14="http://schemas.microsoft.com/office/powerpoint/2010/main" val="229607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03B56-7586-F7E3-687D-AD057AA0A948}"/>
              </a:ext>
            </a:extLst>
          </p:cNvPr>
          <p:cNvSpPr>
            <a:spLocks noGrp="1"/>
          </p:cNvSpPr>
          <p:nvPr>
            <p:ph type="title"/>
          </p:nvPr>
        </p:nvSpPr>
        <p:spPr/>
        <p:txBody>
          <a:bodyPr/>
          <a:lstStyle/>
          <a:p>
            <a:r>
              <a:rPr lang="nl-NL" dirty="0"/>
              <a:t>Vergoedingsvoorwaarden </a:t>
            </a:r>
            <a:r>
              <a:rPr lang="nl-NL" dirty="0" err="1"/>
              <a:t>liraglutide</a:t>
            </a:r>
            <a:r>
              <a:rPr lang="nl-NL" dirty="0"/>
              <a:t> (</a:t>
            </a:r>
            <a:r>
              <a:rPr lang="nl-NL" dirty="0" err="1"/>
              <a:t>Saxenda</a:t>
            </a:r>
            <a:r>
              <a:rPr lang="nl-NL" dirty="0"/>
              <a:t>) bij obesitas</a:t>
            </a:r>
          </a:p>
        </p:txBody>
      </p:sp>
      <p:sp>
        <p:nvSpPr>
          <p:cNvPr id="3" name="Tijdelijke aanduiding voor inhoud 2">
            <a:extLst>
              <a:ext uri="{FF2B5EF4-FFF2-40B4-BE49-F238E27FC236}">
                <a16:creationId xmlns:a16="http://schemas.microsoft.com/office/drawing/2014/main" id="{55D671D3-33E8-6A46-C559-9257E9AD326A}"/>
              </a:ext>
            </a:extLst>
          </p:cNvPr>
          <p:cNvSpPr>
            <a:spLocks noGrp="1"/>
          </p:cNvSpPr>
          <p:nvPr>
            <p:ph idx="1"/>
          </p:nvPr>
        </p:nvSpPr>
        <p:spPr/>
        <p:txBody>
          <a:bodyPr/>
          <a:lstStyle/>
          <a:p>
            <a:pPr marL="0" indent="0">
              <a:buNone/>
            </a:pPr>
            <a:r>
              <a:rPr lang="nl-NL" dirty="0">
                <a:solidFill>
                  <a:srgbClr val="000000"/>
                </a:solidFill>
                <a:latin typeface="RO Sans"/>
              </a:rPr>
              <a:t>Farmacotherapeutisch kompas:</a:t>
            </a:r>
          </a:p>
          <a:p>
            <a:r>
              <a:rPr lang="nl-NL" b="0" i="0" dirty="0">
                <a:solidFill>
                  <a:srgbClr val="000000"/>
                </a:solidFill>
                <a:effectLst/>
                <a:latin typeface="RO Sans"/>
              </a:rPr>
              <a:t>Indien </a:t>
            </a:r>
            <a:r>
              <a:rPr lang="nl-NL" b="0" i="0" u="sng" dirty="0">
                <a:solidFill>
                  <a:srgbClr val="000000"/>
                </a:solidFill>
                <a:effectLst/>
                <a:latin typeface="RO Sans"/>
              </a:rPr>
              <a:t>erkende GLI </a:t>
            </a:r>
            <a:r>
              <a:rPr lang="nl-NL" b="0" i="0" dirty="0">
                <a:solidFill>
                  <a:srgbClr val="000000"/>
                </a:solidFill>
                <a:effectLst/>
                <a:latin typeface="RO Sans"/>
              </a:rPr>
              <a:t>niet voldoende succesvol is </a:t>
            </a:r>
            <a:r>
              <a:rPr lang="nl-NL" b="0" i="0" u="sng" dirty="0">
                <a:solidFill>
                  <a:srgbClr val="000000"/>
                </a:solidFill>
                <a:effectLst/>
                <a:latin typeface="RO Sans"/>
              </a:rPr>
              <a:t>na 1 jaar</a:t>
            </a:r>
            <a:r>
              <a:rPr lang="nl-NL" b="0" i="0" dirty="0">
                <a:solidFill>
                  <a:srgbClr val="000000"/>
                </a:solidFill>
                <a:effectLst/>
                <a:latin typeface="RO Sans"/>
              </a:rPr>
              <a:t>, voor de behandeling van volwassenen </a:t>
            </a:r>
            <a:r>
              <a:rPr lang="nl-NL" b="0" i="0" u="sng" dirty="0">
                <a:solidFill>
                  <a:srgbClr val="000000"/>
                </a:solidFill>
                <a:effectLst/>
                <a:latin typeface="RO Sans"/>
              </a:rPr>
              <a:t>zonder</a:t>
            </a:r>
            <a:r>
              <a:rPr lang="nl-NL" b="0" i="0" dirty="0">
                <a:solidFill>
                  <a:srgbClr val="000000"/>
                </a:solidFill>
                <a:effectLst/>
                <a:latin typeface="RO Sans"/>
              </a:rPr>
              <a:t> diabetes mellitus type 2 met een extreem verhoogd </a:t>
            </a:r>
            <a:r>
              <a:rPr lang="nl-NL" b="0" i="0" dirty="0" err="1">
                <a:solidFill>
                  <a:srgbClr val="000000"/>
                </a:solidFill>
                <a:effectLst/>
                <a:latin typeface="RO Sans"/>
              </a:rPr>
              <a:t>gewichtsgerelateerd</a:t>
            </a:r>
            <a:r>
              <a:rPr lang="nl-NL" b="0" i="0" dirty="0">
                <a:solidFill>
                  <a:srgbClr val="000000"/>
                </a:solidFill>
                <a:effectLst/>
                <a:latin typeface="RO Sans"/>
              </a:rPr>
              <a:t> gezondheidsrisico en die (nog) niet in aanmerking komen voor metabole chirurgie: </a:t>
            </a:r>
            <a:r>
              <a:rPr lang="nl-NL" b="0" i="0" u="none" strike="noStrike" dirty="0">
                <a:solidFill>
                  <a:srgbClr val="000000"/>
                </a:solidFill>
                <a:effectLst/>
                <a:latin typeface="RO Sans"/>
              </a:rPr>
              <a:t>met een </a:t>
            </a:r>
            <a:r>
              <a:rPr lang="nl-NL" b="0" i="0" u="sng" strike="noStrike" dirty="0">
                <a:solidFill>
                  <a:srgbClr val="000000"/>
                </a:solidFill>
                <a:effectLst/>
                <a:latin typeface="RO Sans"/>
              </a:rPr>
              <a:t>BMI ≥35 kg/m</a:t>
            </a:r>
            <a:r>
              <a:rPr lang="nl-NL" b="0" i="0" u="sng" strike="noStrike" baseline="30000" dirty="0">
                <a:solidFill>
                  <a:srgbClr val="000000"/>
                </a:solidFill>
                <a:effectLst/>
                <a:latin typeface="RO Sans"/>
              </a:rPr>
              <a:t>2  </a:t>
            </a:r>
            <a:r>
              <a:rPr lang="nl-NL" b="0" i="0" u="sng" strike="noStrike" dirty="0">
                <a:solidFill>
                  <a:srgbClr val="000000"/>
                </a:solidFill>
                <a:effectLst/>
                <a:latin typeface="RO Sans"/>
              </a:rPr>
              <a:t>in combinatie met een </a:t>
            </a:r>
            <a:r>
              <a:rPr lang="nl-NL" b="0" i="0" u="sng" strike="noStrike" dirty="0" err="1">
                <a:solidFill>
                  <a:srgbClr val="000000"/>
                </a:solidFill>
                <a:effectLst/>
                <a:latin typeface="RO Sans"/>
              </a:rPr>
              <a:t>comorbiditeit</a:t>
            </a:r>
            <a:r>
              <a:rPr lang="nl-NL" b="0" i="0" u="sng" strike="noStrike" dirty="0">
                <a:solidFill>
                  <a:srgbClr val="000000"/>
                </a:solidFill>
                <a:effectLst/>
                <a:latin typeface="RO Sans"/>
              </a:rPr>
              <a:t> </a:t>
            </a:r>
            <a:r>
              <a:rPr lang="nl-NL" b="0" i="0" u="none" strike="noStrike" dirty="0">
                <a:solidFill>
                  <a:srgbClr val="000000"/>
                </a:solidFill>
                <a:effectLst/>
                <a:latin typeface="RO Sans"/>
              </a:rPr>
              <a:t>(hart- en vaatziekte, slaapapneu en/of artrose) óf met een </a:t>
            </a:r>
            <a:r>
              <a:rPr lang="nl-NL" b="0" i="0" u="sng" strike="noStrike" dirty="0">
                <a:solidFill>
                  <a:srgbClr val="000000"/>
                </a:solidFill>
                <a:effectLst/>
                <a:latin typeface="RO Sans"/>
              </a:rPr>
              <a:t>BMI ≥40 </a:t>
            </a:r>
            <a:r>
              <a:rPr lang="nl-NL" b="0" i="0" u="none" strike="noStrike" dirty="0">
                <a:solidFill>
                  <a:srgbClr val="000000"/>
                </a:solidFill>
                <a:effectLst/>
                <a:latin typeface="RO Sans"/>
              </a:rPr>
              <a:t>kg/m</a:t>
            </a:r>
            <a:r>
              <a:rPr lang="nl-NL" b="0" i="0" u="none" strike="noStrike" baseline="30000" dirty="0">
                <a:solidFill>
                  <a:srgbClr val="000000"/>
                </a:solidFill>
                <a:effectLst/>
                <a:latin typeface="RO Sans"/>
              </a:rPr>
              <a:t>2</a:t>
            </a:r>
            <a:r>
              <a:rPr lang="nl-NL" b="0" i="0" u="none" strike="noStrike" dirty="0">
                <a:solidFill>
                  <a:srgbClr val="000000"/>
                </a:solidFill>
                <a:effectLst/>
                <a:latin typeface="RO Sans"/>
              </a:rPr>
              <a:t>.</a:t>
            </a:r>
          </a:p>
          <a:p>
            <a:r>
              <a:rPr lang="nl-NL" b="0" i="0" u="none" strike="noStrike" dirty="0">
                <a:solidFill>
                  <a:srgbClr val="000000"/>
                </a:solidFill>
                <a:effectLst/>
                <a:latin typeface="RO Sans"/>
              </a:rPr>
              <a:t>De behandeling dient te worden gestaakt indien na 3 maanden gebruik van de onderhoudsdosering het aanvankelijke gewicht niet met ten minste </a:t>
            </a:r>
            <a:r>
              <a:rPr lang="nl-NL" b="0" i="0" u="sng" strike="noStrike" dirty="0">
                <a:solidFill>
                  <a:srgbClr val="000000"/>
                </a:solidFill>
                <a:effectLst/>
                <a:latin typeface="RO Sans"/>
              </a:rPr>
              <a:t>5% </a:t>
            </a:r>
            <a:r>
              <a:rPr lang="nl-NL" b="0" i="0" u="none" strike="noStrike" dirty="0">
                <a:solidFill>
                  <a:srgbClr val="000000"/>
                </a:solidFill>
                <a:effectLst/>
                <a:latin typeface="RO Sans"/>
              </a:rPr>
              <a:t>is afgenomen</a:t>
            </a:r>
          </a:p>
          <a:p>
            <a:endParaRPr lang="nl-NL" dirty="0"/>
          </a:p>
        </p:txBody>
      </p:sp>
      <p:sp>
        <p:nvSpPr>
          <p:cNvPr id="4" name="Tijdelijke aanduiding voor datum 3">
            <a:extLst>
              <a:ext uri="{FF2B5EF4-FFF2-40B4-BE49-F238E27FC236}">
                <a16:creationId xmlns:a16="http://schemas.microsoft.com/office/drawing/2014/main" id="{60626B4D-BE69-5F64-D6E5-C842736A99B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9D5D2A40-DE53-F7C4-3156-88AEDFE39BA6}"/>
              </a:ext>
            </a:extLst>
          </p:cNvPr>
          <p:cNvSpPr>
            <a:spLocks noGrp="1"/>
          </p:cNvSpPr>
          <p:nvPr>
            <p:ph type="sldNum" sz="quarter" idx="12"/>
          </p:nvPr>
        </p:nvSpPr>
        <p:spPr/>
        <p:txBody>
          <a:bodyPr/>
          <a:lstStyle/>
          <a:p>
            <a:fld id="{C7667BEC-0511-4721-880C-282B0BD3357A}" type="slidenum">
              <a:rPr lang="nl-NL" smtClean="0"/>
              <a:t>40</a:t>
            </a:fld>
            <a:endParaRPr lang="nl-NL"/>
          </a:p>
        </p:txBody>
      </p:sp>
    </p:spTree>
    <p:extLst>
      <p:ext uri="{BB962C8B-B14F-4D97-AF65-F5344CB8AC3E}">
        <p14:creationId xmlns:p14="http://schemas.microsoft.com/office/powerpoint/2010/main" val="1404881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50447-37CA-6254-804F-576B642C2A8D}"/>
              </a:ext>
            </a:extLst>
          </p:cNvPr>
          <p:cNvSpPr>
            <a:spLocks noGrp="1"/>
          </p:cNvSpPr>
          <p:nvPr>
            <p:ph type="title"/>
          </p:nvPr>
        </p:nvSpPr>
        <p:spPr/>
        <p:txBody>
          <a:bodyPr/>
          <a:lstStyle/>
          <a:p>
            <a:r>
              <a:rPr lang="nl-NL" dirty="0"/>
              <a:t>In de praktijk</a:t>
            </a:r>
          </a:p>
        </p:txBody>
      </p:sp>
      <p:sp>
        <p:nvSpPr>
          <p:cNvPr id="3" name="Tijdelijke aanduiding voor inhoud 2">
            <a:extLst>
              <a:ext uri="{FF2B5EF4-FFF2-40B4-BE49-F238E27FC236}">
                <a16:creationId xmlns:a16="http://schemas.microsoft.com/office/drawing/2014/main" id="{C24B6FDF-3A4E-44E4-8D5A-77CAF40CCC58}"/>
              </a:ext>
            </a:extLst>
          </p:cNvPr>
          <p:cNvSpPr>
            <a:spLocks noGrp="1"/>
          </p:cNvSpPr>
          <p:nvPr>
            <p:ph idx="1"/>
          </p:nvPr>
        </p:nvSpPr>
        <p:spPr/>
        <p:txBody>
          <a:bodyPr/>
          <a:lstStyle/>
          <a:p>
            <a:r>
              <a:rPr lang="nl-NL" dirty="0"/>
              <a:t>“Chemische maagband” </a:t>
            </a:r>
          </a:p>
          <a:p>
            <a:r>
              <a:rPr lang="nl-NL" dirty="0"/>
              <a:t>Timing</a:t>
            </a:r>
          </a:p>
          <a:p>
            <a:r>
              <a:rPr lang="nl-NL" dirty="0"/>
              <a:t>Coaching</a:t>
            </a:r>
          </a:p>
          <a:p>
            <a:r>
              <a:rPr lang="nl-NL" dirty="0"/>
              <a:t>Evaluatie</a:t>
            </a:r>
          </a:p>
        </p:txBody>
      </p:sp>
      <p:sp>
        <p:nvSpPr>
          <p:cNvPr id="4" name="Tijdelijke aanduiding voor datum 3">
            <a:extLst>
              <a:ext uri="{FF2B5EF4-FFF2-40B4-BE49-F238E27FC236}">
                <a16:creationId xmlns:a16="http://schemas.microsoft.com/office/drawing/2014/main" id="{316BC9E4-A9D2-7B4C-5F07-50E9278272F7}"/>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83EE33E4-B93C-E684-D57C-1A6F0C705287}"/>
              </a:ext>
            </a:extLst>
          </p:cNvPr>
          <p:cNvSpPr>
            <a:spLocks noGrp="1"/>
          </p:cNvSpPr>
          <p:nvPr>
            <p:ph type="sldNum" sz="quarter" idx="12"/>
          </p:nvPr>
        </p:nvSpPr>
        <p:spPr/>
        <p:txBody>
          <a:bodyPr/>
          <a:lstStyle/>
          <a:p>
            <a:fld id="{C7667BEC-0511-4721-880C-282B0BD3357A}" type="slidenum">
              <a:rPr lang="nl-NL" smtClean="0"/>
              <a:t>41</a:t>
            </a:fld>
            <a:endParaRPr lang="nl-NL"/>
          </a:p>
        </p:txBody>
      </p:sp>
    </p:spTree>
    <p:extLst>
      <p:ext uri="{BB962C8B-B14F-4D97-AF65-F5344CB8AC3E}">
        <p14:creationId xmlns:p14="http://schemas.microsoft.com/office/powerpoint/2010/main" val="1759862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C7850-0114-8599-A45C-C210055C53C6}"/>
              </a:ext>
            </a:extLst>
          </p:cNvPr>
          <p:cNvSpPr>
            <a:spLocks noGrp="1"/>
          </p:cNvSpPr>
          <p:nvPr>
            <p:ph type="title"/>
          </p:nvPr>
        </p:nvSpPr>
        <p:spPr/>
        <p:txBody>
          <a:bodyPr>
            <a:normAutofit/>
          </a:bodyPr>
          <a:lstStyle/>
          <a:p>
            <a:r>
              <a:rPr lang="nl-NL" dirty="0"/>
              <a:t>Werkingsmechanisme medicatie bij Obesitas</a:t>
            </a:r>
          </a:p>
        </p:txBody>
      </p:sp>
      <p:sp>
        <p:nvSpPr>
          <p:cNvPr id="3" name="Tijdelijke aanduiding voor inhoud 2">
            <a:extLst>
              <a:ext uri="{FF2B5EF4-FFF2-40B4-BE49-F238E27FC236}">
                <a16:creationId xmlns:a16="http://schemas.microsoft.com/office/drawing/2014/main" id="{572A0B55-052D-3430-3CE7-1E78FB43E0EF}"/>
              </a:ext>
            </a:extLst>
          </p:cNvPr>
          <p:cNvSpPr>
            <a:spLocks noGrp="1"/>
          </p:cNvSpPr>
          <p:nvPr>
            <p:ph idx="1"/>
          </p:nvPr>
        </p:nvSpPr>
        <p:spPr>
          <a:xfrm>
            <a:off x="838200" y="1472406"/>
            <a:ext cx="10515600" cy="4351338"/>
          </a:xfrm>
        </p:spPr>
        <p:txBody>
          <a:bodyPr/>
          <a:lstStyle/>
          <a:p>
            <a:r>
              <a:rPr lang="nl-NL" dirty="0" err="1"/>
              <a:t>Naltrexon</a:t>
            </a:r>
            <a:r>
              <a:rPr lang="nl-NL" dirty="0"/>
              <a:t>/</a:t>
            </a:r>
            <a:r>
              <a:rPr lang="nl-NL" dirty="0" err="1"/>
              <a:t>bupropion</a:t>
            </a:r>
            <a:endParaRPr lang="nl-NL" dirty="0"/>
          </a:p>
          <a:p>
            <a:pPr lvl="1"/>
            <a:r>
              <a:rPr lang="nl-NL" i="0" dirty="0" err="1">
                <a:effectLst/>
              </a:rPr>
              <a:t>Naltrexon</a:t>
            </a:r>
            <a:r>
              <a:rPr lang="nl-NL" i="0" dirty="0">
                <a:effectLst/>
              </a:rPr>
              <a:t> is een </a:t>
            </a:r>
            <a:r>
              <a:rPr lang="nl-NL" i="0" dirty="0" err="1">
                <a:effectLst/>
              </a:rPr>
              <a:t>opioïd</a:t>
            </a:r>
            <a:r>
              <a:rPr lang="nl-NL" i="0" dirty="0">
                <a:effectLst/>
              </a:rPr>
              <a:t>-antagonist. </a:t>
            </a:r>
          </a:p>
          <a:p>
            <a:pPr lvl="1"/>
            <a:r>
              <a:rPr lang="nl-NL" i="0" dirty="0" err="1">
                <a:effectLst/>
              </a:rPr>
              <a:t>Bupropion</a:t>
            </a:r>
            <a:r>
              <a:rPr lang="nl-NL" i="0" dirty="0">
                <a:effectLst/>
              </a:rPr>
              <a:t> remt de heropname van noradrenaline en dopamine</a:t>
            </a:r>
          </a:p>
          <a:p>
            <a:pPr lvl="1"/>
            <a:r>
              <a:rPr lang="nl-NL" b="0" i="0" dirty="0" err="1">
                <a:effectLst/>
              </a:rPr>
              <a:t>Bupropion</a:t>
            </a:r>
            <a:r>
              <a:rPr lang="nl-NL" b="0" i="0" dirty="0">
                <a:effectLst/>
              </a:rPr>
              <a:t> activeert de POMC-neuronen in de hypothalamus </a:t>
            </a:r>
            <a:r>
              <a:rPr lang="nl-NL" b="0" i="0" dirty="0">
                <a:effectLst/>
                <a:sym typeface="Wingdings" panose="05000000000000000000" pitchFamily="2" charset="2"/>
              </a:rPr>
              <a:t> eetlustremming</a:t>
            </a:r>
            <a:endParaRPr lang="nl-NL" b="0" i="0" dirty="0">
              <a:effectLst/>
            </a:endParaRPr>
          </a:p>
          <a:p>
            <a:pPr lvl="1"/>
            <a:r>
              <a:rPr lang="nl-NL" b="0" i="0" dirty="0" err="1">
                <a:effectLst/>
              </a:rPr>
              <a:t>Naltrexon</a:t>
            </a:r>
            <a:r>
              <a:rPr lang="nl-NL" b="0" i="0" dirty="0">
                <a:effectLst/>
              </a:rPr>
              <a:t> blokkeert de negatieve feedbackloop op de POMC-neuronen. Versterkt effect van </a:t>
            </a:r>
            <a:r>
              <a:rPr lang="nl-NL" b="0" i="0" dirty="0" err="1">
                <a:effectLst/>
              </a:rPr>
              <a:t>bupropion</a:t>
            </a:r>
            <a:r>
              <a:rPr lang="nl-NL" b="0" i="0" dirty="0">
                <a:effectLst/>
              </a:rPr>
              <a:t> op de POMC-neuronen</a:t>
            </a:r>
          </a:p>
          <a:p>
            <a:pPr lvl="1"/>
            <a:r>
              <a:rPr lang="nl-NL" b="0" i="0" dirty="0" err="1">
                <a:effectLst/>
              </a:rPr>
              <a:t>Naltrexon</a:t>
            </a:r>
            <a:r>
              <a:rPr lang="nl-NL" b="0" i="0" dirty="0">
                <a:effectLst/>
              </a:rPr>
              <a:t>/</a:t>
            </a:r>
            <a:r>
              <a:rPr lang="nl-NL" b="0" i="0" dirty="0" err="1">
                <a:effectLst/>
              </a:rPr>
              <a:t>bupropion</a:t>
            </a:r>
            <a:r>
              <a:rPr lang="nl-NL" b="0" i="0" dirty="0">
                <a:effectLst/>
              </a:rPr>
              <a:t> verhoogt het energieverbruik</a:t>
            </a:r>
            <a:endParaRPr lang="nl-NL" dirty="0"/>
          </a:p>
          <a:p>
            <a:pPr lvl="1"/>
            <a:r>
              <a:rPr lang="nl-NL" b="0" i="0" dirty="0">
                <a:effectLst/>
              </a:rPr>
              <a:t>Levenslang gebruiken</a:t>
            </a:r>
            <a:endParaRPr lang="nl-NL" dirty="0"/>
          </a:p>
        </p:txBody>
      </p:sp>
      <p:pic>
        <p:nvPicPr>
          <p:cNvPr id="4" name="Afbeelding 3">
            <a:extLst>
              <a:ext uri="{FF2B5EF4-FFF2-40B4-BE49-F238E27FC236}">
                <a16:creationId xmlns:a16="http://schemas.microsoft.com/office/drawing/2014/main" id="{EC3FDD0A-DAF7-E05A-8AA4-221889577554}"/>
              </a:ext>
            </a:extLst>
          </p:cNvPr>
          <p:cNvPicPr>
            <a:picLocks noChangeAspect="1"/>
          </p:cNvPicPr>
          <p:nvPr/>
        </p:nvPicPr>
        <p:blipFill>
          <a:blip r:embed="rId3"/>
          <a:stretch>
            <a:fillRect/>
          </a:stretch>
        </p:blipFill>
        <p:spPr>
          <a:xfrm>
            <a:off x="7837000" y="3787366"/>
            <a:ext cx="4198393" cy="3070634"/>
          </a:xfrm>
          <a:prstGeom prst="rect">
            <a:avLst/>
          </a:prstGeom>
        </p:spPr>
      </p:pic>
    </p:spTree>
    <p:extLst>
      <p:ext uri="{BB962C8B-B14F-4D97-AF65-F5344CB8AC3E}">
        <p14:creationId xmlns:p14="http://schemas.microsoft.com/office/powerpoint/2010/main" val="1935329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1E6734B-49B0-9725-FBCA-CAE1A647A31B}"/>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590E6625-4989-B805-9A9A-519F7F1463D7}"/>
              </a:ext>
            </a:extLst>
          </p:cNvPr>
          <p:cNvSpPr>
            <a:spLocks noGrp="1"/>
          </p:cNvSpPr>
          <p:nvPr>
            <p:ph type="sldNum" sz="quarter" idx="12"/>
          </p:nvPr>
        </p:nvSpPr>
        <p:spPr/>
        <p:txBody>
          <a:bodyPr/>
          <a:lstStyle/>
          <a:p>
            <a:fld id="{C7667BEC-0511-4721-880C-282B0BD3357A}" type="slidenum">
              <a:rPr lang="nl-NL" smtClean="0"/>
              <a:t>43</a:t>
            </a:fld>
            <a:endParaRPr lang="nl-NL"/>
          </a:p>
        </p:txBody>
      </p:sp>
      <p:sp>
        <p:nvSpPr>
          <p:cNvPr id="6" name="Tijdelijke aanduiding voor voettekst 3">
            <a:extLst>
              <a:ext uri="{FF2B5EF4-FFF2-40B4-BE49-F238E27FC236}">
                <a16:creationId xmlns:a16="http://schemas.microsoft.com/office/drawing/2014/main" id="{4ECED3FE-91C1-3456-6EC7-C6FB236642C5}"/>
              </a:ext>
            </a:extLst>
          </p:cNvPr>
          <p:cNvSpPr>
            <a:spLocks noGrp="1"/>
          </p:cNvSpPr>
          <p:nvPr>
            <p:ph type="ftr" sz="quarter" idx="11"/>
          </p:nvPr>
        </p:nvSpPr>
        <p:spPr>
          <a:xfrm>
            <a:off x="1947863" y="6492870"/>
            <a:ext cx="8576505" cy="228612"/>
          </a:xfrm>
        </p:spPr>
        <p:txBody>
          <a:bodyPr/>
          <a:lstStyle/>
          <a:p>
            <a:r>
              <a:rPr lang="nl-NL" sz="1000" b="1" dirty="0"/>
              <a:t>Bronnen</a:t>
            </a:r>
            <a:r>
              <a:rPr lang="nl-NL" sz="1000" dirty="0"/>
              <a:t>: </a:t>
            </a:r>
            <a:r>
              <a:rPr lang="nl-NL" sz="1000" dirty="0" err="1"/>
              <a:t>farmacotherapeutischkompas.nl</a:t>
            </a:r>
            <a:r>
              <a:rPr lang="nl-NL" sz="1000" dirty="0"/>
              <a:t>, </a:t>
            </a:r>
            <a:r>
              <a:rPr lang="nl-NL" sz="1000" dirty="0" err="1"/>
              <a:t>zorginstituutnederland.nl</a:t>
            </a:r>
            <a:r>
              <a:rPr lang="nl-NL" sz="1000" dirty="0"/>
              <a:t> (geraadpleegd 21-4-2023), </a:t>
            </a:r>
            <a:r>
              <a:rPr lang="nl-NL" sz="1000" dirty="0" err="1"/>
              <a:t>Ned</a:t>
            </a:r>
            <a:r>
              <a:rPr lang="nl-NL" sz="1000" dirty="0"/>
              <a:t> </a:t>
            </a:r>
            <a:r>
              <a:rPr lang="nl-NL" sz="1000" dirty="0" err="1"/>
              <a:t>Tijdschr</a:t>
            </a:r>
            <a:r>
              <a:rPr lang="nl-NL" sz="1000" dirty="0"/>
              <a:t> </a:t>
            </a:r>
            <a:r>
              <a:rPr lang="nl-NL" sz="1000" dirty="0" err="1"/>
              <a:t>Geneeskd</a:t>
            </a:r>
            <a:r>
              <a:rPr lang="nl-NL" sz="1000" dirty="0"/>
              <a:t>. 2021;165:D4907</a:t>
            </a:r>
          </a:p>
        </p:txBody>
      </p:sp>
      <p:sp>
        <p:nvSpPr>
          <p:cNvPr id="7" name="Titel 1">
            <a:extLst>
              <a:ext uri="{FF2B5EF4-FFF2-40B4-BE49-F238E27FC236}">
                <a16:creationId xmlns:a16="http://schemas.microsoft.com/office/drawing/2014/main" id="{F54BDE27-7481-BDAB-FEF7-44E2CAFBF8B1}"/>
              </a:ext>
            </a:extLst>
          </p:cNvPr>
          <p:cNvSpPr txBox="1">
            <a:spLocks/>
          </p:cNvSpPr>
          <p:nvPr/>
        </p:nvSpPr>
        <p:spPr>
          <a:xfrm>
            <a:off x="966929" y="365131"/>
            <a:ext cx="10512144" cy="96202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2"/>
                </a:solidFill>
                <a:effectLst>
                  <a:outerShdw blurRad="38100" dist="38100" dir="2700000" algn="tl">
                    <a:srgbClr val="000000">
                      <a:alpha val="43137"/>
                    </a:srgbClr>
                  </a:outerShdw>
                </a:effectLst>
                <a:latin typeface="+mn-lt"/>
                <a:ea typeface="+mj-ea"/>
                <a:cs typeface="+mj-cs"/>
              </a:defRPr>
            </a:lvl1pPr>
          </a:lstStyle>
          <a:p>
            <a:r>
              <a:rPr lang="nl-NL"/>
              <a:t>Naltrexon/bupropion</a:t>
            </a:r>
            <a:endParaRPr lang="nl-NL" dirty="0"/>
          </a:p>
        </p:txBody>
      </p:sp>
      <p:graphicFrame>
        <p:nvGraphicFramePr>
          <p:cNvPr id="8" name="Tijdelijke aanduiding voor inhoud 2">
            <a:extLst>
              <a:ext uri="{FF2B5EF4-FFF2-40B4-BE49-F238E27FC236}">
                <a16:creationId xmlns:a16="http://schemas.microsoft.com/office/drawing/2014/main" id="{42690D84-184D-758A-FC17-3198FB961930}"/>
              </a:ext>
            </a:extLst>
          </p:cNvPr>
          <p:cNvGraphicFramePr>
            <a:graphicFrameLocks/>
          </p:cNvGraphicFramePr>
          <p:nvPr>
            <p:extLst>
              <p:ext uri="{D42A27DB-BD31-4B8C-83A1-F6EECF244321}">
                <p14:modId xmlns:p14="http://schemas.microsoft.com/office/powerpoint/2010/main" val="461750557"/>
              </p:ext>
            </p:extLst>
          </p:nvPr>
        </p:nvGraphicFramePr>
        <p:xfrm>
          <a:off x="1667632" y="1309692"/>
          <a:ext cx="8856736" cy="4806727"/>
        </p:xfrm>
        <a:graphic>
          <a:graphicData uri="http://schemas.openxmlformats.org/drawingml/2006/table">
            <a:tbl>
              <a:tblPr firstRow="1" bandRow="1">
                <a:tableStyleId>{5C22544A-7EE6-4342-B048-85BDC9FD1C3A}</a:tableStyleId>
              </a:tblPr>
              <a:tblGrid>
                <a:gridCol w="1759229">
                  <a:extLst>
                    <a:ext uri="{9D8B030D-6E8A-4147-A177-3AD203B41FA5}">
                      <a16:colId xmlns:a16="http://schemas.microsoft.com/office/drawing/2014/main" val="2509100140"/>
                    </a:ext>
                  </a:extLst>
                </a:gridCol>
                <a:gridCol w="7097507">
                  <a:extLst>
                    <a:ext uri="{9D8B030D-6E8A-4147-A177-3AD203B41FA5}">
                      <a16:colId xmlns:a16="http://schemas.microsoft.com/office/drawing/2014/main" val="4123787540"/>
                    </a:ext>
                  </a:extLst>
                </a:gridCol>
              </a:tblGrid>
              <a:tr h="429170">
                <a:tc gridSpan="2">
                  <a:txBody>
                    <a:bodyPr/>
                    <a:lstStyle/>
                    <a:p>
                      <a:pPr algn="ctr"/>
                      <a:r>
                        <a:rPr lang="nl-NL" sz="1400" b="1" noProof="0" dirty="0">
                          <a:solidFill>
                            <a:schemeClr val="bg1"/>
                          </a:solidFill>
                          <a:latin typeface="+mn-lt"/>
                          <a:cs typeface="Arial" panose="020B0604020202020204" pitchFamily="34" charset="0"/>
                        </a:rPr>
                        <a:t>combinatie van </a:t>
                      </a:r>
                      <a:r>
                        <a:rPr lang="el-GR" sz="1400" b="1" noProof="0" dirty="0">
                          <a:solidFill>
                            <a:schemeClr val="bg1"/>
                          </a:solidFill>
                          <a:latin typeface="+mn-lt"/>
                          <a:cs typeface="Arial" panose="020B0604020202020204" pitchFamily="34" charset="0"/>
                        </a:rPr>
                        <a:t>μ-</a:t>
                      </a:r>
                      <a:r>
                        <a:rPr lang="nl-NL" sz="1400" b="1" noProof="0" dirty="0">
                          <a:solidFill>
                            <a:schemeClr val="bg1"/>
                          </a:solidFill>
                          <a:latin typeface="+mn-lt"/>
                          <a:cs typeface="Arial" panose="020B0604020202020204" pitchFamily="34" charset="0"/>
                        </a:rPr>
                        <a:t>opioïdantagonist en noradrenaline- en dopamineheropnameremmer</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37AA91"/>
                    </a:solidFill>
                  </a:tcPr>
                </a:tc>
                <a:tc hMerge="1">
                  <a:txBody>
                    <a:bodyPr/>
                    <a:lstStyle/>
                    <a:p>
                      <a:endParaRPr lang="nl-NL" sz="1200" b="0" dirty="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2103020"/>
                  </a:ext>
                </a:extLst>
              </a:tr>
              <a:tr h="1756277">
                <a:tc>
                  <a:txBody>
                    <a:bodyPr/>
                    <a:lstStyle/>
                    <a:p>
                      <a:r>
                        <a:rPr lang="nl-NL" sz="1400" b="1" noProof="0" dirty="0">
                          <a:solidFill>
                            <a:schemeClr val="tx1"/>
                          </a:solidFill>
                          <a:latin typeface="+mn-lt"/>
                          <a:cs typeface="Arial" panose="020B0604020202020204" pitchFamily="34" charset="0"/>
                        </a:rPr>
                        <a:t>Belangrijkste bijwerkingen</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1" noProof="0" dirty="0">
                          <a:solidFill>
                            <a:schemeClr val="tx1"/>
                          </a:solidFill>
                          <a:latin typeface="+mn-lt"/>
                          <a:cs typeface="Arial" panose="020B0604020202020204" pitchFamily="34" charset="0"/>
                        </a:rPr>
                        <a:t>Relatief frequent:</a:t>
                      </a: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Hoofdpijn. Misselijkheid, braken, obstipatie.</a:t>
                      </a:r>
                    </a:p>
                    <a:p>
                      <a:pPr marL="0" indent="0">
                        <a:buFont typeface="Arial" panose="020B0604020202020204" pitchFamily="34" charset="0"/>
                        <a:buNone/>
                      </a:pPr>
                      <a:endParaRPr lang="nl-NL" sz="1400" b="0" noProof="0" dirty="0">
                        <a:solidFill>
                          <a:schemeClr val="tx1"/>
                        </a:solidFill>
                        <a:latin typeface="+mn-lt"/>
                        <a:cs typeface="Arial" panose="020B0604020202020204" pitchFamily="34" charset="0"/>
                      </a:endParaRPr>
                    </a:p>
                    <a:p>
                      <a:pPr marL="0" indent="0">
                        <a:buFont typeface="Arial" panose="020B0604020202020204" pitchFamily="34" charset="0"/>
                        <a:buNone/>
                      </a:pPr>
                      <a:r>
                        <a:rPr lang="nl-NL" sz="1400" b="1" noProof="0" dirty="0">
                          <a:solidFill>
                            <a:schemeClr val="tx1"/>
                          </a:solidFill>
                          <a:latin typeface="+mn-lt"/>
                          <a:cs typeface="Arial" panose="020B0604020202020204" pitchFamily="34" charset="0"/>
                        </a:rPr>
                        <a:t>Frequent:</a:t>
                      </a:r>
                    </a:p>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Angst, slapeloosheid. Duizeligheid, tremor, dysgeusie, lethargie, slaperigheid. Tinnitus, vertigo. Palpitaties, snellere hartslag. Opvliegers, hypertensie. Droge mond, buikpijn. Hyperhidrose, jeuk, alopecia, uitslag. Vermoeidheid, zich zenuwachtig voelen, geïrriteerdheid.</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1692041"/>
                  </a:ext>
                </a:extLst>
              </a:tr>
              <a:tr h="1131161">
                <a:tc>
                  <a:txBody>
                    <a:bodyPr/>
                    <a:lstStyle/>
                    <a:p>
                      <a:r>
                        <a:rPr lang="nl-NL" sz="1400" b="1" noProof="0" dirty="0">
                          <a:solidFill>
                            <a:schemeClr val="tx1"/>
                          </a:solidFill>
                          <a:latin typeface="+mn-lt"/>
                          <a:cs typeface="Arial" panose="020B0604020202020204" pitchFamily="34" charset="0"/>
                        </a:rPr>
                        <a:t>Contra-indicaties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Ongereguleerde hypertensie, manifeste epilepsie of een voorgeschiedenis van convulsies, tumor in het centrale zenuwstelsel, acute onttrekkingfase van alcohol, benzodiazepine of opiaten, afhankelijkheid van chronische opiaten of opiaatagonisten (bv. methadon), (voorgeschiedenis van) bipolaire stoornis, (voorgeschiedenis van) van boulimie of anorexia nervosa, ernstig leverfalen, eindstadium nierfalen.</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00766513"/>
                  </a:ext>
                </a:extLst>
              </a:tr>
              <a:tr h="714418">
                <a:tc>
                  <a:txBody>
                    <a:bodyPr/>
                    <a:lstStyle/>
                    <a:p>
                      <a:r>
                        <a:rPr lang="nl-NL" sz="1400" b="1" noProof="0" dirty="0">
                          <a:solidFill>
                            <a:schemeClr val="tx1"/>
                          </a:solidFill>
                          <a:latin typeface="+mn-lt"/>
                          <a:cs typeface="Arial" panose="020B0604020202020204" pitchFamily="34" charset="0"/>
                        </a:rPr>
                        <a:t>Effect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nl-NL" sz="1400" b="0" noProof="0" dirty="0">
                          <a:solidFill>
                            <a:schemeClr val="tx1"/>
                          </a:solidFill>
                          <a:latin typeface="+mn-lt"/>
                          <a:cs typeface="Arial" panose="020B0604020202020204" pitchFamily="34" charset="0"/>
                        </a:rPr>
                        <a:t>BMI bij aanvang: gemiddeld 36,2 kg/m</a:t>
                      </a:r>
                      <a:r>
                        <a:rPr lang="nl-NL" sz="1400" b="0" baseline="30000" noProof="0" dirty="0">
                          <a:solidFill>
                            <a:schemeClr val="tx1"/>
                          </a:solidFill>
                          <a:latin typeface="+mn-lt"/>
                          <a:cs typeface="Arial" panose="020B0604020202020204" pitchFamily="34" charset="0"/>
                        </a:rPr>
                        <a:t>2</a:t>
                      </a:r>
                      <a:r>
                        <a:rPr lang="nl-NL" sz="1400" b="0" noProof="0" dirty="0">
                          <a:solidFill>
                            <a:schemeClr val="tx1"/>
                          </a:solidFill>
                          <a:latin typeface="+mn-lt"/>
                          <a:cs typeface="Arial" panose="020B0604020202020204" pitchFamily="34" charset="0"/>
                        </a:rPr>
                        <a:t>, na 1 jaar:</a:t>
                      </a:r>
                    </a:p>
                    <a:p>
                      <a:pPr marL="171450" indent="-171450">
                        <a:buFont typeface="Arial" panose="020B0604020202020204" pitchFamily="34" charset="0"/>
                        <a:buChar char="•"/>
                      </a:pPr>
                      <a:r>
                        <a:rPr lang="nl-NL" sz="1400" b="0" noProof="0" dirty="0">
                          <a:solidFill>
                            <a:schemeClr val="tx1"/>
                          </a:solidFill>
                          <a:latin typeface="+mn-lt"/>
                          <a:cs typeface="Arial" panose="020B0604020202020204" pitchFamily="34" charset="0"/>
                        </a:rPr>
                        <a:t>≥ 5% gewichtsverlies bij 48% van de gebruikers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0" noProof="0" dirty="0">
                          <a:solidFill>
                            <a:schemeClr val="tx1"/>
                          </a:solidFill>
                          <a:latin typeface="+mn-lt"/>
                          <a:cs typeface="Arial" panose="020B0604020202020204" pitchFamily="34" charset="0"/>
                        </a:rPr>
                        <a:t>≥ 10% gewichtsverlies bij 25% van de gebruikers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2425085"/>
                  </a:ext>
                </a:extLst>
              </a:tr>
              <a:tr h="50604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dirty="0">
                          <a:latin typeface="+mn-lt"/>
                          <a:cs typeface="Arial" panose="020B0604020202020204" pitchFamily="34" charset="0"/>
                        </a:rPr>
                        <a:t>Orale toediening, 1 tablet per dag, ophogen in 4w naar max. 2dd 2 tabletten</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dirty="0">
                          <a:latin typeface="+mn-lt"/>
                          <a:cs typeface="Arial" panose="020B0604020202020204" pitchFamily="34" charset="0"/>
                        </a:rPr>
                        <a:t>Gemiddelde prijs per dag: € 3,84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400" b="0" i="1"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marL="0" indent="0">
                        <a:buFont typeface="Arial" panose="020B0604020202020204" pitchFamily="34" charset="0"/>
                        <a:buNone/>
                      </a:pPr>
                      <a:endParaRPr lang="nl-NL" sz="12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35354147"/>
                  </a:ext>
                </a:extLst>
              </a:tr>
            </a:tbl>
          </a:graphicData>
        </a:graphic>
      </p:graphicFrame>
    </p:spTree>
    <p:extLst>
      <p:ext uri="{BB962C8B-B14F-4D97-AF65-F5344CB8AC3E}">
        <p14:creationId xmlns:p14="http://schemas.microsoft.com/office/powerpoint/2010/main" val="44200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B4A81-A3AF-C1E6-5594-498A20A64EDF}"/>
              </a:ext>
            </a:extLst>
          </p:cNvPr>
          <p:cNvSpPr>
            <a:spLocks noGrp="1"/>
          </p:cNvSpPr>
          <p:nvPr>
            <p:ph type="title"/>
          </p:nvPr>
        </p:nvSpPr>
        <p:spPr/>
        <p:txBody>
          <a:bodyPr/>
          <a:lstStyle/>
          <a:p>
            <a:r>
              <a:rPr lang="nl-NL" dirty="0"/>
              <a:t>Effect </a:t>
            </a:r>
            <a:r>
              <a:rPr lang="nl-NL" dirty="0" err="1"/>
              <a:t>naltrexon</a:t>
            </a:r>
            <a:r>
              <a:rPr lang="nl-NL" dirty="0"/>
              <a:t>/</a:t>
            </a:r>
            <a:r>
              <a:rPr lang="nl-NL" dirty="0" err="1"/>
              <a:t>bupropion</a:t>
            </a:r>
            <a:r>
              <a:rPr lang="nl-NL" dirty="0"/>
              <a:t> bij vroege </a:t>
            </a:r>
            <a:r>
              <a:rPr lang="nl-NL" dirty="0" err="1"/>
              <a:t>responders</a:t>
            </a:r>
            <a:endParaRPr lang="nl-NL" dirty="0"/>
          </a:p>
        </p:txBody>
      </p:sp>
      <p:sp>
        <p:nvSpPr>
          <p:cNvPr id="4" name="Tijdelijke aanduiding voor datum 3">
            <a:extLst>
              <a:ext uri="{FF2B5EF4-FFF2-40B4-BE49-F238E27FC236}">
                <a16:creationId xmlns:a16="http://schemas.microsoft.com/office/drawing/2014/main" id="{A9155692-4CD0-CB9C-EFC3-B60CC0EDC7EE}"/>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A956CA6A-15DF-0C80-0BD3-EC5871BD7547}"/>
              </a:ext>
            </a:extLst>
          </p:cNvPr>
          <p:cNvSpPr>
            <a:spLocks noGrp="1"/>
          </p:cNvSpPr>
          <p:nvPr>
            <p:ph type="sldNum" sz="quarter" idx="12"/>
          </p:nvPr>
        </p:nvSpPr>
        <p:spPr/>
        <p:txBody>
          <a:bodyPr/>
          <a:lstStyle/>
          <a:p>
            <a:fld id="{C7667BEC-0511-4721-880C-282B0BD3357A}" type="slidenum">
              <a:rPr lang="nl-NL" smtClean="0"/>
              <a:t>44</a:t>
            </a:fld>
            <a:endParaRPr lang="nl-NL"/>
          </a:p>
        </p:txBody>
      </p:sp>
      <p:sp>
        <p:nvSpPr>
          <p:cNvPr id="6" name="Tijdelijke aanduiding voor voettekst 3">
            <a:extLst>
              <a:ext uri="{FF2B5EF4-FFF2-40B4-BE49-F238E27FC236}">
                <a16:creationId xmlns:a16="http://schemas.microsoft.com/office/drawing/2014/main" id="{0BE98127-C68E-0C1B-2E1A-7536D8FA67AD}"/>
              </a:ext>
            </a:extLst>
          </p:cNvPr>
          <p:cNvSpPr>
            <a:spLocks noGrp="1"/>
          </p:cNvSpPr>
          <p:nvPr>
            <p:ph type="ftr" sz="quarter" idx="11"/>
          </p:nvPr>
        </p:nvSpPr>
        <p:spPr>
          <a:xfrm>
            <a:off x="711199" y="6381750"/>
            <a:ext cx="9198919" cy="215445"/>
          </a:xfrm>
        </p:spPr>
        <p:txBody>
          <a:bodyPr/>
          <a:lstStyle/>
          <a:p>
            <a:r>
              <a:rPr lang="nl-NL" sz="1400" b="1" dirty="0"/>
              <a:t>Bronnen</a:t>
            </a:r>
            <a:r>
              <a:rPr lang="nl-NL" sz="1400" dirty="0"/>
              <a:t>: </a:t>
            </a:r>
            <a:r>
              <a:rPr lang="nl-NL" sz="1400" dirty="0" err="1"/>
              <a:t>doi.org</a:t>
            </a:r>
            <a:r>
              <a:rPr lang="nl-NL" sz="1400" dirty="0"/>
              <a:t>/10.1038/ijo.2016.67, </a:t>
            </a:r>
            <a:r>
              <a:rPr lang="nl-NL" sz="1400" dirty="0" err="1"/>
              <a:t>zorginstituutnederland.nl</a:t>
            </a:r>
            <a:endParaRPr lang="nl-NL" sz="1400" dirty="0"/>
          </a:p>
        </p:txBody>
      </p:sp>
      <p:sp>
        <p:nvSpPr>
          <p:cNvPr id="7" name="Tijdelijke aanduiding voor inhoud 3">
            <a:extLst>
              <a:ext uri="{FF2B5EF4-FFF2-40B4-BE49-F238E27FC236}">
                <a16:creationId xmlns:a16="http://schemas.microsoft.com/office/drawing/2014/main" id="{8684CFD2-819A-15FE-8DDA-5011867B1EDC}"/>
              </a:ext>
            </a:extLst>
          </p:cNvPr>
          <p:cNvSpPr txBox="1">
            <a:spLocks/>
          </p:cNvSpPr>
          <p:nvPr/>
        </p:nvSpPr>
        <p:spPr>
          <a:xfrm>
            <a:off x="1005310" y="1844823"/>
            <a:ext cx="468019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Van de vroege </a:t>
            </a:r>
            <a:r>
              <a:rPr lang="nl-NL" sz="1600" dirty="0" err="1"/>
              <a:t>responders</a:t>
            </a:r>
            <a:r>
              <a:rPr lang="nl-NL" sz="1600" dirty="0"/>
              <a:t> (≥ 5% gewichtsafname bij 16w follow-up) bereikte 85% een gewichtsafname van ≥ 5% en 57% een gewichtsafname van ≥ 10% bij 56 weken follow-up</a:t>
            </a:r>
          </a:p>
          <a:p>
            <a:r>
              <a:rPr lang="nl-NL" sz="1600" dirty="0"/>
              <a:t>Deze percentages waren respectievelijk 53% en 29% in de gehele analysepopulatie. </a:t>
            </a:r>
          </a:p>
          <a:p>
            <a:r>
              <a:rPr lang="nl-NL" sz="1600" dirty="0"/>
              <a:t>De niet-vroege </a:t>
            </a:r>
            <a:r>
              <a:rPr lang="nl-NL" sz="1600" dirty="0" err="1"/>
              <a:t>responders</a:t>
            </a:r>
            <a:r>
              <a:rPr lang="nl-NL" sz="1600" dirty="0"/>
              <a:t> bereikten een gemiddelde gewichtsafname van 2,7% bij 56 weken follow-up.</a:t>
            </a:r>
          </a:p>
          <a:p>
            <a:endParaRPr lang="nl-NL" sz="1600" dirty="0"/>
          </a:p>
        </p:txBody>
      </p:sp>
      <p:pic>
        <p:nvPicPr>
          <p:cNvPr id="9" name="Tijdelijke aanduiding voor inhoud 12">
            <a:extLst>
              <a:ext uri="{FF2B5EF4-FFF2-40B4-BE49-F238E27FC236}">
                <a16:creationId xmlns:a16="http://schemas.microsoft.com/office/drawing/2014/main" id="{8A921813-7C7A-7898-0551-54E2301ECA33}"/>
              </a:ext>
            </a:extLst>
          </p:cNvPr>
          <p:cNvPicPr>
            <a:picLocks noChangeAspect="1"/>
          </p:cNvPicPr>
          <p:nvPr/>
        </p:nvPicPr>
        <p:blipFill>
          <a:blip r:embed="rId2"/>
          <a:stretch>
            <a:fillRect/>
          </a:stretch>
        </p:blipFill>
        <p:spPr>
          <a:xfrm>
            <a:off x="5847285" y="1952219"/>
            <a:ext cx="5878550" cy="2404861"/>
          </a:xfrm>
          <a:prstGeom prst="rect">
            <a:avLst/>
          </a:prstGeom>
        </p:spPr>
      </p:pic>
    </p:spTree>
    <p:extLst>
      <p:ext uri="{BB962C8B-B14F-4D97-AF65-F5344CB8AC3E}">
        <p14:creationId xmlns:p14="http://schemas.microsoft.com/office/powerpoint/2010/main" val="87818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9E593-52B8-F3D4-890E-5CCC6314A76F}"/>
              </a:ext>
            </a:extLst>
          </p:cNvPr>
          <p:cNvSpPr>
            <a:spLocks noGrp="1"/>
          </p:cNvSpPr>
          <p:nvPr>
            <p:ph type="title"/>
          </p:nvPr>
        </p:nvSpPr>
        <p:spPr/>
        <p:txBody>
          <a:bodyPr/>
          <a:lstStyle/>
          <a:p>
            <a:r>
              <a:rPr lang="nl-NL" dirty="0"/>
              <a:t>Vergoedingsvoorwaarden </a:t>
            </a:r>
            <a:r>
              <a:rPr lang="nl-NL" dirty="0" err="1"/>
              <a:t>bupropion</a:t>
            </a:r>
            <a:r>
              <a:rPr lang="nl-NL" dirty="0"/>
              <a:t>/</a:t>
            </a:r>
            <a:r>
              <a:rPr lang="nl-NL" dirty="0" err="1"/>
              <a:t>naltrexon</a:t>
            </a:r>
            <a:r>
              <a:rPr lang="nl-NL" dirty="0"/>
              <a:t> (</a:t>
            </a:r>
            <a:r>
              <a:rPr lang="nl-NL" dirty="0" err="1"/>
              <a:t>Mysimba</a:t>
            </a:r>
            <a:r>
              <a:rPr lang="nl-NL" dirty="0"/>
              <a:t>)</a:t>
            </a:r>
          </a:p>
        </p:txBody>
      </p:sp>
      <p:sp>
        <p:nvSpPr>
          <p:cNvPr id="3" name="Tijdelijke aanduiding voor inhoud 2">
            <a:extLst>
              <a:ext uri="{FF2B5EF4-FFF2-40B4-BE49-F238E27FC236}">
                <a16:creationId xmlns:a16="http://schemas.microsoft.com/office/drawing/2014/main" id="{83EAADE0-96FA-9FB1-7934-99F30E2DD7AE}"/>
              </a:ext>
            </a:extLst>
          </p:cNvPr>
          <p:cNvSpPr>
            <a:spLocks noGrp="1"/>
          </p:cNvSpPr>
          <p:nvPr>
            <p:ph idx="1"/>
          </p:nvPr>
        </p:nvSpPr>
        <p:spPr/>
        <p:txBody>
          <a:bodyPr/>
          <a:lstStyle/>
          <a:p>
            <a:r>
              <a:rPr lang="nl-NL" b="0" i="0" u="none" strike="noStrike" dirty="0">
                <a:solidFill>
                  <a:srgbClr val="000000"/>
                </a:solidFill>
                <a:effectLst/>
                <a:latin typeface="RO Sans"/>
              </a:rPr>
              <a:t>Uitsluitend voor de behandeling van volwassenen in combinatie met een door het RIVM erkende gecombineerde leefstijlinterventie (GLI), indien de GLI 1 jaar met voldoende inzet is gevolgd, met </a:t>
            </a:r>
          </a:p>
          <a:p>
            <a:r>
              <a:rPr lang="nl-NL" b="0" i="0" u="none" strike="noStrike" dirty="0">
                <a:solidFill>
                  <a:srgbClr val="000000"/>
                </a:solidFill>
                <a:effectLst/>
                <a:latin typeface="RO Sans"/>
              </a:rPr>
              <a:t>BMI ≥ 30 kg/m2, of BMI 27 kg/m2 tot 30 kg/m2 in combinatie met een co-morbiditeit ((risicofactoren voor) hart- en vaatziekte, diabetes mellitus type 2, slaapapneu en/of artrose).</a:t>
            </a:r>
            <a:endParaRPr lang="nl-NL" dirty="0">
              <a:solidFill>
                <a:srgbClr val="000000"/>
              </a:solidFill>
              <a:latin typeface="RO Sans"/>
            </a:endParaRPr>
          </a:p>
          <a:p>
            <a:r>
              <a:rPr lang="nl-NL" b="0" i="0" u="none" strike="noStrike" dirty="0">
                <a:solidFill>
                  <a:srgbClr val="000000"/>
                </a:solidFill>
                <a:effectLst/>
                <a:latin typeface="RO Sans"/>
              </a:rPr>
              <a:t>De behandeling dient te worden gestaakt indien na </a:t>
            </a:r>
            <a:r>
              <a:rPr lang="nl-NL" b="0" i="0" u="sng" strike="noStrike" dirty="0">
                <a:solidFill>
                  <a:srgbClr val="000000"/>
                </a:solidFill>
                <a:effectLst/>
                <a:latin typeface="RO Sans"/>
              </a:rPr>
              <a:t>vier maanden </a:t>
            </a:r>
            <a:r>
              <a:rPr lang="nl-NL" b="0" i="0" u="none" strike="noStrike" dirty="0">
                <a:solidFill>
                  <a:srgbClr val="000000"/>
                </a:solidFill>
                <a:effectLst/>
                <a:latin typeface="RO Sans"/>
              </a:rPr>
              <a:t>gebruik het aanvankelijke gewicht niet met ten minste 5% is afgenomen.</a:t>
            </a:r>
          </a:p>
          <a:p>
            <a:endParaRPr lang="nl-NL" dirty="0"/>
          </a:p>
        </p:txBody>
      </p:sp>
      <p:sp>
        <p:nvSpPr>
          <p:cNvPr id="4" name="Tijdelijke aanduiding voor datum 3">
            <a:extLst>
              <a:ext uri="{FF2B5EF4-FFF2-40B4-BE49-F238E27FC236}">
                <a16:creationId xmlns:a16="http://schemas.microsoft.com/office/drawing/2014/main" id="{CAE61441-2E35-B3EA-F466-5563A46ADDFB}"/>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A240F7BB-EA20-5446-BA7C-9C118F67A1D3}"/>
              </a:ext>
            </a:extLst>
          </p:cNvPr>
          <p:cNvSpPr>
            <a:spLocks noGrp="1"/>
          </p:cNvSpPr>
          <p:nvPr>
            <p:ph type="sldNum" sz="quarter" idx="12"/>
          </p:nvPr>
        </p:nvSpPr>
        <p:spPr/>
        <p:txBody>
          <a:bodyPr/>
          <a:lstStyle/>
          <a:p>
            <a:fld id="{C7667BEC-0511-4721-880C-282B0BD3357A}" type="slidenum">
              <a:rPr lang="nl-NL" smtClean="0"/>
              <a:t>45</a:t>
            </a:fld>
            <a:endParaRPr lang="nl-NL"/>
          </a:p>
        </p:txBody>
      </p:sp>
    </p:spTree>
    <p:extLst>
      <p:ext uri="{BB962C8B-B14F-4D97-AF65-F5344CB8AC3E}">
        <p14:creationId xmlns:p14="http://schemas.microsoft.com/office/powerpoint/2010/main" val="28727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A592B-9AC5-FFF2-893C-747608B20018}"/>
              </a:ext>
            </a:extLst>
          </p:cNvPr>
          <p:cNvSpPr>
            <a:spLocks noGrp="1"/>
          </p:cNvSpPr>
          <p:nvPr>
            <p:ph type="title"/>
          </p:nvPr>
        </p:nvSpPr>
        <p:spPr/>
        <p:txBody>
          <a:bodyPr/>
          <a:lstStyle/>
          <a:p>
            <a:r>
              <a:rPr lang="nl-NL" dirty="0"/>
              <a:t>Actueel</a:t>
            </a:r>
          </a:p>
        </p:txBody>
      </p:sp>
      <p:sp>
        <p:nvSpPr>
          <p:cNvPr id="3" name="Tijdelijke aanduiding voor inhoud 2">
            <a:extLst>
              <a:ext uri="{FF2B5EF4-FFF2-40B4-BE49-F238E27FC236}">
                <a16:creationId xmlns:a16="http://schemas.microsoft.com/office/drawing/2014/main" id="{A2EB5CF6-CF55-04D4-0853-DD5D0DC91B14}"/>
              </a:ext>
            </a:extLst>
          </p:cNvPr>
          <p:cNvSpPr>
            <a:spLocks noGrp="1"/>
          </p:cNvSpPr>
          <p:nvPr>
            <p:ph idx="1"/>
          </p:nvPr>
        </p:nvSpPr>
        <p:spPr/>
        <p:txBody>
          <a:bodyPr/>
          <a:lstStyle/>
          <a:p>
            <a:r>
              <a:rPr lang="nl-NL" b="0" i="0" dirty="0">
                <a:solidFill>
                  <a:srgbClr val="000000"/>
                </a:solidFill>
                <a:effectLst/>
              </a:rPr>
              <a:t>Li</a:t>
            </a:r>
            <a:r>
              <a:rPr lang="nl-NL" dirty="0"/>
              <a:t>jkt erop dat de middelen blijvend moeten worden gebruikt om de effecten vast te houden</a:t>
            </a:r>
          </a:p>
          <a:p>
            <a:r>
              <a:rPr lang="nl-NL" dirty="0"/>
              <a:t>Verdere onderzoeken naar lange termijn effecten volgen </a:t>
            </a:r>
          </a:p>
          <a:p>
            <a:r>
              <a:rPr lang="nl-NL" dirty="0" err="1"/>
              <a:t>Tirzepatide</a:t>
            </a:r>
            <a:endParaRPr lang="nl-NL" dirty="0"/>
          </a:p>
          <a:p>
            <a:endParaRPr lang="nl-NL" dirty="0"/>
          </a:p>
          <a:p>
            <a:r>
              <a:rPr lang="nl-NL" dirty="0"/>
              <a:t>Verstrekking apotheken NL 2022 aan afslankmedicatie: 16.500 mensen (5x zoveel als 2021)</a:t>
            </a:r>
          </a:p>
          <a:p>
            <a:r>
              <a:rPr lang="nl-NL" dirty="0"/>
              <a:t>Kosten 12.3 miljoen euro (versus 1.3 miljoen euro 2021)</a:t>
            </a:r>
          </a:p>
          <a:p>
            <a:r>
              <a:rPr lang="nl-NL" dirty="0"/>
              <a:t>Wereldwijd </a:t>
            </a:r>
            <a:r>
              <a:rPr lang="nl-NL" dirty="0" err="1"/>
              <a:t>semaglutide</a:t>
            </a:r>
            <a:r>
              <a:rPr lang="nl-NL" dirty="0"/>
              <a:t> tekort</a:t>
            </a:r>
          </a:p>
        </p:txBody>
      </p:sp>
      <p:sp>
        <p:nvSpPr>
          <p:cNvPr id="4" name="Tijdelijke aanduiding voor datum 3">
            <a:extLst>
              <a:ext uri="{FF2B5EF4-FFF2-40B4-BE49-F238E27FC236}">
                <a16:creationId xmlns:a16="http://schemas.microsoft.com/office/drawing/2014/main" id="{DED19AD2-FE0D-AF7C-EDA7-4862A70237F4}"/>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A75333AB-C642-5D6E-F5B4-8FAE8C653D42}"/>
              </a:ext>
            </a:extLst>
          </p:cNvPr>
          <p:cNvSpPr>
            <a:spLocks noGrp="1"/>
          </p:cNvSpPr>
          <p:nvPr>
            <p:ph type="sldNum" sz="quarter" idx="12"/>
          </p:nvPr>
        </p:nvSpPr>
        <p:spPr/>
        <p:txBody>
          <a:bodyPr/>
          <a:lstStyle/>
          <a:p>
            <a:fld id="{C7667BEC-0511-4721-880C-282B0BD3357A}" type="slidenum">
              <a:rPr lang="nl-NL" smtClean="0"/>
              <a:t>46</a:t>
            </a:fld>
            <a:endParaRPr lang="nl-NL"/>
          </a:p>
        </p:txBody>
      </p:sp>
    </p:spTree>
    <p:extLst>
      <p:ext uri="{BB962C8B-B14F-4D97-AF65-F5344CB8AC3E}">
        <p14:creationId xmlns:p14="http://schemas.microsoft.com/office/powerpoint/2010/main" val="1035122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784BF-86C9-14C4-3993-94225C45BE3F}"/>
              </a:ext>
            </a:extLst>
          </p:cNvPr>
          <p:cNvSpPr>
            <a:spLocks noGrp="1"/>
          </p:cNvSpPr>
          <p:nvPr>
            <p:ph type="title"/>
          </p:nvPr>
        </p:nvSpPr>
        <p:spPr/>
        <p:txBody>
          <a:bodyPr>
            <a:normAutofit/>
          </a:bodyPr>
          <a:lstStyle/>
          <a:p>
            <a:r>
              <a:rPr lang="nl-NL" dirty="0"/>
              <a:t>Overwegingen</a:t>
            </a:r>
          </a:p>
        </p:txBody>
      </p:sp>
      <p:sp>
        <p:nvSpPr>
          <p:cNvPr id="3" name="Tijdelijke aanduiding voor inhoud 2">
            <a:extLst>
              <a:ext uri="{FF2B5EF4-FFF2-40B4-BE49-F238E27FC236}">
                <a16:creationId xmlns:a16="http://schemas.microsoft.com/office/drawing/2014/main" id="{73730B68-7BA7-D50C-4770-B2A0D72F1584}"/>
              </a:ext>
            </a:extLst>
          </p:cNvPr>
          <p:cNvSpPr>
            <a:spLocks noGrp="1"/>
          </p:cNvSpPr>
          <p:nvPr>
            <p:ph idx="1"/>
          </p:nvPr>
        </p:nvSpPr>
        <p:spPr>
          <a:xfrm>
            <a:off x="588818" y="1545503"/>
            <a:ext cx="10736484" cy="4768850"/>
          </a:xfrm>
        </p:spPr>
        <p:txBody>
          <a:bodyPr>
            <a:normAutofit/>
          </a:bodyPr>
          <a:lstStyle/>
          <a:p>
            <a:r>
              <a:rPr lang="nl-NL" dirty="0"/>
              <a:t>Doel medicatie is gewichtsafname 5-10%, ‘gezond’ BMI niet haalbaar</a:t>
            </a:r>
          </a:p>
          <a:p>
            <a:r>
              <a:rPr lang="nl-NL" dirty="0"/>
              <a:t>Doel is beperking van lange termijn risico’s van obesitas</a:t>
            </a:r>
          </a:p>
          <a:p>
            <a:r>
              <a:rPr lang="nl-NL" dirty="0"/>
              <a:t>Levenslang gebruiken medicatie</a:t>
            </a:r>
          </a:p>
          <a:p>
            <a:r>
              <a:rPr lang="nl-NL" dirty="0">
                <a:sym typeface="Wingdings" panose="05000000000000000000" pitchFamily="2" charset="2"/>
              </a:rPr>
              <a:t>Altijd combineren met begeleiding naar gedragsverandering door bijv. leefstijlcoach</a:t>
            </a:r>
          </a:p>
          <a:p>
            <a:r>
              <a:rPr lang="nl-NL" dirty="0">
                <a:sym typeface="Wingdings" panose="05000000000000000000" pitchFamily="2" charset="2"/>
              </a:rPr>
              <a:t>Emotie eten of eetstoornis wordt niet verholpen  psychosociale begeleiding/eetstoorniskliniek</a:t>
            </a:r>
          </a:p>
          <a:p>
            <a:r>
              <a:rPr lang="nl-NL" dirty="0">
                <a:sym typeface="Wingdings" panose="05000000000000000000" pitchFamily="2" charset="2"/>
              </a:rPr>
              <a:t>Oorzaak obesitas óók door omgevingsfactoren</a:t>
            </a:r>
          </a:p>
          <a:p>
            <a:r>
              <a:rPr lang="nl-NL" dirty="0">
                <a:sym typeface="Wingdings" panose="05000000000000000000" pitchFamily="2" charset="2"/>
              </a:rPr>
              <a:t>Cave stigmatisering</a:t>
            </a:r>
          </a:p>
          <a:p>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p>
        </p:txBody>
      </p:sp>
      <p:pic>
        <p:nvPicPr>
          <p:cNvPr id="1026" name="Picture 2" descr="920+ Voor En Tegen Illustraties, royalty-free vector illustraties en  clip-art - iStock | Nadenken, Plus">
            <a:extLst>
              <a:ext uri="{FF2B5EF4-FFF2-40B4-BE49-F238E27FC236}">
                <a16:creationId xmlns:a16="http://schemas.microsoft.com/office/drawing/2014/main" id="{31081951-77CB-D08D-9299-D51444ABE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51" y="26819"/>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61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33B60-1FFF-2B3B-89C5-40C25A38CEA3}"/>
              </a:ext>
            </a:extLst>
          </p:cNvPr>
          <p:cNvSpPr>
            <a:spLocks noGrp="1"/>
          </p:cNvSpPr>
          <p:nvPr>
            <p:ph type="title"/>
          </p:nvPr>
        </p:nvSpPr>
        <p:spPr>
          <a:xfrm>
            <a:off x="838200" y="365129"/>
            <a:ext cx="10515600" cy="823597"/>
          </a:xfrm>
        </p:spPr>
        <p:txBody>
          <a:bodyPr anchor="ctr">
            <a:normAutofit/>
          </a:bodyPr>
          <a:lstStyle/>
          <a:p>
            <a:r>
              <a:rPr lang="nl-NL" dirty="0"/>
              <a:t>Chirurgie</a:t>
            </a:r>
          </a:p>
        </p:txBody>
      </p:sp>
      <p:sp>
        <p:nvSpPr>
          <p:cNvPr id="3" name="Tijdelijke aanduiding voor inhoud 2">
            <a:extLst>
              <a:ext uri="{FF2B5EF4-FFF2-40B4-BE49-F238E27FC236}">
                <a16:creationId xmlns:a16="http://schemas.microsoft.com/office/drawing/2014/main" id="{78604BD9-0574-33F4-FAD8-AE91A60B0488}"/>
              </a:ext>
            </a:extLst>
          </p:cNvPr>
          <p:cNvSpPr>
            <a:spLocks noGrp="1"/>
          </p:cNvSpPr>
          <p:nvPr>
            <p:ph sz="half" idx="1"/>
          </p:nvPr>
        </p:nvSpPr>
        <p:spPr>
          <a:xfrm>
            <a:off x="838200" y="1413164"/>
            <a:ext cx="5363424" cy="4763799"/>
          </a:xfrm>
        </p:spPr>
        <p:txBody>
          <a:bodyPr>
            <a:normAutofit/>
          </a:bodyPr>
          <a:lstStyle/>
          <a:p>
            <a:pPr>
              <a:lnSpc>
                <a:spcPct val="90000"/>
              </a:lnSpc>
            </a:pPr>
            <a:r>
              <a:rPr lang="nl-NL" sz="2200" dirty="0"/>
              <a:t>BMI &gt; 40 kg/m2 of 35-40 kg/m2 met co-</a:t>
            </a:r>
            <a:r>
              <a:rPr lang="nl-NL" sz="2200" dirty="0" err="1"/>
              <a:t>morbiditeiten</a:t>
            </a:r>
            <a:r>
              <a:rPr lang="nl-NL" sz="2200" dirty="0"/>
              <a:t>.</a:t>
            </a:r>
          </a:p>
          <a:p>
            <a:pPr>
              <a:lnSpc>
                <a:spcPct val="90000"/>
              </a:lnSpc>
            </a:pPr>
            <a:endParaRPr lang="nl-NL" sz="2200" dirty="0"/>
          </a:p>
          <a:p>
            <a:pPr>
              <a:lnSpc>
                <a:spcPct val="90000"/>
              </a:lnSpc>
            </a:pPr>
            <a:r>
              <a:rPr lang="nl-NL" sz="2200" dirty="0" err="1"/>
              <a:t>Gastric</a:t>
            </a:r>
            <a:r>
              <a:rPr lang="nl-NL" sz="2200" dirty="0"/>
              <a:t>-bypass meest voorkomend in NL. Maag definitief verkleind en deel spijsverteringskanaal omzeild.</a:t>
            </a:r>
            <a:br>
              <a:rPr lang="nl-NL" sz="2200" dirty="0"/>
            </a:br>
            <a:endParaRPr lang="nl-NL" sz="2200" dirty="0"/>
          </a:p>
          <a:p>
            <a:pPr>
              <a:lnSpc>
                <a:spcPct val="90000"/>
              </a:lnSpc>
            </a:pPr>
            <a:r>
              <a:rPr lang="nl-NL" sz="2200" dirty="0" err="1"/>
              <a:t>Gastric-sleeve</a:t>
            </a:r>
            <a:r>
              <a:rPr lang="nl-NL" sz="2200" dirty="0"/>
              <a:t>: verkleining van de maag (100-150 cc inhoud)</a:t>
            </a:r>
          </a:p>
        </p:txBody>
      </p:sp>
      <p:pic>
        <p:nvPicPr>
          <p:cNvPr id="1026" name="Picture 2" descr="Afbeelding met ontwerp, kunst&#10;&#10;Beschrijving automatisch gegenereerd met lage betrouwbaarheid">
            <a:extLst>
              <a:ext uri="{FF2B5EF4-FFF2-40B4-BE49-F238E27FC236}">
                <a16:creationId xmlns:a16="http://schemas.microsoft.com/office/drawing/2014/main" id="{6D179D60-B791-E589-6C88-B0404B8CD3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4338" y="2367032"/>
            <a:ext cx="5181600" cy="2811017"/>
          </a:xfrm>
          <a:prstGeom prst="rect">
            <a:avLst/>
          </a:prstGeom>
          <a:solidFill>
            <a:srgbClr val="FFFFFF"/>
          </a:solidFill>
        </p:spPr>
      </p:pic>
      <p:sp>
        <p:nvSpPr>
          <p:cNvPr id="4" name="Tijdelijke aanduiding voor datum 3">
            <a:extLst>
              <a:ext uri="{FF2B5EF4-FFF2-40B4-BE49-F238E27FC236}">
                <a16:creationId xmlns:a16="http://schemas.microsoft.com/office/drawing/2014/main" id="{E6489183-CA9B-6377-7977-41A83F7AD294}"/>
              </a:ext>
            </a:extLst>
          </p:cNvPr>
          <p:cNvSpPr>
            <a:spLocks noGrp="1"/>
          </p:cNvSpPr>
          <p:nvPr>
            <p:ph type="dt" sz="half" idx="10"/>
          </p:nvPr>
        </p:nvSpPr>
        <p:spPr>
          <a:xfrm>
            <a:off x="838200" y="6356356"/>
            <a:ext cx="2743200" cy="365125"/>
          </a:xfrm>
        </p:spPr>
        <p:txBody>
          <a:bodyPr anchor="ctr">
            <a:normAutofit/>
          </a:bodyPr>
          <a:lstStyle/>
          <a:p>
            <a:pPr>
              <a:spcAft>
                <a:spcPts val="600"/>
              </a:spcAft>
            </a:pPr>
            <a:fld id="{490E35F3-3199-4544-9625-0B09FA5B3641}" type="datetime1">
              <a:rPr lang="nl-NL" smtClean="0"/>
              <a:pPr>
                <a:spcAft>
                  <a:spcPts val="600"/>
                </a:spcAft>
              </a:pPr>
              <a:t>21-8-2025</a:t>
            </a:fld>
            <a:endParaRPr lang="nl-NL"/>
          </a:p>
        </p:txBody>
      </p:sp>
      <p:sp>
        <p:nvSpPr>
          <p:cNvPr id="5" name="Tijdelijke aanduiding voor dianummer 4">
            <a:extLst>
              <a:ext uri="{FF2B5EF4-FFF2-40B4-BE49-F238E27FC236}">
                <a16:creationId xmlns:a16="http://schemas.microsoft.com/office/drawing/2014/main" id="{5B7DC63B-4374-B4E9-F812-3A2A04C8CF52}"/>
              </a:ext>
            </a:extLst>
          </p:cNvPr>
          <p:cNvSpPr>
            <a:spLocks noGrp="1"/>
          </p:cNvSpPr>
          <p:nvPr>
            <p:ph type="sldNum" sz="quarter" idx="12"/>
          </p:nvPr>
        </p:nvSpPr>
        <p:spPr>
          <a:xfrm>
            <a:off x="8610600" y="6356356"/>
            <a:ext cx="2743200" cy="365125"/>
          </a:xfrm>
        </p:spPr>
        <p:txBody>
          <a:bodyPr anchor="ctr">
            <a:normAutofit/>
          </a:bodyPr>
          <a:lstStyle/>
          <a:p>
            <a:pPr>
              <a:spcAft>
                <a:spcPts val="600"/>
              </a:spcAft>
            </a:pPr>
            <a:fld id="{C7667BEC-0511-4721-880C-282B0BD3357A}" type="slidenum">
              <a:rPr lang="nl-NL" smtClean="0"/>
              <a:pPr>
                <a:spcAft>
                  <a:spcPts val="600"/>
                </a:spcAft>
              </a:pPr>
              <a:t>48</a:t>
            </a:fld>
            <a:endParaRPr lang="nl-NL"/>
          </a:p>
        </p:txBody>
      </p:sp>
    </p:spTree>
    <p:extLst>
      <p:ext uri="{BB962C8B-B14F-4D97-AF65-F5344CB8AC3E}">
        <p14:creationId xmlns:p14="http://schemas.microsoft.com/office/powerpoint/2010/main" val="3582635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C5C034-292B-5051-DB0A-CC93490B5844}"/>
              </a:ext>
            </a:extLst>
          </p:cNvPr>
          <p:cNvSpPr>
            <a:spLocks noGrp="1"/>
          </p:cNvSpPr>
          <p:nvPr>
            <p:ph type="title"/>
          </p:nvPr>
        </p:nvSpPr>
        <p:spPr>
          <a:xfrm>
            <a:off x="838200" y="365131"/>
            <a:ext cx="10515600" cy="823595"/>
          </a:xfrm>
        </p:spPr>
        <p:txBody>
          <a:bodyPr/>
          <a:lstStyle/>
          <a:p>
            <a:r>
              <a:rPr lang="en-US" dirty="0" err="1"/>
              <a:t>Medicatie</a:t>
            </a:r>
            <a:r>
              <a:rPr lang="en-US" dirty="0"/>
              <a:t> </a:t>
            </a:r>
            <a:r>
              <a:rPr lang="en-US" dirty="0" err="1"/>
              <a:t>na</a:t>
            </a:r>
            <a:r>
              <a:rPr lang="en-US" dirty="0"/>
              <a:t> </a:t>
            </a:r>
            <a:r>
              <a:rPr lang="en-US" dirty="0" err="1"/>
              <a:t>bariatrische</a:t>
            </a:r>
            <a:r>
              <a:rPr lang="en-US" dirty="0"/>
              <a:t> </a:t>
            </a:r>
            <a:r>
              <a:rPr lang="en-US" dirty="0" err="1"/>
              <a:t>chirurgie</a:t>
            </a:r>
            <a:endParaRPr lang="en-US" dirty="0"/>
          </a:p>
        </p:txBody>
      </p:sp>
      <p:sp>
        <p:nvSpPr>
          <p:cNvPr id="13" name="Content Placeholder 2">
            <a:extLst>
              <a:ext uri="{FF2B5EF4-FFF2-40B4-BE49-F238E27FC236}">
                <a16:creationId xmlns:a16="http://schemas.microsoft.com/office/drawing/2014/main" id="{F7B68340-75F7-B99A-95A0-A5EDFA2EC681}"/>
              </a:ext>
            </a:extLst>
          </p:cNvPr>
          <p:cNvSpPr>
            <a:spLocks noGrp="1"/>
          </p:cNvSpPr>
          <p:nvPr>
            <p:ph idx="1"/>
          </p:nvPr>
        </p:nvSpPr>
        <p:spPr>
          <a:xfrm>
            <a:off x="838200" y="1446415"/>
            <a:ext cx="10515600" cy="4730548"/>
          </a:xfrm>
        </p:spPr>
        <p:txBody>
          <a:bodyPr>
            <a:normAutofit/>
          </a:bodyPr>
          <a:lstStyle/>
          <a:p>
            <a:r>
              <a:rPr lang="en-US" dirty="0" err="1"/>
              <a:t>Heparines</a:t>
            </a:r>
            <a:r>
              <a:rPr lang="en-US" dirty="0"/>
              <a:t> (</a:t>
            </a:r>
            <a:r>
              <a:rPr lang="en-US" dirty="0" err="1"/>
              <a:t>bij</a:t>
            </a:r>
            <a:r>
              <a:rPr lang="en-US" dirty="0"/>
              <a:t> </a:t>
            </a:r>
            <a:r>
              <a:rPr lang="en-US" dirty="0" err="1"/>
              <a:t>hoog</a:t>
            </a:r>
            <a:r>
              <a:rPr lang="en-US" dirty="0"/>
              <a:t> </a:t>
            </a:r>
            <a:r>
              <a:rPr lang="en-US" dirty="0" err="1"/>
              <a:t>risico-pt</a:t>
            </a:r>
            <a:r>
              <a:rPr lang="en-US" dirty="0"/>
              <a:t> </a:t>
            </a:r>
            <a:r>
              <a:rPr lang="en-US" dirty="0" err="1"/>
              <a:t>ook</a:t>
            </a:r>
            <a:r>
              <a:rPr lang="en-US" dirty="0"/>
              <a:t> </a:t>
            </a:r>
            <a:r>
              <a:rPr lang="en-US" dirty="0" err="1"/>
              <a:t>na</a:t>
            </a:r>
            <a:r>
              <a:rPr lang="en-US" dirty="0"/>
              <a:t> </a:t>
            </a:r>
            <a:r>
              <a:rPr lang="en-US" dirty="0" err="1"/>
              <a:t>ontslag</a:t>
            </a:r>
            <a:r>
              <a:rPr lang="en-US" dirty="0"/>
              <a:t>)</a:t>
            </a:r>
          </a:p>
          <a:p>
            <a:r>
              <a:rPr lang="en-US" dirty="0"/>
              <a:t>PPI’s (tot 1 </a:t>
            </a:r>
            <a:r>
              <a:rPr lang="en-US" dirty="0" err="1"/>
              <a:t>jr</a:t>
            </a:r>
            <a:r>
              <a:rPr lang="en-US" dirty="0"/>
              <a:t> </a:t>
            </a:r>
            <a:r>
              <a:rPr lang="en-US" dirty="0" err="1"/>
              <a:t>postoperatief</a:t>
            </a:r>
            <a:r>
              <a:rPr lang="en-US" dirty="0"/>
              <a:t>; </a:t>
            </a:r>
            <a:r>
              <a:rPr lang="en-US" dirty="0" err="1"/>
              <a:t>gevoelig</a:t>
            </a:r>
            <a:r>
              <a:rPr lang="en-US" dirty="0"/>
              <a:t> </a:t>
            </a:r>
            <a:r>
              <a:rPr lang="en-US" dirty="0" err="1"/>
              <a:t>voor</a:t>
            </a:r>
            <a:r>
              <a:rPr lang="en-US" dirty="0"/>
              <a:t> </a:t>
            </a:r>
            <a:r>
              <a:rPr lang="en-US" dirty="0" err="1"/>
              <a:t>ulcera</a:t>
            </a:r>
            <a:r>
              <a:rPr lang="en-US" dirty="0"/>
              <a:t>!)</a:t>
            </a:r>
          </a:p>
          <a:p>
            <a:r>
              <a:rPr lang="en-US" dirty="0" err="1"/>
              <a:t>Ursodeoxycholzuur</a:t>
            </a:r>
            <a:r>
              <a:rPr lang="en-US" dirty="0"/>
              <a:t> (</a:t>
            </a:r>
            <a:r>
              <a:rPr lang="en-US" dirty="0" err="1"/>
              <a:t>preventie</a:t>
            </a:r>
            <a:r>
              <a:rPr lang="en-US" dirty="0"/>
              <a:t> </a:t>
            </a:r>
            <a:r>
              <a:rPr lang="en-US" dirty="0" err="1"/>
              <a:t>galstenen</a:t>
            </a:r>
            <a:r>
              <a:rPr lang="en-US" dirty="0"/>
              <a:t>)</a:t>
            </a:r>
          </a:p>
          <a:p>
            <a:r>
              <a:rPr lang="en-US" dirty="0" err="1"/>
              <a:t>Vitamine</a:t>
            </a:r>
            <a:r>
              <a:rPr lang="en-US" dirty="0"/>
              <a:t>/</a:t>
            </a:r>
            <a:r>
              <a:rPr lang="en-US" dirty="0" err="1"/>
              <a:t>mineralensupplementen</a:t>
            </a:r>
            <a:r>
              <a:rPr lang="en-US" dirty="0"/>
              <a:t> (</a:t>
            </a:r>
            <a:r>
              <a:rPr lang="en-US" dirty="0" err="1"/>
              <a:t>b.v.</a:t>
            </a:r>
            <a:r>
              <a:rPr lang="en-US" dirty="0"/>
              <a:t> calc/vit D 3xdaags, </a:t>
            </a:r>
            <a:r>
              <a:rPr lang="en-US" dirty="0" err="1"/>
              <a:t>ferrofumaraat</a:t>
            </a:r>
            <a:r>
              <a:rPr lang="en-US" dirty="0"/>
              <a:t> 400mg), </a:t>
            </a:r>
            <a:r>
              <a:rPr lang="en-US" dirty="0" err="1"/>
              <a:t>medicatie</a:t>
            </a:r>
            <a:r>
              <a:rPr lang="en-US" dirty="0"/>
              <a:t> </a:t>
            </a:r>
            <a:r>
              <a:rPr lang="en-US" dirty="0" err="1"/>
              <a:t>tegen</a:t>
            </a:r>
            <a:r>
              <a:rPr lang="en-US" dirty="0"/>
              <a:t> dumping </a:t>
            </a:r>
            <a:r>
              <a:rPr lang="en-US" dirty="0" err="1"/>
              <a:t>syndroom</a:t>
            </a:r>
            <a:r>
              <a:rPr lang="en-US" dirty="0"/>
              <a:t>. </a:t>
            </a:r>
          </a:p>
          <a:p>
            <a:r>
              <a:rPr lang="en-US" dirty="0" err="1"/>
              <a:t>Liever</a:t>
            </a:r>
            <a:r>
              <a:rPr lang="en-US" dirty="0"/>
              <a:t> </a:t>
            </a:r>
            <a:r>
              <a:rPr lang="en-US" dirty="0" err="1"/>
              <a:t>geen</a:t>
            </a:r>
            <a:r>
              <a:rPr lang="en-US" dirty="0"/>
              <a:t> </a:t>
            </a:r>
            <a:r>
              <a:rPr lang="en-US" dirty="0" err="1"/>
              <a:t>diuretica</a:t>
            </a:r>
            <a:r>
              <a:rPr lang="en-US" dirty="0"/>
              <a:t> of </a:t>
            </a:r>
            <a:r>
              <a:rPr lang="en-US" dirty="0" err="1"/>
              <a:t>medicatie</a:t>
            </a:r>
            <a:r>
              <a:rPr lang="en-US" dirty="0"/>
              <a:t> die met </a:t>
            </a:r>
            <a:r>
              <a:rPr lang="en-US" dirty="0" err="1"/>
              <a:t>veel</a:t>
            </a:r>
            <a:r>
              <a:rPr lang="en-US" dirty="0"/>
              <a:t> </a:t>
            </a:r>
            <a:r>
              <a:rPr lang="en-US" dirty="0" err="1"/>
              <a:t>vocht</a:t>
            </a:r>
            <a:r>
              <a:rPr lang="en-US" dirty="0"/>
              <a:t> </a:t>
            </a:r>
            <a:r>
              <a:rPr lang="en-US" dirty="0" err="1"/>
              <a:t>moeten</a:t>
            </a:r>
            <a:r>
              <a:rPr lang="en-US" dirty="0"/>
              <a:t> </a:t>
            </a:r>
            <a:r>
              <a:rPr lang="en-US" dirty="0" err="1"/>
              <a:t>worden</a:t>
            </a:r>
            <a:r>
              <a:rPr lang="en-US" dirty="0"/>
              <a:t> </a:t>
            </a:r>
            <a:r>
              <a:rPr lang="en-US" dirty="0" err="1"/>
              <a:t>ingenomen</a:t>
            </a:r>
            <a:r>
              <a:rPr lang="en-US" dirty="0"/>
              <a:t> </a:t>
            </a:r>
          </a:p>
          <a:p>
            <a:r>
              <a:rPr lang="en-US" dirty="0" err="1"/>
              <a:t>Effecten</a:t>
            </a:r>
            <a:r>
              <a:rPr lang="en-US" dirty="0"/>
              <a:t> op </a:t>
            </a:r>
            <a:r>
              <a:rPr lang="en-US" dirty="0" err="1"/>
              <a:t>farmacokinetiek</a:t>
            </a:r>
            <a:r>
              <a:rPr lang="en-US" dirty="0"/>
              <a:t> van </a:t>
            </a:r>
            <a:r>
              <a:rPr lang="en-US" dirty="0" err="1"/>
              <a:t>geneesmiddelen</a:t>
            </a:r>
            <a:r>
              <a:rPr lang="en-US" dirty="0"/>
              <a:t>.</a:t>
            </a:r>
            <a:br>
              <a:rPr lang="en-US" dirty="0"/>
            </a:br>
            <a:endParaRPr lang="en-US" dirty="0"/>
          </a:p>
        </p:txBody>
      </p:sp>
      <p:sp>
        <p:nvSpPr>
          <p:cNvPr id="5" name="Tijdelijke aanduiding voor datum 4">
            <a:extLst>
              <a:ext uri="{FF2B5EF4-FFF2-40B4-BE49-F238E27FC236}">
                <a16:creationId xmlns:a16="http://schemas.microsoft.com/office/drawing/2014/main" id="{1617FAA1-64FA-86F0-8C1D-850C772C8D6E}"/>
              </a:ext>
            </a:extLst>
          </p:cNvPr>
          <p:cNvSpPr>
            <a:spLocks noGrp="1"/>
          </p:cNvSpPr>
          <p:nvPr>
            <p:ph type="dt" sz="half" idx="10"/>
          </p:nvPr>
        </p:nvSpPr>
        <p:spPr>
          <a:xfrm>
            <a:off x="838200" y="6356356"/>
            <a:ext cx="2743200" cy="365125"/>
          </a:xfrm>
        </p:spPr>
        <p:txBody>
          <a:bodyPr anchor="ctr">
            <a:normAutofit/>
          </a:bodyPr>
          <a:lstStyle/>
          <a:p>
            <a:pPr>
              <a:spcAft>
                <a:spcPts val="600"/>
              </a:spcAft>
            </a:pPr>
            <a:fld id="{1AC624A2-3B5B-4C7A-8366-0800F25A1A7A}" type="datetime1">
              <a:rPr lang="nl-NL" smtClean="0"/>
              <a:pPr>
                <a:spcAft>
                  <a:spcPts val="600"/>
                </a:spcAft>
              </a:pPr>
              <a:t>21-8-2025</a:t>
            </a:fld>
            <a:endParaRPr lang="nl-NL"/>
          </a:p>
        </p:txBody>
      </p:sp>
      <p:sp>
        <p:nvSpPr>
          <p:cNvPr id="6" name="Tijdelijke aanduiding voor dianummer 5">
            <a:extLst>
              <a:ext uri="{FF2B5EF4-FFF2-40B4-BE49-F238E27FC236}">
                <a16:creationId xmlns:a16="http://schemas.microsoft.com/office/drawing/2014/main" id="{4534B578-4C66-2B2B-7A2B-32D9361470D3}"/>
              </a:ext>
            </a:extLst>
          </p:cNvPr>
          <p:cNvSpPr>
            <a:spLocks noGrp="1"/>
          </p:cNvSpPr>
          <p:nvPr>
            <p:ph type="sldNum" sz="quarter" idx="12"/>
          </p:nvPr>
        </p:nvSpPr>
        <p:spPr>
          <a:xfrm>
            <a:off x="8610600" y="6356356"/>
            <a:ext cx="2743200" cy="365125"/>
          </a:xfrm>
        </p:spPr>
        <p:txBody>
          <a:bodyPr anchor="ctr">
            <a:normAutofit/>
          </a:bodyPr>
          <a:lstStyle/>
          <a:p>
            <a:pPr>
              <a:spcAft>
                <a:spcPts val="600"/>
              </a:spcAft>
            </a:pPr>
            <a:fld id="{C7667BEC-0511-4721-880C-282B0BD3357A}" type="slidenum">
              <a:rPr lang="nl-NL" smtClean="0"/>
              <a:pPr>
                <a:spcAft>
                  <a:spcPts val="600"/>
                </a:spcAft>
              </a:pPr>
              <a:t>49</a:t>
            </a:fld>
            <a:endParaRPr lang="nl-NL"/>
          </a:p>
        </p:txBody>
      </p:sp>
    </p:spTree>
    <p:extLst>
      <p:ext uri="{BB962C8B-B14F-4D97-AF65-F5344CB8AC3E}">
        <p14:creationId xmlns:p14="http://schemas.microsoft.com/office/powerpoint/2010/main" val="262182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A4BA7-7C5F-9FCC-FF90-DB12E62E275A}"/>
              </a:ext>
            </a:extLst>
          </p:cNvPr>
          <p:cNvSpPr>
            <a:spLocks noGrp="1"/>
          </p:cNvSpPr>
          <p:nvPr>
            <p:ph type="title"/>
          </p:nvPr>
        </p:nvSpPr>
        <p:spPr/>
        <p:txBody>
          <a:bodyPr>
            <a:normAutofit fontScale="90000"/>
          </a:bodyPr>
          <a:lstStyle/>
          <a:p>
            <a:r>
              <a:rPr lang="nl-NL" dirty="0"/>
              <a:t>Trendscenario: waar groeit Nederland naar toe?</a:t>
            </a:r>
            <a:br>
              <a:rPr lang="nl-NL" sz="3200" dirty="0">
                <a:solidFill>
                  <a:schemeClr val="tx1"/>
                </a:solidFill>
              </a:rPr>
            </a:br>
            <a:endParaRPr lang="nl-NL" dirty="0"/>
          </a:p>
        </p:txBody>
      </p:sp>
      <p:pic>
        <p:nvPicPr>
          <p:cNvPr id="7" name="Tijdelijke aanduiding voor inhoud 6">
            <a:extLst>
              <a:ext uri="{FF2B5EF4-FFF2-40B4-BE49-F238E27FC236}">
                <a16:creationId xmlns:a16="http://schemas.microsoft.com/office/drawing/2014/main" id="{EC163CC5-0852-00C1-50E2-61C05A0FA534}"/>
              </a:ext>
            </a:extLst>
          </p:cNvPr>
          <p:cNvPicPr>
            <a:picLocks noGrp="1" noChangeAspect="1"/>
          </p:cNvPicPr>
          <p:nvPr>
            <p:ph idx="1"/>
          </p:nvPr>
        </p:nvPicPr>
        <p:blipFill>
          <a:blip r:embed="rId3"/>
          <a:stretch>
            <a:fillRect/>
          </a:stretch>
        </p:blipFill>
        <p:spPr>
          <a:xfrm>
            <a:off x="1675884" y="1446213"/>
            <a:ext cx="8840232" cy="4730750"/>
          </a:xfrm>
          <a:prstGeom prst="rect">
            <a:avLst/>
          </a:prstGeom>
        </p:spPr>
      </p:pic>
      <p:sp>
        <p:nvSpPr>
          <p:cNvPr id="4" name="Tijdelijke aanduiding voor datum 3">
            <a:extLst>
              <a:ext uri="{FF2B5EF4-FFF2-40B4-BE49-F238E27FC236}">
                <a16:creationId xmlns:a16="http://schemas.microsoft.com/office/drawing/2014/main" id="{841E1A9C-5AD5-9B6E-0A70-EC0AFFC92F2B}"/>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A7548F9A-7CC8-6862-5602-E70F015AAC3A}"/>
              </a:ext>
            </a:extLst>
          </p:cNvPr>
          <p:cNvSpPr>
            <a:spLocks noGrp="1"/>
          </p:cNvSpPr>
          <p:nvPr>
            <p:ph type="sldNum" sz="quarter" idx="12"/>
          </p:nvPr>
        </p:nvSpPr>
        <p:spPr/>
        <p:txBody>
          <a:bodyPr/>
          <a:lstStyle/>
          <a:p>
            <a:fld id="{C7667BEC-0511-4721-880C-282B0BD3357A}" type="slidenum">
              <a:rPr lang="nl-NL" smtClean="0"/>
              <a:t>5</a:t>
            </a:fld>
            <a:endParaRPr lang="nl-NL"/>
          </a:p>
        </p:txBody>
      </p:sp>
      <p:sp>
        <p:nvSpPr>
          <p:cNvPr id="8" name="Tekstvak 7">
            <a:extLst>
              <a:ext uri="{FF2B5EF4-FFF2-40B4-BE49-F238E27FC236}">
                <a16:creationId xmlns:a16="http://schemas.microsoft.com/office/drawing/2014/main" id="{DBF4AF93-A2E6-2F4D-4330-10785286C797}"/>
              </a:ext>
            </a:extLst>
          </p:cNvPr>
          <p:cNvSpPr txBox="1"/>
          <p:nvPr/>
        </p:nvSpPr>
        <p:spPr>
          <a:xfrm>
            <a:off x="1369409" y="1385582"/>
            <a:ext cx="9453181" cy="369332"/>
          </a:xfrm>
          <a:prstGeom prst="rect">
            <a:avLst/>
          </a:prstGeom>
          <a:noFill/>
        </p:spPr>
        <p:txBody>
          <a:bodyPr wrap="square">
            <a:spAutoFit/>
          </a:bodyPr>
          <a:lstStyle/>
          <a:p>
            <a:r>
              <a:rPr lang="nl-NL" b="0" i="0" dirty="0">
                <a:solidFill>
                  <a:srgbClr val="141240"/>
                </a:solidFill>
                <a:effectLst/>
                <a:latin typeface="Myriad"/>
              </a:rPr>
              <a:t>In 2040 heeft naar verwachting 62% van de volwassen Nederlanders overgewicht (bron: VTV 2018)</a:t>
            </a:r>
            <a:endParaRPr lang="nl-NL" dirty="0"/>
          </a:p>
        </p:txBody>
      </p:sp>
    </p:spTree>
    <p:extLst>
      <p:ext uri="{BB962C8B-B14F-4D97-AF65-F5344CB8AC3E}">
        <p14:creationId xmlns:p14="http://schemas.microsoft.com/office/powerpoint/2010/main" val="856156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26BDC-5801-1EDA-4FE6-EF9D7F3686BF}"/>
              </a:ext>
            </a:extLst>
          </p:cNvPr>
          <p:cNvSpPr>
            <a:spLocks noGrp="1"/>
          </p:cNvSpPr>
          <p:nvPr>
            <p:ph type="title"/>
          </p:nvPr>
        </p:nvSpPr>
        <p:spPr/>
        <p:txBody>
          <a:bodyPr/>
          <a:lstStyle/>
          <a:p>
            <a:r>
              <a:rPr lang="nl-NL" dirty="0"/>
              <a:t>Medicatie na </a:t>
            </a:r>
            <a:r>
              <a:rPr lang="nl-NL" dirty="0" err="1"/>
              <a:t>bariatrische</a:t>
            </a:r>
            <a:r>
              <a:rPr lang="nl-NL" dirty="0"/>
              <a:t> chirurgie</a:t>
            </a:r>
          </a:p>
        </p:txBody>
      </p:sp>
      <p:sp>
        <p:nvSpPr>
          <p:cNvPr id="3" name="Tijdelijke aanduiding voor inhoud 2">
            <a:extLst>
              <a:ext uri="{FF2B5EF4-FFF2-40B4-BE49-F238E27FC236}">
                <a16:creationId xmlns:a16="http://schemas.microsoft.com/office/drawing/2014/main" id="{09E1087F-03E8-B127-CF26-678967A75EFC}"/>
              </a:ext>
            </a:extLst>
          </p:cNvPr>
          <p:cNvSpPr>
            <a:spLocks noGrp="1"/>
          </p:cNvSpPr>
          <p:nvPr>
            <p:ph idx="1"/>
          </p:nvPr>
        </p:nvSpPr>
        <p:spPr/>
        <p:txBody>
          <a:bodyPr>
            <a:normAutofit lnSpcReduction="10000"/>
          </a:bodyPr>
          <a:lstStyle/>
          <a:p>
            <a:pPr marL="0" indent="0">
              <a:buNone/>
            </a:pPr>
            <a:r>
              <a:rPr lang="en-US" dirty="0"/>
              <a:t>Concrete </a:t>
            </a:r>
            <a:r>
              <a:rPr lang="en-US" dirty="0" err="1"/>
              <a:t>adviezen</a:t>
            </a:r>
            <a:r>
              <a:rPr lang="en-US" dirty="0"/>
              <a:t>: </a:t>
            </a:r>
          </a:p>
          <a:p>
            <a:r>
              <a:rPr lang="en-US" dirty="0"/>
              <a:t>DOAC’s </a:t>
            </a:r>
            <a:r>
              <a:rPr lang="en-US" dirty="0" err="1"/>
              <a:t>veel</a:t>
            </a:r>
            <a:r>
              <a:rPr lang="en-US" dirty="0"/>
              <a:t> </a:t>
            </a:r>
            <a:r>
              <a:rPr lang="en-US" dirty="0" err="1"/>
              <a:t>onduidelijkheid</a:t>
            </a:r>
            <a:r>
              <a:rPr lang="en-US" dirty="0"/>
              <a:t>. VKA </a:t>
            </a:r>
            <a:r>
              <a:rPr lang="en-US" dirty="0" err="1"/>
              <a:t>veiligst</a:t>
            </a:r>
            <a:r>
              <a:rPr lang="en-US" dirty="0"/>
              <a:t>, </a:t>
            </a:r>
            <a:r>
              <a:rPr lang="en-US" dirty="0" err="1"/>
              <a:t>evt</a:t>
            </a:r>
            <a:r>
              <a:rPr lang="en-US" dirty="0"/>
              <a:t>. Apixaban </a:t>
            </a:r>
            <a:r>
              <a:rPr lang="en-US" dirty="0" err="1"/>
              <a:t>meeste</a:t>
            </a:r>
            <a:r>
              <a:rPr lang="en-US" dirty="0"/>
              <a:t> evidence. </a:t>
            </a:r>
          </a:p>
          <a:p>
            <a:r>
              <a:rPr lang="nl-NL" dirty="0"/>
              <a:t>OAC: theorie minder veilig. Eerste 24 maanden na operatie bij voorkeur vermijden. Voorkeur spiraal.</a:t>
            </a:r>
          </a:p>
          <a:p>
            <a:r>
              <a:rPr lang="nl-NL" dirty="0"/>
              <a:t>Antidepressiva: van aantal (</a:t>
            </a:r>
            <a:r>
              <a:rPr lang="nl-NL" dirty="0" err="1"/>
              <a:t>oa</a:t>
            </a:r>
            <a:r>
              <a:rPr lang="nl-NL" dirty="0"/>
              <a:t> (es)</a:t>
            </a:r>
            <a:r>
              <a:rPr lang="nl-NL" dirty="0" err="1"/>
              <a:t>citalopram</a:t>
            </a:r>
            <a:r>
              <a:rPr lang="nl-NL" dirty="0"/>
              <a:t>, </a:t>
            </a:r>
            <a:r>
              <a:rPr lang="nl-NL" dirty="0" err="1"/>
              <a:t>sertraline</a:t>
            </a:r>
            <a:r>
              <a:rPr lang="nl-NL" dirty="0"/>
              <a:t>) aangetoond dat spiegels significant dalen: effectiviteit monitoren! </a:t>
            </a:r>
            <a:r>
              <a:rPr lang="nl-NL" dirty="0" err="1"/>
              <a:t>Evt</a:t>
            </a:r>
            <a:r>
              <a:rPr lang="nl-NL" dirty="0"/>
              <a:t> spiegelbepaling.</a:t>
            </a:r>
          </a:p>
          <a:p>
            <a:r>
              <a:rPr lang="nl-NL" dirty="0"/>
              <a:t>Antidiabetica: insuline behoefte neemt direct na de operatie enorm af. NB </a:t>
            </a:r>
            <a:r>
              <a:rPr lang="nl-NL" dirty="0" err="1"/>
              <a:t>hypo’s</a:t>
            </a:r>
            <a:r>
              <a:rPr lang="nl-NL" dirty="0"/>
              <a:t>!!</a:t>
            </a:r>
          </a:p>
          <a:p>
            <a:r>
              <a:rPr lang="nl-NL" dirty="0"/>
              <a:t>Medicatie die maag/darm ulcus kunnen veroorzaken liefst vermijden: </a:t>
            </a:r>
            <a:r>
              <a:rPr lang="nl-NL" dirty="0" err="1"/>
              <a:t>cortico’s</a:t>
            </a:r>
            <a:r>
              <a:rPr lang="nl-NL" dirty="0"/>
              <a:t>, </a:t>
            </a:r>
            <a:r>
              <a:rPr lang="nl-NL" dirty="0" err="1"/>
              <a:t>NSAID’s</a:t>
            </a:r>
            <a:r>
              <a:rPr lang="nl-NL" dirty="0"/>
              <a:t>, salicylzuur, clopidogrel. Onvermijdelijk (kortdurend) gebruik: PPI toevoegen.</a:t>
            </a:r>
          </a:p>
          <a:p>
            <a:endParaRPr lang="nl-NL" dirty="0"/>
          </a:p>
        </p:txBody>
      </p:sp>
      <p:sp>
        <p:nvSpPr>
          <p:cNvPr id="4" name="Tijdelijke aanduiding voor datum 3">
            <a:extLst>
              <a:ext uri="{FF2B5EF4-FFF2-40B4-BE49-F238E27FC236}">
                <a16:creationId xmlns:a16="http://schemas.microsoft.com/office/drawing/2014/main" id="{8E4ED642-D432-2998-0A63-1EED2A15E13D}"/>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15BCB931-2AB1-51A5-7C13-2A2C6F44A02C}"/>
              </a:ext>
            </a:extLst>
          </p:cNvPr>
          <p:cNvSpPr>
            <a:spLocks noGrp="1"/>
          </p:cNvSpPr>
          <p:nvPr>
            <p:ph type="sldNum" sz="quarter" idx="12"/>
          </p:nvPr>
        </p:nvSpPr>
        <p:spPr/>
        <p:txBody>
          <a:bodyPr/>
          <a:lstStyle/>
          <a:p>
            <a:fld id="{C7667BEC-0511-4721-880C-282B0BD3357A}" type="slidenum">
              <a:rPr lang="nl-NL" smtClean="0"/>
              <a:t>50</a:t>
            </a:fld>
            <a:endParaRPr lang="nl-NL"/>
          </a:p>
        </p:txBody>
      </p:sp>
    </p:spTree>
    <p:extLst>
      <p:ext uri="{BB962C8B-B14F-4D97-AF65-F5344CB8AC3E}">
        <p14:creationId xmlns:p14="http://schemas.microsoft.com/office/powerpoint/2010/main" val="837152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0C1A4-85AE-6E31-F905-3B89BA8AEB69}"/>
              </a:ext>
            </a:extLst>
          </p:cNvPr>
          <p:cNvSpPr>
            <a:spLocks noGrp="1"/>
          </p:cNvSpPr>
          <p:nvPr>
            <p:ph type="title"/>
          </p:nvPr>
        </p:nvSpPr>
        <p:spPr/>
        <p:txBody>
          <a:bodyPr/>
          <a:lstStyle/>
          <a:p>
            <a:r>
              <a:rPr lang="nl-NL" dirty="0"/>
              <a:t>Take home </a:t>
            </a:r>
            <a:r>
              <a:rPr lang="nl-NL" dirty="0" err="1"/>
              <a:t>messages</a:t>
            </a:r>
            <a:endParaRPr lang="nl-NL" dirty="0"/>
          </a:p>
        </p:txBody>
      </p:sp>
      <p:sp>
        <p:nvSpPr>
          <p:cNvPr id="3" name="Tijdelijke aanduiding voor inhoud 2">
            <a:extLst>
              <a:ext uri="{FF2B5EF4-FFF2-40B4-BE49-F238E27FC236}">
                <a16:creationId xmlns:a16="http://schemas.microsoft.com/office/drawing/2014/main" id="{06A1FE21-89E1-A6B0-4021-F5A133556D7A}"/>
              </a:ext>
            </a:extLst>
          </p:cNvPr>
          <p:cNvSpPr>
            <a:spLocks noGrp="1"/>
          </p:cNvSpPr>
          <p:nvPr>
            <p:ph idx="1"/>
          </p:nvPr>
        </p:nvSpPr>
        <p:spPr/>
        <p:txBody>
          <a:bodyPr/>
          <a:lstStyle/>
          <a:p>
            <a:r>
              <a:rPr lang="nl-NL" dirty="0"/>
              <a:t>Doel behandeling is gewichtsafname 5-10%, ‘gezond’ BMI niet haalbaar</a:t>
            </a:r>
          </a:p>
          <a:p>
            <a:r>
              <a:rPr lang="nl-NL" dirty="0"/>
              <a:t>Cave stigmatisering, psychosociale begeleiding</a:t>
            </a:r>
          </a:p>
          <a:p>
            <a:r>
              <a:rPr lang="nl-NL" dirty="0" err="1"/>
              <a:t>Checkoorzakenovergewicht.nl</a:t>
            </a:r>
            <a:endParaRPr lang="nl-NL" dirty="0"/>
          </a:p>
          <a:p>
            <a:r>
              <a:rPr lang="nl-NL" dirty="0" err="1"/>
              <a:t>Behandelovergewicht.nl</a:t>
            </a:r>
            <a:endParaRPr lang="nl-NL" dirty="0"/>
          </a:p>
        </p:txBody>
      </p:sp>
      <p:sp>
        <p:nvSpPr>
          <p:cNvPr id="4" name="Tijdelijke aanduiding voor datum 3">
            <a:extLst>
              <a:ext uri="{FF2B5EF4-FFF2-40B4-BE49-F238E27FC236}">
                <a16:creationId xmlns:a16="http://schemas.microsoft.com/office/drawing/2014/main" id="{89B60E12-4F0A-1141-9CBC-B59207D6BEF3}"/>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120B2DC1-2FA1-0120-6EC8-94D3C82FF41C}"/>
              </a:ext>
            </a:extLst>
          </p:cNvPr>
          <p:cNvSpPr>
            <a:spLocks noGrp="1"/>
          </p:cNvSpPr>
          <p:nvPr>
            <p:ph type="sldNum" sz="quarter" idx="12"/>
          </p:nvPr>
        </p:nvSpPr>
        <p:spPr/>
        <p:txBody>
          <a:bodyPr/>
          <a:lstStyle/>
          <a:p>
            <a:fld id="{C7667BEC-0511-4721-880C-282B0BD3357A}" type="slidenum">
              <a:rPr lang="nl-NL" smtClean="0"/>
              <a:t>51</a:t>
            </a:fld>
            <a:endParaRPr lang="nl-NL"/>
          </a:p>
        </p:txBody>
      </p:sp>
    </p:spTree>
    <p:extLst>
      <p:ext uri="{BB962C8B-B14F-4D97-AF65-F5344CB8AC3E}">
        <p14:creationId xmlns:p14="http://schemas.microsoft.com/office/powerpoint/2010/main" val="384251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562B-3FB2-7F9A-2BCB-873CFD36EC82}"/>
              </a:ext>
            </a:extLst>
          </p:cNvPr>
          <p:cNvSpPr>
            <a:spLocks noGrp="1"/>
          </p:cNvSpPr>
          <p:nvPr>
            <p:ph type="title"/>
          </p:nvPr>
        </p:nvSpPr>
        <p:spPr/>
        <p:txBody>
          <a:bodyPr/>
          <a:lstStyle/>
          <a:p>
            <a:r>
              <a:rPr lang="nl-NL" dirty="0"/>
              <a:t>Afspraken</a:t>
            </a:r>
          </a:p>
        </p:txBody>
      </p:sp>
      <p:sp>
        <p:nvSpPr>
          <p:cNvPr id="3" name="Tijdelijke aanduiding voor inhoud 2">
            <a:extLst>
              <a:ext uri="{FF2B5EF4-FFF2-40B4-BE49-F238E27FC236}">
                <a16:creationId xmlns:a16="http://schemas.microsoft.com/office/drawing/2014/main" id="{A4E276D6-1F07-5A6E-A880-B24BB4637BE7}"/>
              </a:ext>
            </a:extLst>
          </p:cNvPr>
          <p:cNvSpPr>
            <a:spLocks noGrp="1"/>
          </p:cNvSpPr>
          <p:nvPr>
            <p:ph idx="1"/>
          </p:nvPr>
        </p:nvSpPr>
        <p:spPr/>
        <p:txBody>
          <a:bodyPr/>
          <a:lstStyle/>
          <a:p>
            <a:r>
              <a:rPr lang="nl-NL" dirty="0"/>
              <a:t>Hoe zorgen we ervoor dat de contra indicatie bij apotheek bekend is? (b.v.: noteren op recept?)</a:t>
            </a:r>
          </a:p>
          <a:p>
            <a:r>
              <a:rPr lang="nl-NL" dirty="0"/>
              <a:t>bij start GLI traject afspraak bij apotheek voor screening geneesmiddelen (GLI-M protocol). Daarna terugkoppeling/afstemming met huisarts. </a:t>
            </a:r>
          </a:p>
          <a:p>
            <a:pPr marL="0" indent="0">
              <a:buNone/>
            </a:pPr>
            <a:r>
              <a:rPr lang="nl-NL" dirty="0"/>
              <a:t>   	Evt. declareren als medicatiebeoordeling</a:t>
            </a:r>
          </a:p>
          <a:p>
            <a:endParaRPr lang="nl-NL" dirty="0"/>
          </a:p>
        </p:txBody>
      </p:sp>
      <p:sp>
        <p:nvSpPr>
          <p:cNvPr id="4" name="Tijdelijke aanduiding voor datum 3">
            <a:extLst>
              <a:ext uri="{FF2B5EF4-FFF2-40B4-BE49-F238E27FC236}">
                <a16:creationId xmlns:a16="http://schemas.microsoft.com/office/drawing/2014/main" id="{939A0CB9-5292-AA62-5B34-A73A9E523AE3}"/>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55488EB5-7995-592A-8932-974AD3297560}"/>
              </a:ext>
            </a:extLst>
          </p:cNvPr>
          <p:cNvSpPr>
            <a:spLocks noGrp="1"/>
          </p:cNvSpPr>
          <p:nvPr>
            <p:ph type="sldNum" sz="quarter" idx="12"/>
          </p:nvPr>
        </p:nvSpPr>
        <p:spPr/>
        <p:txBody>
          <a:bodyPr/>
          <a:lstStyle/>
          <a:p>
            <a:fld id="{C7667BEC-0511-4721-880C-282B0BD3357A}" type="slidenum">
              <a:rPr lang="nl-NL" smtClean="0"/>
              <a:t>52</a:t>
            </a:fld>
            <a:endParaRPr lang="nl-NL"/>
          </a:p>
        </p:txBody>
      </p:sp>
    </p:spTree>
    <p:extLst>
      <p:ext uri="{BB962C8B-B14F-4D97-AF65-F5344CB8AC3E}">
        <p14:creationId xmlns:p14="http://schemas.microsoft.com/office/powerpoint/2010/main" val="2079011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14375"/>
            <a:ext cx="8610600" cy="561975"/>
          </a:xfrm>
        </p:spPr>
        <p:txBody>
          <a:bodyPr>
            <a:normAutofit/>
          </a:bodyPr>
          <a:lstStyle/>
          <a:p>
            <a:r>
              <a:rPr lang="nl-NL" sz="3200">
                <a:latin typeface="+mn-lt"/>
              </a:rPr>
              <a:t>Vragen?</a:t>
            </a:r>
          </a:p>
        </p:txBody>
      </p:sp>
      <p:sp>
        <p:nvSpPr>
          <p:cNvPr id="4" name="Tijdelijke aanduiding voor datum 3"/>
          <p:cNvSpPr>
            <a:spLocks noGrp="1"/>
          </p:cNvSpPr>
          <p:nvPr>
            <p:ph type="dt" sz="half" idx="10"/>
          </p:nvPr>
        </p:nvSpPr>
        <p:spPr>
          <a:xfrm>
            <a:off x="838200" y="6465648"/>
            <a:ext cx="2752288" cy="365125"/>
          </a:xfrm>
        </p:spPr>
        <p:txBody>
          <a:bodyPr/>
          <a:lstStyle/>
          <a:p>
            <a:fld id="{44384D93-8662-4384-9EAD-216A4631000C}" type="datetime1">
              <a:rPr lang="nl-NL" smtClean="0"/>
              <a:t>21-8-2025</a:t>
            </a:fld>
            <a:endParaRPr lang="nl-NL"/>
          </a:p>
        </p:txBody>
      </p:sp>
      <p:sp>
        <p:nvSpPr>
          <p:cNvPr id="7" name="Tijdelijke aanduiding voor dianummer 6"/>
          <p:cNvSpPr>
            <a:spLocks noGrp="1"/>
          </p:cNvSpPr>
          <p:nvPr>
            <p:ph type="sldNum" sz="quarter" idx="12"/>
          </p:nvPr>
        </p:nvSpPr>
        <p:spPr/>
        <p:txBody>
          <a:bodyPr/>
          <a:lstStyle/>
          <a:p>
            <a:fld id="{C7667BEC-0511-4721-880C-282B0BD3357A}" type="slidenum">
              <a:rPr lang="nl-NL" smtClean="0"/>
              <a:t>53</a:t>
            </a:fld>
            <a:endParaRPr lang="nl-NL"/>
          </a:p>
        </p:txBody>
      </p:sp>
      <p:pic>
        <p:nvPicPr>
          <p:cNvPr id="3" name="Afbeelding 2"/>
          <p:cNvPicPr>
            <a:picLocks noChangeAspect="1"/>
          </p:cNvPicPr>
          <p:nvPr/>
        </p:nvPicPr>
        <p:blipFill>
          <a:blip r:embed="rId3"/>
          <a:stretch>
            <a:fillRect/>
          </a:stretch>
        </p:blipFill>
        <p:spPr>
          <a:xfrm>
            <a:off x="994791" y="1640723"/>
            <a:ext cx="6020562" cy="3940123"/>
          </a:xfrm>
          <a:prstGeom prst="rect">
            <a:avLst/>
          </a:prstGeom>
        </p:spPr>
      </p:pic>
      <p:sp>
        <p:nvSpPr>
          <p:cNvPr id="6" name="Tekstballon: rechthoek met afgeronde hoeken 5">
            <a:extLst>
              <a:ext uri="{FF2B5EF4-FFF2-40B4-BE49-F238E27FC236}">
                <a16:creationId xmlns:a16="http://schemas.microsoft.com/office/drawing/2014/main" id="{9E0D2E88-1AAA-3AAC-6788-8D53035C60E0}"/>
              </a:ext>
            </a:extLst>
          </p:cNvPr>
          <p:cNvSpPr/>
          <p:nvPr/>
        </p:nvSpPr>
        <p:spPr>
          <a:xfrm>
            <a:off x="8882203" y="1877099"/>
            <a:ext cx="2579484" cy="5619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bg1"/>
                </a:solidFill>
                <a:ea typeface="+mn-lt"/>
                <a:cs typeface="+mn-lt"/>
              </a:rPr>
              <a:t>Honger naar meer?</a:t>
            </a:r>
          </a:p>
        </p:txBody>
      </p:sp>
      <p:pic>
        <p:nvPicPr>
          <p:cNvPr id="5" name="Afbeelding 4">
            <a:extLst>
              <a:ext uri="{FF2B5EF4-FFF2-40B4-BE49-F238E27FC236}">
                <a16:creationId xmlns:a16="http://schemas.microsoft.com/office/drawing/2014/main" id="{A2956634-314D-D0C3-DA24-A45B141F623B}"/>
              </a:ext>
            </a:extLst>
          </p:cNvPr>
          <p:cNvPicPr>
            <a:picLocks noChangeAspect="1"/>
          </p:cNvPicPr>
          <p:nvPr/>
        </p:nvPicPr>
        <p:blipFill>
          <a:blip r:embed="rId4"/>
          <a:stretch>
            <a:fillRect/>
          </a:stretch>
        </p:blipFill>
        <p:spPr>
          <a:xfrm>
            <a:off x="9904157" y="2792745"/>
            <a:ext cx="1699153" cy="2385261"/>
          </a:xfrm>
          <a:prstGeom prst="rect">
            <a:avLst/>
          </a:prstGeom>
        </p:spPr>
      </p:pic>
      <p:pic>
        <p:nvPicPr>
          <p:cNvPr id="8" name="Afbeelding 7">
            <a:extLst>
              <a:ext uri="{FF2B5EF4-FFF2-40B4-BE49-F238E27FC236}">
                <a16:creationId xmlns:a16="http://schemas.microsoft.com/office/drawing/2014/main" id="{CCC9AC32-FDC6-8DA6-EC02-884E7301A7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3809" y="2792745"/>
            <a:ext cx="1681644" cy="2385261"/>
          </a:xfrm>
          <a:prstGeom prst="rect">
            <a:avLst/>
          </a:prstGeom>
        </p:spPr>
      </p:pic>
    </p:spTree>
    <p:extLst>
      <p:ext uri="{BB962C8B-B14F-4D97-AF65-F5344CB8AC3E}">
        <p14:creationId xmlns:p14="http://schemas.microsoft.com/office/powerpoint/2010/main" val="4036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246A0-FD60-838F-1251-C9EB1DF7383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6D0D4D3-04C6-0052-398A-FA3CE4D2B3FD}"/>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23FE3240-510A-0C31-2ECA-D555E768C3B0}"/>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665D93F-D89F-659C-E80C-ACA5B4A4982F}"/>
              </a:ext>
            </a:extLst>
          </p:cNvPr>
          <p:cNvSpPr>
            <a:spLocks noGrp="1"/>
          </p:cNvSpPr>
          <p:nvPr>
            <p:ph type="sldNum" sz="quarter" idx="12"/>
          </p:nvPr>
        </p:nvSpPr>
        <p:spPr/>
        <p:txBody>
          <a:bodyPr/>
          <a:lstStyle/>
          <a:p>
            <a:fld id="{C7667BEC-0511-4721-880C-282B0BD3357A}" type="slidenum">
              <a:rPr lang="nl-NL" smtClean="0"/>
              <a:t>6</a:t>
            </a:fld>
            <a:endParaRPr lang="nl-NL"/>
          </a:p>
        </p:txBody>
      </p:sp>
      <p:pic>
        <p:nvPicPr>
          <p:cNvPr id="6" name="Afbeelding 5">
            <a:extLst>
              <a:ext uri="{FF2B5EF4-FFF2-40B4-BE49-F238E27FC236}">
                <a16:creationId xmlns:a16="http://schemas.microsoft.com/office/drawing/2014/main" id="{22E53942-659C-FDF8-C5AC-F38113F2AD3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772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Gevolgen</a:t>
            </a:r>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dirty="0"/>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7</a:t>
            </a:fld>
            <a:endParaRPr lang="nl-NL"/>
          </a:p>
        </p:txBody>
      </p:sp>
      <p:sp>
        <p:nvSpPr>
          <p:cNvPr id="6" name="Tijdelijke aanduiding voor inhoud 2">
            <a:extLst>
              <a:ext uri="{FF2B5EF4-FFF2-40B4-BE49-F238E27FC236}">
                <a16:creationId xmlns:a16="http://schemas.microsoft.com/office/drawing/2014/main" id="{EC19E375-0FA6-088D-009D-2976CC65CA04}"/>
              </a:ext>
            </a:extLst>
          </p:cNvPr>
          <p:cNvSpPr>
            <a:spLocks noGrp="1"/>
          </p:cNvSpPr>
          <p:nvPr>
            <p:ph idx="1"/>
          </p:nvPr>
        </p:nvSpPr>
        <p:spPr>
          <a:xfrm>
            <a:off x="838200" y="1446213"/>
            <a:ext cx="10515600" cy="4730750"/>
          </a:xfrm>
        </p:spPr>
        <p:txBody>
          <a:bodyPr>
            <a:normAutofit/>
          </a:bodyPr>
          <a:lstStyle/>
          <a:p>
            <a:pPr marL="0" indent="0">
              <a:buNone/>
            </a:pPr>
            <a:r>
              <a:rPr lang="nl-NL" dirty="0"/>
              <a:t>En een risicofactor voor &gt;200 aandoeningen:</a:t>
            </a:r>
          </a:p>
          <a:p>
            <a:r>
              <a:rPr lang="nl-NL" dirty="0"/>
              <a:t>Metabole ziektes (HVZ, DM2)</a:t>
            </a:r>
          </a:p>
          <a:p>
            <a:r>
              <a:rPr lang="nl-NL" dirty="0"/>
              <a:t>13 soorten kanker</a:t>
            </a:r>
          </a:p>
          <a:p>
            <a:r>
              <a:rPr lang="nl-NL" dirty="0"/>
              <a:t>Mentale klachten (2-way)</a:t>
            </a:r>
          </a:p>
          <a:p>
            <a:r>
              <a:rPr lang="nl-NL" dirty="0"/>
              <a:t>Subfertiliteit</a:t>
            </a:r>
          </a:p>
          <a:p>
            <a:r>
              <a:rPr lang="nl-NL" dirty="0"/>
              <a:t>Artrose</a:t>
            </a:r>
          </a:p>
          <a:p>
            <a:r>
              <a:rPr lang="nl-NL" dirty="0"/>
              <a:t>Slaapapneu</a:t>
            </a:r>
          </a:p>
          <a:p>
            <a:r>
              <a:rPr lang="nl-NL" dirty="0"/>
              <a:t>Immuunsysteem (COVID!)</a:t>
            </a:r>
          </a:p>
          <a:p>
            <a:r>
              <a:rPr lang="nl-NL" dirty="0" err="1"/>
              <a:t>Etc</a:t>
            </a:r>
            <a:r>
              <a:rPr lang="nl-NL" dirty="0"/>
              <a:t> </a:t>
            </a:r>
            <a:r>
              <a:rPr lang="nl-NL" dirty="0" err="1"/>
              <a:t>etc</a:t>
            </a:r>
            <a:r>
              <a:rPr lang="nl-NL" dirty="0"/>
              <a:t>…</a:t>
            </a:r>
          </a:p>
          <a:p>
            <a:endParaRPr lang="nl-NL" dirty="0"/>
          </a:p>
        </p:txBody>
      </p:sp>
      <p:pic>
        <p:nvPicPr>
          <p:cNvPr id="7" name="Afbeelding 6">
            <a:extLst>
              <a:ext uri="{FF2B5EF4-FFF2-40B4-BE49-F238E27FC236}">
                <a16:creationId xmlns:a16="http://schemas.microsoft.com/office/drawing/2014/main" id="{54F6D1B5-F5C0-A499-559A-43B1D795B6FD}"/>
              </a:ext>
            </a:extLst>
          </p:cNvPr>
          <p:cNvPicPr>
            <a:picLocks noChangeAspect="1"/>
          </p:cNvPicPr>
          <p:nvPr/>
        </p:nvPicPr>
        <p:blipFill>
          <a:blip r:embed="rId3"/>
          <a:stretch>
            <a:fillRect/>
          </a:stretch>
        </p:blipFill>
        <p:spPr>
          <a:xfrm>
            <a:off x="6889173" y="1147518"/>
            <a:ext cx="5059113" cy="4977250"/>
          </a:xfrm>
          <a:prstGeom prst="rect">
            <a:avLst/>
          </a:prstGeom>
        </p:spPr>
      </p:pic>
      <p:sp>
        <p:nvSpPr>
          <p:cNvPr id="3" name="Tijdelijke aanduiding voor voettekst 2">
            <a:extLst>
              <a:ext uri="{FF2B5EF4-FFF2-40B4-BE49-F238E27FC236}">
                <a16:creationId xmlns:a16="http://schemas.microsoft.com/office/drawing/2014/main" id="{07BD85FB-5E61-3B34-C1DE-B7133ADCEC88}"/>
              </a:ext>
            </a:extLst>
          </p:cNvPr>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Bron: obesitascentrum Maxima MC</a:t>
            </a:r>
          </a:p>
        </p:txBody>
      </p:sp>
    </p:spTree>
    <p:extLst>
      <p:ext uri="{BB962C8B-B14F-4D97-AF65-F5344CB8AC3E}">
        <p14:creationId xmlns:p14="http://schemas.microsoft.com/office/powerpoint/2010/main" val="169108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E757F-5CD4-96B5-ACA3-D5E56CC900FF}"/>
              </a:ext>
            </a:extLst>
          </p:cNvPr>
          <p:cNvSpPr>
            <a:spLocks noGrp="1"/>
          </p:cNvSpPr>
          <p:nvPr>
            <p:ph type="title"/>
          </p:nvPr>
        </p:nvSpPr>
        <p:spPr/>
        <p:txBody>
          <a:bodyPr/>
          <a:lstStyle/>
          <a:p>
            <a:r>
              <a:rPr lang="nl-NL" dirty="0"/>
              <a:t>Gevolgen</a:t>
            </a:r>
          </a:p>
        </p:txBody>
      </p:sp>
      <p:sp>
        <p:nvSpPr>
          <p:cNvPr id="3" name="Tijdelijke aanduiding voor inhoud 2">
            <a:extLst>
              <a:ext uri="{FF2B5EF4-FFF2-40B4-BE49-F238E27FC236}">
                <a16:creationId xmlns:a16="http://schemas.microsoft.com/office/drawing/2014/main" id="{808380C9-8EAA-CB7D-6B9C-E000EBD4BAF3}"/>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Vet is een endocrien orgaan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Vet produceert hormonen en cytokinen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Verstoring verzadigingssignaal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Leptine</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resistentie in hersenen</a:t>
            </a:r>
          </a:p>
          <a:p>
            <a:endParaRPr lang="nl-NL" dirty="0"/>
          </a:p>
        </p:txBody>
      </p:sp>
      <p:sp>
        <p:nvSpPr>
          <p:cNvPr id="4" name="Tijdelijke aanduiding voor datum 3">
            <a:extLst>
              <a:ext uri="{FF2B5EF4-FFF2-40B4-BE49-F238E27FC236}">
                <a16:creationId xmlns:a16="http://schemas.microsoft.com/office/drawing/2014/main" id="{7E8B88F0-7C8A-281A-D915-2AACA47B9ED9}"/>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DFF5A409-CBE9-8DDF-6394-16FE8A1D0158}"/>
              </a:ext>
            </a:extLst>
          </p:cNvPr>
          <p:cNvSpPr>
            <a:spLocks noGrp="1"/>
          </p:cNvSpPr>
          <p:nvPr>
            <p:ph type="sldNum" sz="quarter" idx="12"/>
          </p:nvPr>
        </p:nvSpPr>
        <p:spPr/>
        <p:txBody>
          <a:bodyPr/>
          <a:lstStyle/>
          <a:p>
            <a:fld id="{C7667BEC-0511-4721-880C-282B0BD3357A}" type="slidenum">
              <a:rPr lang="nl-NL" smtClean="0"/>
              <a:t>8</a:t>
            </a:fld>
            <a:endParaRPr lang="nl-NL"/>
          </a:p>
        </p:txBody>
      </p:sp>
      <p:pic>
        <p:nvPicPr>
          <p:cNvPr id="6" name="Afbeelding 5">
            <a:extLst>
              <a:ext uri="{FF2B5EF4-FFF2-40B4-BE49-F238E27FC236}">
                <a16:creationId xmlns:a16="http://schemas.microsoft.com/office/drawing/2014/main" id="{4AB9DFDC-1F63-8539-1690-F0BD80D04EEE}"/>
              </a:ext>
            </a:extLst>
          </p:cNvPr>
          <p:cNvPicPr>
            <a:picLocks noChangeAspect="1"/>
          </p:cNvPicPr>
          <p:nvPr/>
        </p:nvPicPr>
        <p:blipFill>
          <a:blip r:embed="rId2"/>
          <a:stretch>
            <a:fillRect/>
          </a:stretch>
        </p:blipFill>
        <p:spPr>
          <a:xfrm>
            <a:off x="7635383" y="1051266"/>
            <a:ext cx="3438902" cy="5434314"/>
          </a:xfrm>
          <a:prstGeom prst="rect">
            <a:avLst/>
          </a:prstGeom>
        </p:spPr>
      </p:pic>
    </p:spTree>
    <p:extLst>
      <p:ext uri="{BB962C8B-B14F-4D97-AF65-F5344CB8AC3E}">
        <p14:creationId xmlns:p14="http://schemas.microsoft.com/office/powerpoint/2010/main" val="398628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6CB25-8A0E-2C53-DC35-DE9EDCACF959}"/>
              </a:ext>
            </a:extLst>
          </p:cNvPr>
          <p:cNvSpPr>
            <a:spLocks noGrp="1"/>
          </p:cNvSpPr>
          <p:nvPr>
            <p:ph type="title"/>
          </p:nvPr>
        </p:nvSpPr>
        <p:spPr/>
        <p:txBody>
          <a:bodyPr/>
          <a:lstStyle/>
          <a:p>
            <a:r>
              <a:rPr lang="nl-NL" dirty="0"/>
              <a:t>Insuline resistentie: oorzaak van veel problemen</a:t>
            </a:r>
          </a:p>
        </p:txBody>
      </p:sp>
      <p:sp>
        <p:nvSpPr>
          <p:cNvPr id="3" name="Tijdelijke aanduiding voor inhoud 2">
            <a:extLst>
              <a:ext uri="{FF2B5EF4-FFF2-40B4-BE49-F238E27FC236}">
                <a16:creationId xmlns:a16="http://schemas.microsoft.com/office/drawing/2014/main" id="{1B813942-705A-D9FE-BD1C-9653336C2FE1}"/>
              </a:ext>
            </a:extLst>
          </p:cNvPr>
          <p:cNvSpPr>
            <a:spLocks noGrp="1"/>
          </p:cNvSpPr>
          <p:nvPr>
            <p:ph idx="1"/>
          </p:nvPr>
        </p:nvSpPr>
        <p:spPr/>
        <p:txBody>
          <a:bodyPr>
            <a:normAutofit/>
          </a:bodyPr>
          <a:lstStyle/>
          <a:p>
            <a:r>
              <a:rPr lang="nl-NL" dirty="0"/>
              <a:t>Hyperinsulinemie: diverse oorzaken, voeding grote rol.</a:t>
            </a:r>
          </a:p>
          <a:p>
            <a:r>
              <a:rPr lang="nl-NL" dirty="0"/>
              <a:t>Veel eetmomenten met koolhydraten -&gt; insuline spiegel steeds verhoogd: hongergevoel! En: geen vetverbranding maar opslag.</a:t>
            </a:r>
          </a:p>
          <a:p>
            <a:r>
              <a:rPr lang="nl-NL" dirty="0"/>
              <a:t>Maar ook: stress, te weinig slaap, te weinig beweging, roken, etc.</a:t>
            </a:r>
          </a:p>
          <a:p>
            <a:r>
              <a:rPr lang="nl-NL" dirty="0"/>
              <a:t>Weefsels worden steeds ongevoeliger voor insuline omdat het (bijna) altijd aanwezig is (hyperinsulinemie/insuline (on)gevoeligheid)</a:t>
            </a:r>
          </a:p>
        </p:txBody>
      </p:sp>
      <p:sp>
        <p:nvSpPr>
          <p:cNvPr id="4" name="Tijdelijke aanduiding voor datum 3">
            <a:extLst>
              <a:ext uri="{FF2B5EF4-FFF2-40B4-BE49-F238E27FC236}">
                <a16:creationId xmlns:a16="http://schemas.microsoft.com/office/drawing/2014/main" id="{2D5B576F-89E8-722C-48C1-1EE616B6C905}"/>
              </a:ext>
            </a:extLst>
          </p:cNvPr>
          <p:cNvSpPr>
            <a:spLocks noGrp="1"/>
          </p:cNvSpPr>
          <p:nvPr>
            <p:ph type="dt" sz="half" idx="10"/>
          </p:nvPr>
        </p:nvSpPr>
        <p:spPr/>
        <p:txBody>
          <a:bodyPr/>
          <a:lstStyle/>
          <a:p>
            <a:fld id="{490E35F3-3199-4544-9625-0B09FA5B3641}" type="datetime1">
              <a:rPr lang="nl-NL" smtClean="0"/>
              <a:t>21-8-2025</a:t>
            </a:fld>
            <a:endParaRPr lang="nl-NL"/>
          </a:p>
        </p:txBody>
      </p:sp>
      <p:sp>
        <p:nvSpPr>
          <p:cNvPr id="5" name="Tijdelijke aanduiding voor dianummer 4">
            <a:extLst>
              <a:ext uri="{FF2B5EF4-FFF2-40B4-BE49-F238E27FC236}">
                <a16:creationId xmlns:a16="http://schemas.microsoft.com/office/drawing/2014/main" id="{9AA18C7A-F457-BF8E-300A-6CF2029E0347}"/>
              </a:ext>
            </a:extLst>
          </p:cNvPr>
          <p:cNvSpPr>
            <a:spLocks noGrp="1"/>
          </p:cNvSpPr>
          <p:nvPr>
            <p:ph type="sldNum" sz="quarter" idx="12"/>
          </p:nvPr>
        </p:nvSpPr>
        <p:spPr/>
        <p:txBody>
          <a:bodyPr/>
          <a:lstStyle/>
          <a:p>
            <a:fld id="{C7667BEC-0511-4721-880C-282B0BD3357A}" type="slidenum">
              <a:rPr lang="nl-NL" smtClean="0"/>
              <a:t>9</a:t>
            </a:fld>
            <a:endParaRPr lang="nl-NL"/>
          </a:p>
        </p:txBody>
      </p:sp>
    </p:spTree>
    <p:extLst>
      <p:ext uri="{BB962C8B-B14F-4D97-AF65-F5344CB8AC3E}">
        <p14:creationId xmlns:p14="http://schemas.microsoft.com/office/powerpoint/2010/main" val="92760069"/>
      </p:ext>
    </p:extLst>
  </p:cSld>
  <p:clrMapOvr>
    <a:masterClrMapping/>
  </p:clrMapOvr>
</p:sld>
</file>

<file path=ppt/theme/theme1.xml><?xml version="1.0" encoding="utf-8"?>
<a:theme xmlns:a="http://schemas.openxmlformats.org/drawingml/2006/main" name="Kantoorthema">
  <a:themeElements>
    <a:clrScheme name="HONK logokleuren">
      <a:dk1>
        <a:sysClr val="windowText" lastClr="000000"/>
      </a:dk1>
      <a:lt1>
        <a:sysClr val="window" lastClr="FFFFFF"/>
      </a:lt1>
      <a:dk2>
        <a:srgbClr val="1F497D"/>
      </a:dk2>
      <a:lt2>
        <a:srgbClr val="EEECE1"/>
      </a:lt2>
      <a:accent1>
        <a:srgbClr val="004E7F"/>
      </a:accent1>
      <a:accent2>
        <a:srgbClr val="E00024"/>
      </a:accent2>
      <a:accent3>
        <a:srgbClr val="9BBB59"/>
      </a:accent3>
      <a:accent4>
        <a:srgbClr val="CC007B"/>
      </a:accent4>
      <a:accent5>
        <a:srgbClr val="01A8EC"/>
      </a:accent5>
      <a:accent6>
        <a:srgbClr val="F79646"/>
      </a:accent6>
      <a:hlink>
        <a:srgbClr val="0000FF"/>
      </a:hlink>
      <a:folHlink>
        <a:srgbClr val="80008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B2CF3C94-E3B7-4453-9B8A-ADE9C21BA71B}" vid="{EC1E6207-C473-4F6D-A604-FAF8496FFA7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B7C4D6ED73A7458701B0A5026E8019" ma:contentTypeVersion="11" ma:contentTypeDescription="Een nieuw document maken." ma:contentTypeScope="" ma:versionID="2022a09618a26632c9cb368c04d312cc">
  <xsd:schema xmlns:xsd="http://www.w3.org/2001/XMLSchema" xmlns:xs="http://www.w3.org/2001/XMLSchema" xmlns:p="http://schemas.microsoft.com/office/2006/metadata/properties" xmlns:ns2="e27e787a-1ef5-4593-ad68-d2bdf1a5201f" xmlns:ns3="5d9df350-5c5d-4e2f-8de1-853e26fc5a4a" targetNamespace="http://schemas.microsoft.com/office/2006/metadata/properties" ma:root="true" ma:fieldsID="700479d0ecc7a74751c538ea53a147f0" ns2:_="" ns3:_="">
    <xsd:import namespace="e27e787a-1ef5-4593-ad68-d2bdf1a5201f"/>
    <xsd:import namespace="5d9df350-5c5d-4e2f-8de1-853e26fc5a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e787a-1ef5-4593-ad68-d2bdf1a52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807a1a25-601e-4b3c-a374-5a411da0cf8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df350-5c5d-4e2f-8de1-853e26fc5a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710139d-da0b-4ce0-970b-a709c7a95885}" ma:internalName="TaxCatchAll" ma:showField="CatchAllData" ma:web="5d9df350-5c5d-4e2f-8de1-853e26fc5a4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7e787a-1ef5-4593-ad68-d2bdf1a5201f">
      <Terms xmlns="http://schemas.microsoft.com/office/infopath/2007/PartnerControls"/>
    </lcf76f155ced4ddcb4097134ff3c332f>
    <TaxCatchAll xmlns="5d9df350-5c5d-4e2f-8de1-853e26fc5a4a" xsi:nil="true"/>
    <SharedWithUsers xmlns="5d9df350-5c5d-4e2f-8de1-853e26fc5a4a">
      <UserInfo>
        <DisplayName>Doreen de Jong</DisplayName>
        <AccountId>11</AccountId>
        <AccountType/>
      </UserInfo>
      <UserInfo>
        <DisplayName>Jacco Rempe</DisplayName>
        <AccountId>45</AccountId>
        <AccountType/>
      </UserInfo>
      <UserInfo>
        <DisplayName>Damiët Duivestein</DisplayName>
        <AccountId>44</AccountId>
        <AccountType/>
      </UserInfo>
      <UserInfo>
        <DisplayName>Inge van Hulst</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F832F8-C333-4BEA-A366-8EC22CADD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e787a-1ef5-4593-ad68-d2bdf1a5201f"/>
    <ds:schemaRef ds:uri="5d9df350-5c5d-4e2f-8de1-853e26fc5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C7F12A-8782-480C-9449-9699A4DE51E1}">
  <ds:schemaRef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bdbadf96-0df0-4fbd-9f61-52e4660f7c32"/>
    <ds:schemaRef ds:uri="7e62174b-f69f-4b19-8a44-9d9cb3dcfa7b"/>
    <ds:schemaRef ds:uri="e27e787a-1ef5-4593-ad68-d2bdf1a5201f"/>
    <ds:schemaRef ds:uri="5d9df350-5c5d-4e2f-8de1-853e26fc5a4a"/>
  </ds:schemaRefs>
</ds:datastoreItem>
</file>

<file path=customXml/itemProps3.xml><?xml version="1.0" encoding="utf-8"?>
<ds:datastoreItem xmlns:ds="http://schemas.openxmlformats.org/officeDocument/2006/customXml" ds:itemID="{00E4A962-6B27-48B8-A738-37B3947566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 Presentatie HONK blauw</Template>
  <TotalTime>2680</TotalTime>
  <Words>4163</Words>
  <Application>Microsoft Office PowerPoint</Application>
  <PresentationFormat>Breedbeeld</PresentationFormat>
  <Paragraphs>557</Paragraphs>
  <Slides>53</Slides>
  <Notes>30</Notes>
  <HiddenSlides>4</HiddenSlides>
  <MMClips>0</MMClips>
  <ScaleCrop>false</ScaleCrop>
  <HeadingPairs>
    <vt:vector size="6" baseType="variant">
      <vt:variant>
        <vt:lpstr>Gebruikte lettertypen</vt:lpstr>
      </vt:variant>
      <vt:variant>
        <vt:i4>17</vt:i4>
      </vt:variant>
      <vt:variant>
        <vt:lpstr>Thema</vt:lpstr>
      </vt:variant>
      <vt:variant>
        <vt:i4>1</vt:i4>
      </vt:variant>
      <vt:variant>
        <vt:lpstr>Diatitels</vt:lpstr>
      </vt:variant>
      <vt:variant>
        <vt:i4>53</vt:i4>
      </vt:variant>
    </vt:vector>
  </HeadingPairs>
  <TitlesOfParts>
    <vt:vector size="71" baseType="lpstr">
      <vt:lpstr>alegreya-sans</vt:lpstr>
      <vt:lpstr>Arial</vt:lpstr>
      <vt:lpstr>Calibri</vt:lpstr>
      <vt:lpstr>Helvetica</vt:lpstr>
      <vt:lpstr>Lato</vt:lpstr>
      <vt:lpstr>Minion W01</vt:lpstr>
      <vt:lpstr>Museo 300</vt:lpstr>
      <vt:lpstr>Museo 900</vt:lpstr>
      <vt:lpstr>Museo Sans 300</vt:lpstr>
      <vt:lpstr>Myriad</vt:lpstr>
      <vt:lpstr>Nunito Sans</vt:lpstr>
      <vt:lpstr>RO Sans</vt:lpstr>
      <vt:lpstr>system-ui</vt:lpstr>
      <vt:lpstr>Times New Roman</vt:lpstr>
      <vt:lpstr>Ubuntu</vt:lpstr>
      <vt:lpstr>Verdana</vt:lpstr>
      <vt:lpstr>Wingdings</vt:lpstr>
      <vt:lpstr>Kantoorthema</vt:lpstr>
      <vt:lpstr>FTO Obesitas locatie: HONK</vt:lpstr>
      <vt:lpstr>PowerPoint-presentatie</vt:lpstr>
      <vt:lpstr>Interactief deel</vt:lpstr>
      <vt:lpstr>Epidemiologie en cijfers</vt:lpstr>
      <vt:lpstr>Trendscenario: waar groeit Nederland naar toe? </vt:lpstr>
      <vt:lpstr>PowerPoint-presentatie</vt:lpstr>
      <vt:lpstr>Gevolgen</vt:lpstr>
      <vt:lpstr>Gevolgen</vt:lpstr>
      <vt:lpstr>Insuline resistentie: oorzaak van veel problemen</vt:lpstr>
      <vt:lpstr>Gevolgen insuline resistentie</vt:lpstr>
      <vt:lpstr>Nieuwe multidisciplinaire richtlijn obesitas 2023</vt:lpstr>
      <vt:lpstr>Diagnostiek</vt:lpstr>
      <vt:lpstr>Diagnostiek</vt:lpstr>
      <vt:lpstr>Definities bij volwassenen</vt:lpstr>
      <vt:lpstr>Diagnostiek</vt:lpstr>
      <vt:lpstr>checkoorzakenovergewicht.nl</vt:lpstr>
      <vt:lpstr>7 factoren oorzaken</vt:lpstr>
      <vt:lpstr>Obesogene medicatie</vt:lpstr>
      <vt:lpstr>Invloed op bewegen</vt:lpstr>
      <vt:lpstr>Registratie</vt:lpstr>
      <vt:lpstr>Registratie</vt:lpstr>
      <vt:lpstr>Vastleggen “obesitas” in het HIS </vt:lpstr>
      <vt:lpstr>Medicatie</vt:lpstr>
      <vt:lpstr>Medicatie</vt:lpstr>
      <vt:lpstr>Pauze</vt:lpstr>
      <vt:lpstr>Behandeling</vt:lpstr>
      <vt:lpstr>PowerPoint-presentatie</vt:lpstr>
      <vt:lpstr>Meer afvallen betekent minder risico’s </vt:lpstr>
      <vt:lpstr>PowerPoint-presentatie</vt:lpstr>
      <vt:lpstr>Effectiviteit interventies</vt:lpstr>
      <vt:lpstr>Waar hebben we het eigenlijk over?</vt:lpstr>
      <vt:lpstr>PowerPoint-presentatie</vt:lpstr>
      <vt:lpstr>PowerPoint-presentatie</vt:lpstr>
      <vt:lpstr>PowerPoint-presentatie</vt:lpstr>
      <vt:lpstr>Resultaten</vt:lpstr>
      <vt:lpstr>Geregistreerde medicatie bij obesitas</vt:lpstr>
      <vt:lpstr>Werkingsmechanisme medicatie bij Obesitas</vt:lpstr>
      <vt:lpstr>PowerPoint-presentatie</vt:lpstr>
      <vt:lpstr>PowerPoint-presentatie</vt:lpstr>
      <vt:lpstr>Vergoedingsvoorwaarden liraglutide (Saxenda) bij obesitas</vt:lpstr>
      <vt:lpstr>In de praktijk</vt:lpstr>
      <vt:lpstr>Werkingsmechanisme medicatie bij Obesitas</vt:lpstr>
      <vt:lpstr>PowerPoint-presentatie</vt:lpstr>
      <vt:lpstr>Effect naltrexon/bupropion bij vroege responders</vt:lpstr>
      <vt:lpstr>Vergoedingsvoorwaarden bupropion/naltrexon (Mysimba)</vt:lpstr>
      <vt:lpstr>Actueel</vt:lpstr>
      <vt:lpstr>Overwegingen</vt:lpstr>
      <vt:lpstr>Chirurgie</vt:lpstr>
      <vt:lpstr>Medicatie na bariatrische chirurgie</vt:lpstr>
      <vt:lpstr>Medicatie na bariatrische chirurgie</vt:lpstr>
      <vt:lpstr>Take home messages</vt:lpstr>
      <vt:lpstr>Afspraken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P&amp;O</dc:title>
  <dc:creator>Christy Grandia</dc:creator>
  <cp:lastModifiedBy>Rogier Larik</cp:lastModifiedBy>
  <cp:revision>30</cp:revision>
  <cp:lastPrinted>2020-03-06T08:22:42Z</cp:lastPrinted>
  <dcterms:created xsi:type="dcterms:W3CDTF">2016-11-23T16:29:56Z</dcterms:created>
  <dcterms:modified xsi:type="dcterms:W3CDTF">2025-08-21T12:35:46Z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0x010100BFB7C4D6ED73A7458701B0A5026E8019</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