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147471464" r:id="rId3"/>
    <p:sldId id="2147471456" r:id="rId4"/>
    <p:sldId id="2625" r:id="rId5"/>
    <p:sldId id="2147471804" r:id="rId6"/>
    <p:sldId id="2585" r:id="rId7"/>
    <p:sldId id="2147471810" r:id="rId8"/>
    <p:sldId id="2147471181" r:id="rId9"/>
    <p:sldId id="2147471146" r:id="rId10"/>
    <p:sldId id="2147471179" r:id="rId11"/>
    <p:sldId id="2147471185" r:id="rId12"/>
    <p:sldId id="2147471151" r:id="rId13"/>
    <p:sldId id="2147471150" r:id="rId14"/>
    <p:sldId id="2147471813" r:id="rId15"/>
    <p:sldId id="2147471173" r:id="rId16"/>
    <p:sldId id="2147471174" r:id="rId17"/>
    <p:sldId id="2147471177" r:id="rId18"/>
    <p:sldId id="2147471178" r:id="rId19"/>
    <p:sldId id="2147471183" r:id="rId20"/>
    <p:sldId id="2147471811" r:id="rId21"/>
    <p:sldId id="2147471805" r:id="rId22"/>
    <p:sldId id="2147471812" r:id="rId23"/>
    <p:sldId id="2147471797" r:id="rId24"/>
    <p:sldId id="2147471801" r:id="rId25"/>
    <p:sldId id="2147471507" r:id="rId26"/>
    <p:sldId id="2147471809" r:id="rId27"/>
    <p:sldId id="2147471770" r:id="rId28"/>
    <p:sldId id="2147471728" r:id="rId29"/>
    <p:sldId id="2147471807" r:id="rId30"/>
    <p:sldId id="2147471771" r:id="rId31"/>
    <p:sldId id="2147471793" r:id="rId32"/>
    <p:sldId id="2147471730" r:id="rId33"/>
    <p:sldId id="2147471794" r:id="rId34"/>
    <p:sldId id="2660" r:id="rId35"/>
    <p:sldId id="2147471796" r:id="rId36"/>
    <p:sldId id="2635" r:id="rId37"/>
  </p:sldIdLst>
  <p:sldSz cx="12192000" cy="6858000"/>
  <p:notesSz cx="6799263" cy="9929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DE0B1D-3C5D-8834-3B14-1A2C6DEF7CFD}" name="Willy" initials="W" userId="Will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5C4"/>
    <a:srgbClr val="3DA3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71" autoAdjust="0"/>
  </p:normalViewPr>
  <p:slideViewPr>
    <p:cSldViewPr snapToGrid="0">
      <p:cViewPr varScale="1">
        <p:scale>
          <a:sx n="63" d="100"/>
          <a:sy n="63" d="100"/>
        </p:scale>
        <p:origin x="1426" y="67"/>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greeth Krijger" userId="45bf6bf6-40a8-4659-a855-e41ea21ec5db" providerId="ADAL" clId="{FDD08AA2-A7F0-429B-81CA-FD41325BEB14}"/>
    <pc:docChg chg="custSel delSld modSld">
      <pc:chgData name="Anne-Margreeth Krijger" userId="45bf6bf6-40a8-4659-a855-e41ea21ec5db" providerId="ADAL" clId="{FDD08AA2-A7F0-429B-81CA-FD41325BEB14}" dt="2025-04-22T13:19:40.866" v="22" actId="6549"/>
      <pc:docMkLst>
        <pc:docMk/>
      </pc:docMkLst>
      <pc:sldChg chg="del">
        <pc:chgData name="Anne-Margreeth Krijger" userId="45bf6bf6-40a8-4659-a855-e41ea21ec5db" providerId="ADAL" clId="{FDD08AA2-A7F0-429B-81CA-FD41325BEB14}" dt="2025-04-22T13:18:11.296" v="5" actId="47"/>
        <pc:sldMkLst>
          <pc:docMk/>
          <pc:sldMk cId="2169112626" sldId="925"/>
        </pc:sldMkLst>
      </pc:sldChg>
      <pc:sldChg chg="del">
        <pc:chgData name="Anne-Margreeth Krijger" userId="45bf6bf6-40a8-4659-a855-e41ea21ec5db" providerId="ADAL" clId="{FDD08AA2-A7F0-429B-81CA-FD41325BEB14}" dt="2025-04-22T13:18:51.889" v="10" actId="47"/>
        <pc:sldMkLst>
          <pc:docMk/>
          <pc:sldMk cId="3975708260" sldId="945"/>
        </pc:sldMkLst>
      </pc:sldChg>
      <pc:sldChg chg="del">
        <pc:chgData name="Anne-Margreeth Krijger" userId="45bf6bf6-40a8-4659-a855-e41ea21ec5db" providerId="ADAL" clId="{FDD08AA2-A7F0-429B-81CA-FD41325BEB14}" dt="2025-04-22T13:18:16.478" v="6" actId="47"/>
        <pc:sldMkLst>
          <pc:docMk/>
          <pc:sldMk cId="965122385" sldId="2301"/>
        </pc:sldMkLst>
      </pc:sldChg>
      <pc:sldChg chg="del">
        <pc:chgData name="Anne-Margreeth Krijger" userId="45bf6bf6-40a8-4659-a855-e41ea21ec5db" providerId="ADAL" clId="{FDD08AA2-A7F0-429B-81CA-FD41325BEB14}" dt="2025-04-22T13:18:28.724" v="8" actId="47"/>
        <pc:sldMkLst>
          <pc:docMk/>
          <pc:sldMk cId="1771499355" sldId="2302"/>
        </pc:sldMkLst>
      </pc:sldChg>
      <pc:sldChg chg="del">
        <pc:chgData name="Anne-Margreeth Krijger" userId="45bf6bf6-40a8-4659-a855-e41ea21ec5db" providerId="ADAL" clId="{FDD08AA2-A7F0-429B-81CA-FD41325BEB14}" dt="2025-04-22T13:18:30.157" v="9" actId="47"/>
        <pc:sldMkLst>
          <pc:docMk/>
          <pc:sldMk cId="64862672" sldId="2303"/>
        </pc:sldMkLst>
      </pc:sldChg>
      <pc:sldChg chg="delSp mod">
        <pc:chgData name="Anne-Margreeth Krijger" userId="45bf6bf6-40a8-4659-a855-e41ea21ec5db" providerId="ADAL" clId="{FDD08AA2-A7F0-429B-81CA-FD41325BEB14}" dt="2025-04-22T13:19:06.328" v="14" actId="478"/>
        <pc:sldMkLst>
          <pc:docMk/>
          <pc:sldMk cId="2020032884" sldId="2147471456"/>
        </pc:sldMkLst>
        <pc:picChg chg="del">
          <ac:chgData name="Anne-Margreeth Krijger" userId="45bf6bf6-40a8-4659-a855-e41ea21ec5db" providerId="ADAL" clId="{FDD08AA2-A7F0-429B-81CA-FD41325BEB14}" dt="2025-04-22T13:19:05.029" v="13" actId="478"/>
          <ac:picMkLst>
            <pc:docMk/>
            <pc:sldMk cId="2020032884" sldId="2147471456"/>
            <ac:picMk id="9" creationId="{E7A6C943-3044-AB16-D75E-19EBE69E5328}"/>
          </ac:picMkLst>
        </pc:picChg>
        <pc:picChg chg="del">
          <ac:chgData name="Anne-Margreeth Krijger" userId="45bf6bf6-40a8-4659-a855-e41ea21ec5db" providerId="ADAL" clId="{FDD08AA2-A7F0-429B-81CA-FD41325BEB14}" dt="2025-04-22T13:19:06.328" v="14" actId="478"/>
          <ac:picMkLst>
            <pc:docMk/>
            <pc:sldMk cId="2020032884" sldId="2147471456"/>
            <ac:picMk id="11" creationId="{3C195F39-D737-C214-6705-E18147AB55E9}"/>
          </ac:picMkLst>
        </pc:picChg>
      </pc:sldChg>
      <pc:sldChg chg="del">
        <pc:chgData name="Anne-Margreeth Krijger" userId="45bf6bf6-40a8-4659-a855-e41ea21ec5db" providerId="ADAL" clId="{FDD08AA2-A7F0-429B-81CA-FD41325BEB14}" dt="2025-04-22T13:18:58.110" v="12" actId="47"/>
        <pc:sldMkLst>
          <pc:docMk/>
          <pc:sldMk cId="157456126" sldId="2147471463"/>
        </pc:sldMkLst>
      </pc:sldChg>
      <pc:sldChg chg="del">
        <pc:chgData name="Anne-Margreeth Krijger" userId="45bf6bf6-40a8-4659-a855-e41ea21ec5db" providerId="ADAL" clId="{FDD08AA2-A7F0-429B-81CA-FD41325BEB14}" dt="2025-04-22T13:19:33.202" v="15" actId="47"/>
        <pc:sldMkLst>
          <pc:docMk/>
          <pc:sldMk cId="603081050" sldId="2147471505"/>
        </pc:sldMkLst>
      </pc:sldChg>
      <pc:sldChg chg="del">
        <pc:chgData name="Anne-Margreeth Krijger" userId="45bf6bf6-40a8-4659-a855-e41ea21ec5db" providerId="ADAL" clId="{FDD08AA2-A7F0-429B-81CA-FD41325BEB14}" dt="2025-04-22T13:18:18.740" v="7" actId="47"/>
        <pc:sldMkLst>
          <pc:docMk/>
          <pc:sldMk cId="1911912199" sldId="2147471506"/>
        </pc:sldMkLst>
      </pc:sldChg>
      <pc:sldChg chg="del">
        <pc:chgData name="Anne-Margreeth Krijger" userId="45bf6bf6-40a8-4659-a855-e41ea21ec5db" providerId="ADAL" clId="{FDD08AA2-A7F0-429B-81CA-FD41325BEB14}" dt="2025-04-22T13:17:39.075" v="4" actId="47"/>
        <pc:sldMkLst>
          <pc:docMk/>
          <pc:sldMk cId="3422027621" sldId="2147471510"/>
        </pc:sldMkLst>
      </pc:sldChg>
      <pc:sldChg chg="del">
        <pc:chgData name="Anne-Margreeth Krijger" userId="45bf6bf6-40a8-4659-a855-e41ea21ec5db" providerId="ADAL" clId="{FDD08AA2-A7F0-429B-81CA-FD41325BEB14}" dt="2025-04-22T13:17:12.050" v="1" actId="47"/>
        <pc:sldMkLst>
          <pc:docMk/>
          <pc:sldMk cId="1818734612" sldId="2147471772"/>
        </pc:sldMkLst>
      </pc:sldChg>
      <pc:sldChg chg="del">
        <pc:chgData name="Anne-Margreeth Krijger" userId="45bf6bf6-40a8-4659-a855-e41ea21ec5db" providerId="ADAL" clId="{FDD08AA2-A7F0-429B-81CA-FD41325BEB14}" dt="2025-04-22T13:16:59.254" v="0" actId="47"/>
        <pc:sldMkLst>
          <pc:docMk/>
          <pc:sldMk cId="3784865121" sldId="2147471773"/>
        </pc:sldMkLst>
      </pc:sldChg>
      <pc:sldChg chg="del">
        <pc:chgData name="Anne-Margreeth Krijger" userId="45bf6bf6-40a8-4659-a855-e41ea21ec5db" providerId="ADAL" clId="{FDD08AA2-A7F0-429B-81CA-FD41325BEB14}" dt="2025-04-22T13:17:14.499" v="2" actId="47"/>
        <pc:sldMkLst>
          <pc:docMk/>
          <pc:sldMk cId="3914692454" sldId="2147471798"/>
        </pc:sldMkLst>
      </pc:sldChg>
      <pc:sldChg chg="del">
        <pc:chgData name="Anne-Margreeth Krijger" userId="45bf6bf6-40a8-4659-a855-e41ea21ec5db" providerId="ADAL" clId="{FDD08AA2-A7F0-429B-81CA-FD41325BEB14}" dt="2025-04-22T13:18:54.182" v="11" actId="47"/>
        <pc:sldMkLst>
          <pc:docMk/>
          <pc:sldMk cId="320705509" sldId="2147471800"/>
        </pc:sldMkLst>
      </pc:sldChg>
      <pc:sldChg chg="modSp mod">
        <pc:chgData name="Anne-Margreeth Krijger" userId="45bf6bf6-40a8-4659-a855-e41ea21ec5db" providerId="ADAL" clId="{FDD08AA2-A7F0-429B-81CA-FD41325BEB14}" dt="2025-04-22T13:19:40.866" v="22" actId="6549"/>
        <pc:sldMkLst>
          <pc:docMk/>
          <pc:sldMk cId="1950171473" sldId="2147471801"/>
        </pc:sldMkLst>
        <pc:spChg chg="mod">
          <ac:chgData name="Anne-Margreeth Krijger" userId="45bf6bf6-40a8-4659-a855-e41ea21ec5db" providerId="ADAL" clId="{FDD08AA2-A7F0-429B-81CA-FD41325BEB14}" dt="2025-04-22T13:19:40.866" v="22" actId="6549"/>
          <ac:spMkLst>
            <pc:docMk/>
            <pc:sldMk cId="1950171473" sldId="2147471801"/>
            <ac:spMk id="2" creationId="{BF3FD843-5AAC-963A-D519-79A1EE8A20CD}"/>
          </ac:spMkLst>
        </pc:spChg>
      </pc:sldChg>
      <pc:sldChg chg="del">
        <pc:chgData name="Anne-Margreeth Krijger" userId="45bf6bf6-40a8-4659-a855-e41ea21ec5db" providerId="ADAL" clId="{FDD08AA2-A7F0-429B-81CA-FD41325BEB14}" dt="2025-04-22T13:17:17.748" v="3" actId="47"/>
        <pc:sldMkLst>
          <pc:docMk/>
          <pc:sldMk cId="2294768271" sldId="21474718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4550058A-C36B-4E47-9287-B0626B63E795}" type="datetimeFigureOut">
              <a:rPr lang="nl-NL" smtClean="0"/>
              <a:t>22-4-2025</a:t>
            </a:fld>
            <a:endParaRPr lang="nl-NL"/>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D08AD1C9-1574-4A23-BA1A-D92C41AACCAB}" type="slidenum">
              <a:rPr lang="nl-NL" smtClean="0"/>
              <a:t>‹nr.›</a:t>
            </a:fld>
            <a:endParaRPr lang="nl-NL"/>
          </a:p>
        </p:txBody>
      </p:sp>
    </p:spTree>
    <p:extLst>
      <p:ext uri="{BB962C8B-B14F-4D97-AF65-F5344CB8AC3E}">
        <p14:creationId xmlns:p14="http://schemas.microsoft.com/office/powerpoint/2010/main" val="142504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bu.nl/artikel/glp-1-agonisten-en-cardiovasculaire-eindpunten-bij-obesitas-zonder-diabetes#lit-sub-6"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oedingskennis.bsl.nl/artikel/20116866/medicatie-ter-behandeling-van-obesitas/search/#Tab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oedingskennis.bsl.nl/artikel/20116866/medicatie-ter-behandeling-van-obesitas/search/#sec2011687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e-bu.nl/artikel/glp-1-agonisten-en-cardiovasculaire-eindpunten-bij-obesitas-zonder-diabetes#lit-sub-6"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voedingskennis.bsl.nl/artikel/20116866/medicatie-ter-behandeling-van-obesitas/search/#Tab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1</a:t>
            </a:fld>
            <a:endParaRPr lang="nl-NL"/>
          </a:p>
        </p:txBody>
      </p:sp>
    </p:spTree>
    <p:extLst>
      <p:ext uri="{BB962C8B-B14F-4D97-AF65-F5344CB8AC3E}">
        <p14:creationId xmlns:p14="http://schemas.microsoft.com/office/powerpoint/2010/main" val="3386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57175" y="1058863"/>
            <a:ext cx="7580313" cy="42640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a:p>
        </p:txBody>
      </p:sp>
    </p:spTree>
    <p:extLst>
      <p:ext uri="{BB962C8B-B14F-4D97-AF65-F5344CB8AC3E}">
        <p14:creationId xmlns:p14="http://schemas.microsoft.com/office/powerpoint/2010/main" val="2633656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57175" y="1058863"/>
            <a:ext cx="7580313" cy="42640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a:p>
        </p:txBody>
      </p:sp>
    </p:spTree>
    <p:extLst>
      <p:ext uri="{BB962C8B-B14F-4D97-AF65-F5344CB8AC3E}">
        <p14:creationId xmlns:p14="http://schemas.microsoft.com/office/powerpoint/2010/main" val="243210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Lato" panose="020F0502020204030203" pitchFamily="34" charset="0"/>
              </a:rPr>
              <a:t>Bij mensen met obesitas werkt de regulatie van de eetlust en verzadiging anders dan bij mensen zonder obesitas. Ze hebben meer eetlust, zijn minder snel verzadigd en de beloning in de hersenen die normaal na voedselinname optreedt, is minder sterk (Kral et al. (</a:t>
            </a:r>
            <a:r>
              <a:rPr lang="nl-NL" b="0" i="0" u="none" strike="noStrike" baseline="30000" dirty="0">
                <a:solidFill>
                  <a:srgbClr val="2A6595"/>
                </a:solidFill>
                <a:effectLst/>
                <a:latin typeface="Lato" panose="020F0502020204030203" pitchFamily="34" charset="0"/>
              </a:rPr>
              <a:t>2018</a:t>
            </a:r>
            <a:r>
              <a:rPr lang="nl-NL" b="0" i="0" dirty="0">
                <a:solidFill>
                  <a:srgbClr val="000000"/>
                </a:solidFill>
                <a:effectLst/>
                <a:latin typeface="Lato" panose="020F0502020204030203" pitchFamily="34" charset="0"/>
              </a:rPr>
              <a:t>)). Ingrijpen daarop kan een effectieve strategie zijn. Voedsel dat de verzadiging stimuleert, zoals rijk aan eiwitten en voedingsvezels, lijkt een gunstig effect te hebben op de energie-inname en het lichaamsgewicht (</a:t>
            </a:r>
            <a:r>
              <a:rPr lang="nl-NL" b="0" i="0" dirty="0" err="1">
                <a:solidFill>
                  <a:srgbClr val="000000"/>
                </a:solidFill>
                <a:effectLst/>
                <a:latin typeface="Lato" panose="020F0502020204030203" pitchFamily="34" charset="0"/>
              </a:rPr>
              <a:t>Chambers</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2015</a:t>
            </a:r>
            <a:r>
              <a:rPr lang="nl-NL" b="0" i="0" dirty="0">
                <a:solidFill>
                  <a:srgbClr val="000000"/>
                </a:solidFill>
                <a:effectLst/>
                <a:latin typeface="Lato" panose="020F0502020204030203" pitchFamily="34" charset="0"/>
              </a:rPr>
              <a:t>); Hansen et al. (</a:t>
            </a:r>
            <a:r>
              <a:rPr lang="nl-NL" b="0" i="0" u="none" strike="noStrike" baseline="30000" dirty="0">
                <a:solidFill>
                  <a:srgbClr val="2A6595"/>
                </a:solidFill>
                <a:effectLst/>
                <a:latin typeface="Lato" panose="020F0502020204030203" pitchFamily="34" charset="0"/>
              </a:rPr>
              <a:t>2019</a:t>
            </a:r>
            <a:r>
              <a:rPr lang="nl-NL" b="0" i="0" dirty="0">
                <a:solidFill>
                  <a:srgbClr val="000000"/>
                </a:solidFill>
                <a:effectLst/>
                <a:latin typeface="Lato" panose="020F0502020204030203" pitchFamily="34" charset="0"/>
              </a:rPr>
              <a:t>)). Met medicijnen kan het ingrijpen op het verzadigingsgevoel veel gerichter en effectiever gestuurd worden. Het voornaamste mechanisme waarop obesitasmedicatie tegenwoordig werkt, is dan ook het ingrijpen op het eetlustcentrum in de hersenen. Bij de medicijnen waarbij dit speelt, wordt dat onder het werkingsmechanisme toegelicht.</a:t>
            </a:r>
          </a:p>
          <a:p>
            <a:endParaRPr lang="nl-NL" b="0" i="0" dirty="0">
              <a:solidFill>
                <a:srgbClr val="000000"/>
              </a:solidFill>
              <a:effectLst/>
              <a:latin typeface="Lato" panose="020F0502020204030203" pitchFamily="34" charset="0"/>
            </a:endParaRPr>
          </a:p>
          <a:p>
            <a:pPr algn="l">
              <a:lnSpc>
                <a:spcPts val="2025"/>
              </a:lnSpc>
              <a:spcAft>
                <a:spcPts val="1575"/>
              </a:spcAft>
              <a:buNone/>
            </a:pPr>
            <a:r>
              <a:rPr lang="nl-NL" b="0" i="0" dirty="0">
                <a:solidFill>
                  <a:srgbClr val="000000"/>
                </a:solidFill>
                <a:effectLst/>
                <a:latin typeface="Lato" panose="020F0502020204030203" pitchFamily="34" charset="0"/>
              </a:rPr>
              <a:t>Het verhogen van de ruststofwisseling kan een aangrijpingspunt zijn, maar is complex en niet zonder risico’s. In het verleden (1933–1938) is in Amerika een medicijn goedgekeurd met de stof </a:t>
            </a:r>
            <a:r>
              <a:rPr lang="nl-NL" b="0" i="0" dirty="0" err="1">
                <a:solidFill>
                  <a:srgbClr val="000000"/>
                </a:solidFill>
                <a:effectLst/>
                <a:latin typeface="Lato" panose="020F0502020204030203" pitchFamily="34" charset="0"/>
              </a:rPr>
              <a:t>dinitrofenol</a:t>
            </a:r>
            <a:r>
              <a:rPr lang="nl-NL" b="0" i="0" dirty="0">
                <a:solidFill>
                  <a:srgbClr val="000000"/>
                </a:solidFill>
                <a:effectLst/>
                <a:latin typeface="Lato" panose="020F0502020204030203" pitchFamily="34" charset="0"/>
              </a:rPr>
              <a:t> (DNP) voor de behandeling van obesitas. Deze stof zet, net als bruin vetweefsel, in de mitochondriën energie om in warmte en niet in adenosinetrifosfaat (ATP), waardoor het energieverbruik wordt verhoogd. Het gevolg daarvan is gewichtsverlies, maar ook hyperthermie, tachycardie, overmatig zweten, versnelde ademhaling, hartstilstand en sterfte (</a:t>
            </a:r>
            <a:r>
              <a:rPr lang="nl-NL" b="0" i="0" dirty="0" err="1">
                <a:solidFill>
                  <a:srgbClr val="000000"/>
                </a:solidFill>
                <a:effectLst/>
                <a:latin typeface="Lato" panose="020F0502020204030203" pitchFamily="34" charset="0"/>
              </a:rPr>
              <a:t>Grundlingh</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2011</a:t>
            </a:r>
            <a:r>
              <a:rPr lang="nl-NL" b="0" i="0" dirty="0">
                <a:solidFill>
                  <a:srgbClr val="000000"/>
                </a:solidFill>
                <a:effectLst/>
                <a:latin typeface="Lato" panose="020F0502020204030203" pitchFamily="34" charset="0"/>
              </a:rPr>
              <a:t>)). Tot 2004 waren in Nederland afslanksupplementen met efedrine verkrijgbaar (al dan niet in combinatie met cafeïne). Efedrine verhoogt het energieverbruik en vermindert de eetlust. Het leidt tot gewichtsverlies, maar er is ook een verhoogde kans op hart- en vaatziekten, psychosen en slaapproblemen (FDA (</a:t>
            </a:r>
            <a:r>
              <a:rPr lang="nl-NL" b="0" i="0" u="none" strike="noStrike" baseline="30000" dirty="0">
                <a:solidFill>
                  <a:srgbClr val="2A6595"/>
                </a:solidFill>
                <a:effectLst/>
                <a:latin typeface="Lato" panose="020F0502020204030203" pitchFamily="34" charset="0"/>
              </a:rPr>
              <a:t>2004</a:t>
            </a:r>
            <a:r>
              <a:rPr lang="nl-NL" b="0" i="0" dirty="0">
                <a:solidFill>
                  <a:srgbClr val="000000"/>
                </a:solidFill>
                <a:effectLst/>
                <a:latin typeface="Lato" panose="020F0502020204030203" pitchFamily="34" charset="0"/>
              </a:rPr>
              <a:t>); </a:t>
            </a:r>
            <a:r>
              <a:rPr lang="nl-NL" b="0" i="0" dirty="0" err="1">
                <a:solidFill>
                  <a:srgbClr val="000000"/>
                </a:solidFill>
                <a:effectLst/>
                <a:latin typeface="Lato" panose="020F0502020204030203" pitchFamily="34" charset="0"/>
              </a:rPr>
              <a:t>Yoo</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2021</a:t>
            </a:r>
            <a:r>
              <a:rPr lang="nl-NL" b="0" i="0" dirty="0">
                <a:solidFill>
                  <a:srgbClr val="000000"/>
                </a:solidFill>
                <a:effectLst/>
                <a:latin typeface="Lato" panose="020F0502020204030203" pitchFamily="34" charset="0"/>
              </a:rPr>
              <a:t>)).</a:t>
            </a:r>
          </a:p>
          <a:p>
            <a:pPr algn="l">
              <a:lnSpc>
                <a:spcPts val="2025"/>
              </a:lnSpc>
              <a:spcAft>
                <a:spcPts val="1575"/>
              </a:spcAft>
            </a:pPr>
            <a:r>
              <a:rPr lang="nl-NL" b="0" i="0" dirty="0">
                <a:solidFill>
                  <a:srgbClr val="000000"/>
                </a:solidFill>
                <a:effectLst/>
                <a:latin typeface="Lato" panose="020F0502020204030203" pitchFamily="34" charset="0"/>
              </a:rPr>
              <a:t>Mogelijk dat toekomstige medicatie die bruin vet activeert, veilig gaat zijn en een behandeling kan vormen voor obesitas en daaraan gerelateerde </a:t>
            </a:r>
            <a:r>
              <a:rPr lang="nl-NL" b="0" i="0" dirty="0" err="1">
                <a:solidFill>
                  <a:srgbClr val="000000"/>
                </a:solidFill>
                <a:effectLst/>
                <a:latin typeface="Lato" panose="020F0502020204030203" pitchFamily="34" charset="0"/>
              </a:rPr>
              <a:t>comorbiditeiten</a:t>
            </a:r>
            <a:r>
              <a:rPr lang="nl-NL" b="0" i="0" dirty="0">
                <a:solidFill>
                  <a:srgbClr val="000000"/>
                </a:solidFill>
                <a:effectLst/>
                <a:latin typeface="Lato" panose="020F0502020204030203" pitchFamily="34" charset="0"/>
              </a:rPr>
              <a:t>, al dan niet door een verhoging van het energieverbruik (</a:t>
            </a:r>
            <a:r>
              <a:rPr lang="nl-NL" b="0" i="0" dirty="0" err="1">
                <a:solidFill>
                  <a:srgbClr val="000000"/>
                </a:solidFill>
                <a:effectLst/>
                <a:latin typeface="Lato" panose="020F0502020204030203" pitchFamily="34" charset="0"/>
              </a:rPr>
              <a:t>Singh</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2021</a:t>
            </a:r>
            <a:r>
              <a:rPr lang="nl-NL" b="0" i="0" dirty="0">
                <a:solidFill>
                  <a:srgbClr val="000000"/>
                </a:solidFill>
                <a:effectLst/>
                <a:latin typeface="Lato" panose="020F0502020204030203" pitchFamily="34" charset="0"/>
              </a:rPr>
              <a:t>)).</a:t>
            </a:r>
          </a:p>
          <a:p>
            <a:pPr algn="l">
              <a:lnSpc>
                <a:spcPts val="2025"/>
              </a:lnSpc>
              <a:spcAft>
                <a:spcPts val="1575"/>
              </a:spcAft>
            </a:pPr>
            <a:endParaRPr lang="nl-NL" b="0" i="0" dirty="0">
              <a:solidFill>
                <a:srgbClr val="000000"/>
              </a:solidFill>
              <a:effectLst/>
              <a:latin typeface="Lato" panose="020F0502020204030203" pitchFamily="34" charset="0"/>
            </a:endParaRPr>
          </a:p>
          <a:p>
            <a:pPr algn="l">
              <a:lnSpc>
                <a:spcPts val="2025"/>
              </a:lnSpc>
              <a:spcAft>
                <a:spcPts val="1575"/>
              </a:spcAft>
            </a:pPr>
            <a:r>
              <a:rPr lang="nl-NL" b="0" i="0" dirty="0">
                <a:solidFill>
                  <a:srgbClr val="000000"/>
                </a:solidFill>
                <a:effectLst/>
                <a:latin typeface="Lato" panose="020F0502020204030203" pitchFamily="34" charset="0"/>
              </a:rPr>
              <a:t>Een ander aangrijpingspunt is om de absorptie van vetten uit de voeding te verminderen, waardoor vetten (en dus calorieën) niet opgenomen kunnen worden en met de ontlasting het lichaam verlaten.  maar wordt door het relatief geringe gewichtsverlies dat ermee behaald wordt en de ongewenste bijwerkingen nauwelijks gebruikt. </a:t>
            </a:r>
          </a:p>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13</a:t>
            </a:fld>
            <a:endParaRPr lang="nl-NL"/>
          </a:p>
        </p:txBody>
      </p:sp>
    </p:spTree>
    <p:extLst>
      <p:ext uri="{BB962C8B-B14F-4D97-AF65-F5344CB8AC3E}">
        <p14:creationId xmlns:p14="http://schemas.microsoft.com/office/powerpoint/2010/main" val="1164045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Ozempic</a:t>
            </a:r>
            <a:r>
              <a:rPr lang="nl-NL" dirty="0"/>
              <a:t> – </a:t>
            </a:r>
            <a:r>
              <a:rPr lang="nl-NL" dirty="0" err="1"/>
              <a:t>Wegovy</a:t>
            </a:r>
            <a:r>
              <a:rPr lang="nl-NL" dirty="0"/>
              <a:t> is </a:t>
            </a:r>
            <a:r>
              <a:rPr lang="nl-NL" dirty="0" err="1"/>
              <a:t>semaglutide</a:t>
            </a:r>
            <a:r>
              <a:rPr lang="nl-NL" dirty="0"/>
              <a:t>: zelfde werkzame stof, ander indicatiegebied!  </a:t>
            </a:r>
          </a:p>
          <a:p>
            <a:endParaRPr lang="nl-NL" dirty="0"/>
          </a:p>
          <a:p>
            <a:r>
              <a:rPr lang="nl-NL" dirty="0"/>
              <a:t>Ook goed om artsen erop te wijzen dat deze middelen worden </a:t>
            </a:r>
            <a:r>
              <a:rPr lang="nl-NL" dirty="0" err="1"/>
              <a:t>aangeprijsd</a:t>
            </a:r>
            <a:r>
              <a:rPr lang="nl-NL" dirty="0"/>
              <a:t> door </a:t>
            </a:r>
            <a:r>
              <a:rPr lang="nl-NL" dirty="0" err="1"/>
              <a:t>influencers</a:t>
            </a:r>
            <a:r>
              <a:rPr lang="nl-NL" dirty="0"/>
              <a:t> (net als GLP-agonisten die geregistreerd zijn bij DM2) om af te vallen, zonder dat sprake is van geregistreerde indicaties. Lange termijn effecten niet bekend, medicatie bewaking ontbreekt op deze manier. Kortom, ongewenste en gevaarlijke situatie.  </a:t>
            </a:r>
          </a:p>
          <a:p>
            <a:endParaRPr lang="nl-NL" dirty="0"/>
          </a:p>
          <a:p>
            <a:r>
              <a:rPr lang="nl-NL" dirty="0" err="1"/>
              <a:t>Orlistat</a:t>
            </a:r>
            <a:r>
              <a:rPr lang="nl-NL" dirty="0"/>
              <a:t>: </a:t>
            </a:r>
            <a:r>
              <a:rPr lang="nl-NL" b="0" i="0" dirty="0">
                <a:solidFill>
                  <a:srgbClr val="000000"/>
                </a:solidFill>
                <a:effectLst/>
                <a:latin typeface="RO Sans"/>
              </a:rPr>
              <a:t>Reversibele remmer van </a:t>
            </a:r>
            <a:r>
              <a:rPr lang="nl-NL" b="0" i="0" dirty="0" err="1">
                <a:solidFill>
                  <a:srgbClr val="000000"/>
                </a:solidFill>
                <a:effectLst/>
                <a:latin typeface="RO Sans"/>
              </a:rPr>
              <a:t>lipasen</a:t>
            </a:r>
            <a:r>
              <a:rPr lang="nl-NL" b="0" i="0" dirty="0">
                <a:solidFill>
                  <a:srgbClr val="000000"/>
                </a:solidFill>
                <a:effectLst/>
                <a:latin typeface="RO Sans"/>
              </a:rPr>
              <a:t> in het maag-darmkanaal. Het enzym wordt geremd waardoor triglyceriden in de voeding niet kunnen worden </a:t>
            </a:r>
            <a:r>
              <a:rPr lang="nl-NL" b="0" i="0" dirty="0" err="1">
                <a:solidFill>
                  <a:srgbClr val="000000"/>
                </a:solidFill>
                <a:effectLst/>
                <a:latin typeface="RO Sans"/>
              </a:rPr>
              <a:t>gehydrolyseerd</a:t>
            </a:r>
            <a:r>
              <a:rPr lang="nl-NL" b="0" i="0" dirty="0">
                <a:solidFill>
                  <a:srgbClr val="000000"/>
                </a:solidFill>
                <a:effectLst/>
                <a:latin typeface="RO Sans"/>
              </a:rPr>
              <a:t> tot absorbeerbare vrije vetzuren en monoglyceriden. Bij de aanbevolen dosering wordt de vetabsorptie met circa 30% verminderd.</a:t>
            </a:r>
            <a:endParaRPr lang="nl-NL" dirty="0"/>
          </a:p>
        </p:txBody>
      </p:sp>
      <p:sp>
        <p:nvSpPr>
          <p:cNvPr id="4" name="Tijdelijke aanduiding voor dianummer 3"/>
          <p:cNvSpPr>
            <a:spLocks noGrp="1"/>
          </p:cNvSpPr>
          <p:nvPr>
            <p:ph type="sldNum" sz="quarter" idx="5"/>
          </p:nvPr>
        </p:nvSpPr>
        <p:spPr/>
        <p:txBody>
          <a:bodyPr/>
          <a:lstStyle/>
          <a:p>
            <a:fld id="{03885FA8-4F7D-43F1-9303-2DC2A68D5313}" type="slidenum">
              <a:rPr lang="nl-NL" smtClean="0"/>
              <a:t>14</a:t>
            </a:fld>
            <a:endParaRPr lang="nl-NL"/>
          </a:p>
        </p:txBody>
      </p:sp>
    </p:spTree>
    <p:extLst>
      <p:ext uri="{BB962C8B-B14F-4D97-AF65-F5344CB8AC3E}">
        <p14:creationId xmlns:p14="http://schemas.microsoft.com/office/powerpoint/2010/main" val="161214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None/>
            </a:pPr>
            <a:r>
              <a:rPr lang="nl-NL" b="1" i="0" dirty="0">
                <a:solidFill>
                  <a:srgbClr val="393939"/>
                </a:solidFill>
                <a:effectLst/>
                <a:latin typeface="Steinem"/>
              </a:rPr>
              <a:t>Plaatje van </a:t>
            </a:r>
            <a:r>
              <a:rPr lang="nl-NL" b="1" i="0" dirty="0" err="1">
                <a:solidFill>
                  <a:srgbClr val="393939"/>
                </a:solidFill>
                <a:effectLst/>
                <a:latin typeface="Steinem"/>
              </a:rPr>
              <a:t>novo</a:t>
            </a:r>
            <a:r>
              <a:rPr lang="nl-NL" b="1" i="0" dirty="0">
                <a:solidFill>
                  <a:srgbClr val="393939"/>
                </a:solidFill>
                <a:effectLst/>
                <a:latin typeface="Steinem"/>
              </a:rPr>
              <a:t> </a:t>
            </a:r>
            <a:r>
              <a:rPr lang="nl-NL" b="1" i="0" dirty="0" err="1">
                <a:solidFill>
                  <a:srgbClr val="393939"/>
                </a:solidFill>
                <a:effectLst/>
                <a:latin typeface="Steinem"/>
              </a:rPr>
              <a:t>nordisk</a:t>
            </a:r>
            <a:r>
              <a:rPr lang="nl-NL" b="1" i="0" dirty="0">
                <a:solidFill>
                  <a:srgbClr val="393939"/>
                </a:solidFill>
                <a:effectLst/>
                <a:latin typeface="Steinem"/>
              </a:rPr>
              <a:t>: geeft een mooi overzicht van hoe de glp1 agonisten werken: </a:t>
            </a:r>
          </a:p>
          <a:p>
            <a:pPr algn="l">
              <a:buNone/>
            </a:pPr>
            <a:endParaRPr lang="nl-NL" b="1" i="0" dirty="0">
              <a:solidFill>
                <a:srgbClr val="393939"/>
              </a:solidFill>
              <a:effectLst/>
              <a:latin typeface="Steinem"/>
            </a:endParaRPr>
          </a:p>
          <a:p>
            <a:pPr algn="l">
              <a:buNone/>
            </a:pPr>
            <a:r>
              <a:rPr lang="nl-NL" b="1" i="0" dirty="0">
                <a:solidFill>
                  <a:srgbClr val="393939"/>
                </a:solidFill>
                <a:effectLst/>
                <a:latin typeface="Steinem"/>
              </a:rPr>
              <a:t>Wat is een GLP-1 receptor agonist?</a:t>
            </a:r>
          </a:p>
          <a:p>
            <a:pPr algn="l">
              <a:lnSpc>
                <a:spcPts val="2625"/>
              </a:lnSpc>
            </a:pPr>
            <a:r>
              <a:rPr lang="nl-NL" b="0" i="0" dirty="0">
                <a:solidFill>
                  <a:srgbClr val="272727"/>
                </a:solidFill>
                <a:effectLst/>
                <a:latin typeface="Roboto" panose="02000000000000000000" pitchFamily="2" charset="0"/>
              </a:rPr>
              <a:t>De GLP-1 receptor agonist is een hormoon dat je darmen aanmaken nadat je hebt gegeten. Het zorgt ervoor dat je bloedsuikerspiegel goed blijft door de alvleesklier te helpen met het aanmaken van insuline en het remmen van een ander stofje(glucagon) dat je bloedsuikerspiegel verhoogt. GLP-1 zorgt er ook voor dat je minder honger hebt.</a:t>
            </a:r>
          </a:p>
          <a:p>
            <a:pPr algn="l">
              <a:buNone/>
            </a:pPr>
            <a:endParaRPr lang="nl-NL" b="1" i="0" u="none" strike="noStrike" dirty="0">
              <a:solidFill>
                <a:srgbClr val="000000"/>
              </a:solidFill>
              <a:effectLst/>
              <a:latin typeface="RO Sans"/>
            </a:endParaRPr>
          </a:p>
          <a:p>
            <a:pPr algn="l">
              <a:buNone/>
            </a:pPr>
            <a:endParaRPr lang="nl-NL" b="1" i="0" u="none" strike="noStrike" dirty="0">
              <a:solidFill>
                <a:srgbClr val="000000"/>
              </a:solidFill>
              <a:effectLst/>
              <a:latin typeface="RO Sans"/>
            </a:endParaRPr>
          </a:p>
          <a:p>
            <a:pPr algn="l">
              <a:buNone/>
            </a:pPr>
            <a:endParaRPr lang="nl-NL" b="1" i="0" u="none" strike="noStrike" dirty="0">
              <a:solidFill>
                <a:srgbClr val="000000"/>
              </a:solidFill>
              <a:effectLst/>
              <a:latin typeface="RO Sans"/>
            </a:endParaRPr>
          </a:p>
          <a:p>
            <a:pPr algn="l">
              <a:buNone/>
            </a:pPr>
            <a:r>
              <a:rPr lang="nl-NL" b="1" i="0" u="none" strike="noStrike" dirty="0">
                <a:solidFill>
                  <a:srgbClr val="000000"/>
                </a:solidFill>
                <a:effectLst/>
                <a:latin typeface="RO Sans"/>
              </a:rPr>
              <a:t>Werkingsmechanisme</a:t>
            </a:r>
          </a:p>
          <a:p>
            <a:pPr algn="l">
              <a:buNone/>
            </a:pPr>
            <a:r>
              <a:rPr lang="nl-NL" b="0" i="0" u="none" strike="noStrike" dirty="0">
                <a:solidFill>
                  <a:srgbClr val="000000"/>
                </a:solidFill>
                <a:effectLst/>
                <a:latin typeface="RO Sans"/>
              </a:rPr>
              <a:t>GLP1-agonisten activeren de GLP-1 (glucagonachtige peptide-1)-receptor, dit leidt tot:</a:t>
            </a:r>
          </a:p>
          <a:p>
            <a:pPr algn="l">
              <a:buFont typeface="Arial" panose="020B0604020202020204" pitchFamily="34" charset="0"/>
              <a:buChar char="•"/>
            </a:pPr>
            <a:r>
              <a:rPr lang="nl-NL" b="0" i="0" u="none" strike="noStrike" dirty="0">
                <a:solidFill>
                  <a:srgbClr val="000000"/>
                </a:solidFill>
                <a:effectLst/>
                <a:latin typeface="RO Sans"/>
              </a:rPr>
              <a:t>stimulering van de glucoseafhankelijke insulinesecretie door β-cellen van de pancreas;</a:t>
            </a:r>
          </a:p>
          <a:p>
            <a:pPr algn="l">
              <a:buFont typeface="Arial" panose="020B0604020202020204" pitchFamily="34" charset="0"/>
              <a:buChar char="•"/>
            </a:pPr>
            <a:r>
              <a:rPr lang="nl-NL" b="0" i="0" u="none" strike="noStrike" dirty="0">
                <a:solidFill>
                  <a:srgbClr val="000000"/>
                </a:solidFill>
                <a:effectLst/>
                <a:latin typeface="RO Sans"/>
              </a:rPr>
              <a:t>onderdrukking van de glucagonafgifte, waardoor de hepatische glucoseafgifte daalt;</a:t>
            </a:r>
          </a:p>
          <a:p>
            <a:pPr algn="l">
              <a:buFont typeface="Arial" panose="020B0604020202020204" pitchFamily="34" charset="0"/>
              <a:buChar char="•"/>
            </a:pPr>
            <a:r>
              <a:rPr lang="nl-NL" b="0" i="0" u="none" strike="noStrike" dirty="0">
                <a:solidFill>
                  <a:srgbClr val="000000"/>
                </a:solidFill>
                <a:effectLst/>
                <a:latin typeface="RO Sans"/>
              </a:rPr>
              <a:t>vertraging van de maaglediging, waardoor glucose uit voedsel minder snel wordt opgenomen;</a:t>
            </a:r>
          </a:p>
          <a:p>
            <a:pPr algn="l">
              <a:buFont typeface="Arial" panose="020B0604020202020204" pitchFamily="34" charset="0"/>
              <a:buChar char="•"/>
            </a:pPr>
            <a:r>
              <a:rPr lang="nl-NL" b="0" i="0" u="none" strike="noStrike" dirty="0">
                <a:solidFill>
                  <a:srgbClr val="000000"/>
                </a:solidFill>
                <a:effectLst/>
                <a:latin typeface="RO Sans"/>
              </a:rPr>
              <a:t>toename van verzadigingsgevoel en vermindering van het gevoel van trek en honger (</a:t>
            </a:r>
            <a:r>
              <a:rPr lang="nl-NL" b="0" i="0" u="none" strike="noStrike" dirty="0" err="1">
                <a:solidFill>
                  <a:srgbClr val="000000"/>
                </a:solidFill>
                <a:effectLst/>
                <a:latin typeface="RO Sans"/>
              </a:rPr>
              <a:t>liraglutide</a:t>
            </a:r>
            <a:r>
              <a:rPr lang="nl-NL" b="0" i="0" u="none" strike="noStrike" dirty="0">
                <a:solidFill>
                  <a:srgbClr val="000000"/>
                </a:solidFill>
                <a:effectLst/>
                <a:latin typeface="RO Sans"/>
              </a:rPr>
              <a:t>, </a:t>
            </a:r>
            <a:r>
              <a:rPr lang="nl-NL" b="0" i="0" u="none" strike="noStrike" dirty="0" err="1">
                <a:solidFill>
                  <a:srgbClr val="000000"/>
                </a:solidFill>
                <a:effectLst/>
                <a:latin typeface="RO Sans"/>
              </a:rPr>
              <a:t>semaglutide</a:t>
            </a:r>
            <a:r>
              <a:rPr lang="nl-NL" b="0" i="0" u="none" strike="noStrike" dirty="0">
                <a:solidFill>
                  <a:srgbClr val="000000"/>
                </a:solidFill>
                <a:effectLst/>
                <a:latin typeface="RO Sans"/>
              </a:rPr>
              <a:t>).</a:t>
            </a:r>
          </a:p>
          <a:p>
            <a:pPr algn="l">
              <a:buNone/>
            </a:pPr>
            <a:r>
              <a:rPr lang="nl-NL" b="1" i="0" u="none" strike="noStrike" dirty="0">
                <a:solidFill>
                  <a:srgbClr val="000000"/>
                </a:solidFill>
                <a:effectLst/>
                <a:latin typeface="RO Sans"/>
              </a:rPr>
              <a:t>Effect</a:t>
            </a:r>
          </a:p>
          <a:p>
            <a:pPr algn="l">
              <a:buFont typeface="Arial" panose="020B0604020202020204" pitchFamily="34" charset="0"/>
              <a:buChar char="•"/>
            </a:pPr>
            <a:r>
              <a:rPr lang="nl-NL" b="0" i="0" u="none" strike="noStrike" dirty="0">
                <a:solidFill>
                  <a:srgbClr val="000000"/>
                </a:solidFill>
                <a:effectLst/>
                <a:latin typeface="RO Sans"/>
              </a:rPr>
              <a:t>verlaging van de bloedglucoseconcentratie;</a:t>
            </a:r>
          </a:p>
          <a:p>
            <a:pPr algn="l">
              <a:buFont typeface="Arial" panose="020B0604020202020204" pitchFamily="34" charset="0"/>
              <a:buChar char="•"/>
            </a:pPr>
            <a:r>
              <a:rPr lang="nl-NL" b="0" i="0" u="none" strike="noStrike" dirty="0">
                <a:solidFill>
                  <a:srgbClr val="000000"/>
                </a:solidFill>
                <a:effectLst/>
                <a:latin typeface="RO Sans"/>
              </a:rPr>
              <a:t>vermindering van energie-inname en hierdoor gewichtsafname (</a:t>
            </a:r>
            <a:r>
              <a:rPr lang="nl-NL" b="0" i="0" u="none" strike="noStrike" dirty="0" err="1">
                <a:solidFill>
                  <a:srgbClr val="000000"/>
                </a:solidFill>
                <a:effectLst/>
                <a:latin typeface="RO Sans"/>
              </a:rPr>
              <a:t>liraglutide</a:t>
            </a:r>
            <a:r>
              <a:rPr lang="nl-NL" b="0" i="0" u="none" strike="noStrike" dirty="0">
                <a:solidFill>
                  <a:srgbClr val="000000"/>
                </a:solidFill>
                <a:effectLst/>
                <a:latin typeface="RO Sans"/>
              </a:rPr>
              <a:t>, </a:t>
            </a:r>
            <a:r>
              <a:rPr lang="nl-NL" b="0" i="0" u="none" strike="noStrike" dirty="0" err="1">
                <a:solidFill>
                  <a:srgbClr val="000000"/>
                </a:solidFill>
                <a:effectLst/>
                <a:latin typeface="RO Sans"/>
              </a:rPr>
              <a:t>semaglutide</a:t>
            </a:r>
            <a:r>
              <a:rPr lang="nl-NL" b="0" i="0" u="none" strike="noStrike" dirty="0">
                <a:solidFill>
                  <a:srgbClr val="000000"/>
                </a:solidFill>
                <a:effectLst/>
                <a:latin typeface="RO Sans"/>
              </a:rPr>
              <a:t>).</a:t>
            </a:r>
          </a:p>
          <a:p>
            <a:pPr algn="l">
              <a:buFont typeface="Arial" panose="020B0604020202020204" pitchFamily="34" charset="0"/>
              <a:buChar char="•"/>
            </a:pPr>
            <a:endParaRPr lang="nl-NL" b="0" i="0" u="none" strike="noStrike" dirty="0">
              <a:solidFill>
                <a:srgbClr val="000000"/>
              </a:solidFill>
              <a:effectLst/>
              <a:latin typeface="RO Sans"/>
            </a:endParaRPr>
          </a:p>
          <a:p>
            <a:pPr algn="l">
              <a:buFont typeface="Arial" panose="020B0604020202020204" pitchFamily="34" charset="0"/>
              <a:buChar char="•"/>
            </a:pPr>
            <a:endParaRPr lang="nl-NL" b="0" i="0" u="none" strike="noStrike" dirty="0">
              <a:solidFill>
                <a:srgbClr val="000000"/>
              </a:solidFill>
              <a:effectLst/>
              <a:latin typeface="RO Sans"/>
            </a:endParaRPr>
          </a:p>
          <a:p>
            <a:pPr algn="l">
              <a:buFont typeface="Arial" panose="020B0604020202020204" pitchFamily="34" charset="0"/>
              <a:buChar char="•"/>
            </a:pPr>
            <a:r>
              <a:rPr lang="nl-NL" b="0" i="0" dirty="0">
                <a:solidFill>
                  <a:srgbClr val="000000"/>
                </a:solidFill>
                <a:effectLst/>
                <a:latin typeface="RO Sans"/>
              </a:rPr>
              <a:t>GLP1-agonisten veroorzaken, vooral bij aanvang van de behandeling, veel gastro-intestinale bijwerkingen zoals misselijkheid, braken en diarree. De NIV-richtlijn adviseert vanwege de kans op dehydratie bij het optreden hiervan, met name bij ouderen, voorzorgsmaatregelen te nemen om een vochttekort te voorkomen.</a:t>
            </a:r>
          </a:p>
          <a:p>
            <a:pPr algn="l">
              <a:buFont typeface="Arial" panose="020B0604020202020204" pitchFamily="34" charset="0"/>
              <a:buChar char="•"/>
            </a:pPr>
            <a:endParaRPr lang="nl-NL" b="0" i="0" u="none" strike="noStrike" dirty="0">
              <a:solidFill>
                <a:srgbClr val="000000"/>
              </a:solidFill>
              <a:effectLst/>
              <a:latin typeface="RO Sans"/>
            </a:endParaRPr>
          </a:p>
          <a:p>
            <a:pPr algn="l">
              <a:buNone/>
            </a:pPr>
            <a:r>
              <a:rPr lang="nl-NL" b="1" i="0" dirty="0">
                <a:solidFill>
                  <a:srgbClr val="212529"/>
                </a:solidFill>
                <a:effectLst/>
                <a:latin typeface="Noto Sans" panose="020B0502040504020204" pitchFamily="34" charset="0"/>
              </a:rPr>
              <a:t>Gebruik stoppen</a:t>
            </a:r>
          </a:p>
          <a:p>
            <a:pPr algn="l" fontAlgn="base" latinLnBrk="1">
              <a:lnSpc>
                <a:spcPts val="1050"/>
              </a:lnSpc>
              <a:buNone/>
            </a:pPr>
            <a:r>
              <a:rPr lang="nl-NL" b="0" i="0" dirty="0">
                <a:solidFill>
                  <a:srgbClr val="212529"/>
                </a:solidFill>
                <a:effectLst/>
                <a:latin typeface="Noto Sans" panose="020B0502040504020204" pitchFamily="34" charset="0"/>
              </a:rPr>
              <a:t>Het effect van stoppen met GLP-1-agonisten op het cardiovasculaire risico is nog niet onderzocht. Wel blijkt uit de STEP-4-studie, gericht op gewichtsverlies, dat stoppen met </a:t>
            </a:r>
            <a:r>
              <a:rPr lang="nl-NL" b="0" i="0" dirty="0" err="1">
                <a:solidFill>
                  <a:srgbClr val="212529"/>
                </a:solidFill>
                <a:effectLst/>
                <a:latin typeface="Noto Sans" panose="020B0502040504020204" pitchFamily="34" charset="0"/>
              </a:rPr>
              <a:t>semaglutide</a:t>
            </a:r>
            <a:r>
              <a:rPr lang="nl-NL" b="0" i="0" dirty="0">
                <a:solidFill>
                  <a:srgbClr val="212529"/>
                </a:solidFill>
                <a:effectLst/>
                <a:latin typeface="Noto Sans" panose="020B0502040504020204" pitchFamily="34" charset="0"/>
              </a:rPr>
              <a:t> na 20 weken leidt tot hernieuwde gewichtstoename, ondanks voortgezet dieet en beweging.</a:t>
            </a:r>
            <a:r>
              <a:rPr lang="nl-NL" b="1" i="0" u="sng" baseline="30000" dirty="0">
                <a:solidFill>
                  <a:srgbClr val="212529"/>
                </a:solidFill>
                <a:effectLst/>
                <a:latin typeface="Noto Sans" panose="020B0502040504020204" pitchFamily="34" charset="0"/>
                <a:hlinkClick r:id="rId3"/>
              </a:rPr>
              <a:t>6</a:t>
            </a:r>
          </a:p>
          <a:p>
            <a:pPr algn="l"/>
            <a:r>
              <a:rPr lang="nl-NL" b="0" i="0" dirty="0">
                <a:solidFill>
                  <a:srgbClr val="212529"/>
                </a:solidFill>
                <a:effectLst/>
                <a:latin typeface="Noto Sans" panose="020B0502040504020204" pitchFamily="34" charset="0"/>
              </a:rPr>
              <a:t> Dit suggereert dat langdurig gebruik nodig is om gewichtsverlies te behouden. Dit onderzoek keek uitsluitend naar gewichtsverlies bij mensen zonder diabetes en niet naar cardiovasculaire uitkomsten. Hiermee blijft de vraag open of GLP-1-agonisten levenslang noodzakelijk zijn voor blijvende effecten op cardiovasculaire gezondheid, maar het lijkt waarschijnlijk dat dit wel het geval is.</a:t>
            </a:r>
          </a:p>
          <a:p>
            <a:pPr algn="l"/>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lnSpc>
                <a:spcPts val="2025"/>
              </a:lnSpc>
              <a:spcAft>
                <a:spcPts val="1575"/>
              </a:spcAft>
              <a:buNone/>
            </a:pPr>
            <a:r>
              <a:rPr lang="nl-NL" b="0" i="0" dirty="0">
                <a:solidFill>
                  <a:srgbClr val="000000"/>
                </a:solidFill>
                <a:effectLst/>
                <a:latin typeface="Lato" panose="020F0502020204030203" pitchFamily="34" charset="0"/>
              </a:rPr>
              <a:t>GLP-1-agonisten bootsten de werking van het hormoon GLP-1 na, een hormoon dat door gespecialiseerde L-cellen in het einde van de dunne darm en de dikke darm wordt gevormd als reactie op voedselinname (vetzuren, glucose, aminozuren) en galzouten (Gribble et al. (</a:t>
            </a:r>
            <a:r>
              <a:rPr lang="nl-NL" b="0" i="0" u="none" strike="noStrike" baseline="30000" dirty="0">
                <a:solidFill>
                  <a:srgbClr val="2A6595"/>
                </a:solidFill>
                <a:effectLst/>
                <a:latin typeface="Lato" panose="020F0502020204030203" pitchFamily="34" charset="0"/>
              </a:rPr>
              <a:t>2021</a:t>
            </a:r>
            <a:r>
              <a:rPr lang="nl-NL" b="0" i="0" dirty="0">
                <a:solidFill>
                  <a:srgbClr val="000000"/>
                </a:solidFill>
                <a:effectLst/>
                <a:latin typeface="Lato" panose="020F0502020204030203" pitchFamily="34" charset="0"/>
              </a:rPr>
              <a:t>)). Vanuit de darm kan GLP-1 via de bloedcirculatie de lever, alvleesklier en het eetlustcentrum in de hersenen (hypothalamus) bereiken en zich daar aan de GLP-1-receptoren binden (Van Bloemendaal et al. (</a:t>
            </a:r>
            <a:r>
              <a:rPr lang="nl-NL" b="0" i="0" u="none" strike="noStrike" baseline="30000" dirty="0">
                <a:solidFill>
                  <a:srgbClr val="2A6595"/>
                </a:solidFill>
                <a:effectLst/>
                <a:latin typeface="Lato" panose="020F0502020204030203" pitchFamily="34" charset="0"/>
              </a:rPr>
              <a:t>2014</a:t>
            </a:r>
            <a:r>
              <a:rPr lang="nl-NL" b="0" i="0" dirty="0">
                <a:solidFill>
                  <a:srgbClr val="000000"/>
                </a:solidFill>
                <a:effectLst/>
                <a:latin typeface="Lato" panose="020F0502020204030203" pitchFamily="34" charset="0"/>
              </a:rPr>
              <a:t>)). GLP-1 kan zich ook aan de GLP-1-receptoren in de dunne darm binden en via zenuwen het eetlustcentrum in de hersenen bereiken.</a:t>
            </a:r>
          </a:p>
          <a:p>
            <a:pPr algn="l">
              <a:lnSpc>
                <a:spcPts val="2025"/>
              </a:lnSpc>
              <a:spcAft>
                <a:spcPts val="1575"/>
              </a:spcAft>
              <a:buNone/>
            </a:pP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activeert de GLP-1-receptoren in de lever, alvleesklier en het eetlustcentrum in de hersenen (onder andere de POMC-neuronen). Dat leidt tot:</a:t>
            </a:r>
          </a:p>
          <a:p>
            <a:pPr algn="l">
              <a:lnSpc>
                <a:spcPts val="2100"/>
              </a:lnSpc>
              <a:buFont typeface="+mj-lt"/>
              <a:buAutoNum type="arabicPeriod"/>
            </a:pPr>
            <a:r>
              <a:rPr lang="nl-NL" b="0" i="0" dirty="0">
                <a:solidFill>
                  <a:srgbClr val="000000"/>
                </a:solidFill>
                <a:effectLst/>
                <a:latin typeface="Lato" panose="020F0502020204030203" pitchFamily="34" charset="0"/>
              </a:rPr>
              <a:t>stimulering van de insuline-afgifte;</a:t>
            </a:r>
          </a:p>
          <a:p>
            <a:pPr algn="l">
              <a:lnSpc>
                <a:spcPts val="2100"/>
              </a:lnSpc>
              <a:buFont typeface="+mj-lt"/>
              <a:buAutoNum type="arabicPeriod"/>
            </a:pPr>
            <a:r>
              <a:rPr lang="nl-NL" b="0" i="0" dirty="0">
                <a:solidFill>
                  <a:srgbClr val="000000"/>
                </a:solidFill>
                <a:effectLst/>
                <a:latin typeface="Lato" panose="020F0502020204030203" pitchFamily="34" charset="0"/>
              </a:rPr>
              <a:t>onderdrukking van de glucagonafgifte;</a:t>
            </a:r>
          </a:p>
          <a:p>
            <a:pPr algn="l">
              <a:lnSpc>
                <a:spcPts val="2100"/>
              </a:lnSpc>
              <a:buFont typeface="+mj-lt"/>
              <a:buAutoNum type="arabicPeriod"/>
            </a:pPr>
            <a:r>
              <a:rPr lang="nl-NL" b="0" i="0" dirty="0">
                <a:solidFill>
                  <a:srgbClr val="000000"/>
                </a:solidFill>
                <a:effectLst/>
                <a:latin typeface="Lato" panose="020F0502020204030203" pitchFamily="34" charset="0"/>
              </a:rPr>
              <a:t>vertraging van de maaglediging;</a:t>
            </a:r>
          </a:p>
          <a:p>
            <a:pPr algn="l">
              <a:lnSpc>
                <a:spcPts val="2100"/>
              </a:lnSpc>
              <a:buFont typeface="+mj-lt"/>
              <a:buAutoNum type="arabicPeriod"/>
            </a:pPr>
            <a:r>
              <a:rPr lang="nl-NL" b="0" i="0" dirty="0">
                <a:solidFill>
                  <a:srgbClr val="000000"/>
                </a:solidFill>
                <a:effectLst/>
                <a:latin typeface="Lato" panose="020F0502020204030203" pitchFamily="34" charset="0"/>
              </a:rPr>
              <a:t>een toename van het verzadigingsgevoel na een maaltijd; en</a:t>
            </a:r>
          </a:p>
          <a:p>
            <a:pPr algn="l">
              <a:lnSpc>
                <a:spcPts val="2100"/>
              </a:lnSpc>
              <a:buFont typeface="+mj-lt"/>
              <a:buAutoNum type="arabicPeriod"/>
            </a:pPr>
            <a:r>
              <a:rPr lang="nl-NL" b="0" i="0" dirty="0">
                <a:solidFill>
                  <a:srgbClr val="000000"/>
                </a:solidFill>
                <a:effectLst/>
                <a:latin typeface="Lato" panose="020F0502020204030203" pitchFamily="34" charset="0"/>
              </a:rPr>
              <a:t>een vermindering van de eetlust/honger.</a:t>
            </a:r>
          </a:p>
          <a:p>
            <a:pPr algn="l">
              <a:lnSpc>
                <a:spcPts val="2025"/>
              </a:lnSpc>
              <a:spcAft>
                <a:spcPts val="1575"/>
              </a:spcAft>
              <a:buNone/>
            </a:pPr>
            <a:r>
              <a:rPr lang="nl-NL" b="0" i="0" dirty="0">
                <a:solidFill>
                  <a:srgbClr val="000000"/>
                </a:solidFill>
                <a:effectLst/>
                <a:latin typeface="Lato" panose="020F0502020204030203" pitchFamily="34" charset="0"/>
              </a:rPr>
              <a:t> </a:t>
            </a:r>
          </a:p>
          <a:p>
            <a:pPr algn="l">
              <a:lnSpc>
                <a:spcPts val="2025"/>
              </a:lnSpc>
              <a:spcAft>
                <a:spcPts val="1575"/>
              </a:spcAft>
              <a:buNone/>
            </a:pPr>
            <a:r>
              <a:rPr lang="nl-NL" b="0" i="0" dirty="0">
                <a:solidFill>
                  <a:srgbClr val="000000"/>
                </a:solidFill>
                <a:effectLst/>
                <a:latin typeface="Lato" panose="020F0502020204030203" pitchFamily="34" charset="0"/>
              </a:rPr>
              <a:t>De gevolgen daarvan zijn een verlaging van de bloedglucosespiegel, een verminderde energie-inname en gewichtsverlies. De vertraagde maaglediging, toename van de verzadiging en vermindering van de eetlust/honger worden verantwoordelijk gehouden voor het gunstige effect van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op het lichaamsgewicht (Van Bloemendaal et al. (</a:t>
            </a:r>
            <a:r>
              <a:rPr lang="nl-NL" b="0" i="0" u="none" strike="noStrike" baseline="30000" dirty="0">
                <a:solidFill>
                  <a:srgbClr val="2A6595"/>
                </a:solidFill>
                <a:effectLst/>
                <a:latin typeface="Lato" panose="020F0502020204030203" pitchFamily="34" charset="0"/>
              </a:rPr>
              <a:t>2014</a:t>
            </a:r>
            <a:r>
              <a:rPr lang="nl-NL" b="0" i="0" dirty="0">
                <a:solidFill>
                  <a:srgbClr val="000000"/>
                </a:solidFill>
                <a:effectLst/>
                <a:latin typeface="Lato" panose="020F0502020204030203" pitchFamily="34" charset="0"/>
              </a:rPr>
              <a:t>); </a:t>
            </a:r>
            <a:r>
              <a:rPr lang="nl-NL" b="0" i="0" dirty="0" err="1">
                <a:solidFill>
                  <a:srgbClr val="000000"/>
                </a:solidFill>
                <a:effectLst/>
                <a:latin typeface="Lato" panose="020F0502020204030203" pitchFamily="34" charset="0"/>
              </a:rPr>
              <a:t>Verdich</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2001</a:t>
            </a:r>
            <a:r>
              <a:rPr lang="nl-NL" b="0" i="0" dirty="0">
                <a:solidFill>
                  <a:srgbClr val="000000"/>
                </a:solidFill>
                <a:effectLst/>
                <a:latin typeface="Lato" panose="020F0502020204030203" pitchFamily="34" charset="0"/>
              </a:rPr>
              <a:t>)).</a:t>
            </a:r>
          </a:p>
          <a:p>
            <a:pPr algn="l">
              <a:lnSpc>
                <a:spcPts val="2025"/>
              </a:lnSpc>
              <a:spcAft>
                <a:spcPts val="1575"/>
              </a:spcAft>
            </a:pPr>
            <a:r>
              <a:rPr lang="nl-NL" b="0" i="0" dirty="0">
                <a:solidFill>
                  <a:srgbClr val="000000"/>
                </a:solidFill>
                <a:effectLst/>
                <a:latin typeface="Lato" panose="020F0502020204030203" pitchFamily="34" charset="0"/>
              </a:rPr>
              <a:t>Aanvankelijk werden GLP-1-agonisten als medicijn ingezet voor de behandeling van DM2 vanwege de positieve effecten op de </a:t>
            </a:r>
            <a:r>
              <a:rPr lang="nl-NL" b="0" i="0" dirty="0" err="1">
                <a:solidFill>
                  <a:srgbClr val="000000"/>
                </a:solidFill>
                <a:effectLst/>
                <a:latin typeface="Lato" panose="020F0502020204030203" pitchFamily="34" charset="0"/>
              </a:rPr>
              <a:t>glykemische</a:t>
            </a:r>
            <a:r>
              <a:rPr lang="nl-NL" b="0" i="0" dirty="0">
                <a:solidFill>
                  <a:srgbClr val="000000"/>
                </a:solidFill>
                <a:effectLst/>
                <a:latin typeface="Lato" panose="020F0502020204030203" pitchFamily="34" charset="0"/>
              </a:rPr>
              <a:t> controle. Nadat gebleken was dat deze medicijnen ook tot een substantieel gewichtsverlies leidden, is obesitas er als indicatie bijgekomen.</a:t>
            </a:r>
          </a:p>
          <a:p>
            <a:pPr algn="l"/>
            <a:endParaRPr lang="nl-NL" b="0" i="0" dirty="0">
              <a:solidFill>
                <a:srgbClr val="212529"/>
              </a:solidFill>
              <a:effectLst/>
              <a:latin typeface="Noto Sans" panose="020B0502040504020204" pitchFamily="34" charset="0"/>
            </a:endParaRPr>
          </a:p>
          <a:p>
            <a:pPr algn="l"/>
            <a:r>
              <a:rPr lang="nl-NL" b="0" i="0" dirty="0">
                <a:solidFill>
                  <a:srgbClr val="000000"/>
                </a:solidFill>
                <a:effectLst/>
                <a:latin typeface="Lato" panose="020F0502020204030203" pitchFamily="34" charset="0"/>
              </a:rPr>
              <a:t>Er zijn momenteel vijf </a:t>
            </a:r>
            <a:r>
              <a:rPr lang="nl-NL" b="0" i="0" dirty="0" err="1">
                <a:solidFill>
                  <a:srgbClr val="000000"/>
                </a:solidFill>
                <a:effectLst/>
                <a:latin typeface="Lato" panose="020F0502020204030203" pitchFamily="34" charset="0"/>
              </a:rPr>
              <a:t>RCT’s</a:t>
            </a:r>
            <a:r>
              <a:rPr lang="nl-NL" b="0" i="0" dirty="0">
                <a:solidFill>
                  <a:srgbClr val="000000"/>
                </a:solidFill>
                <a:effectLst/>
                <a:latin typeface="Lato" panose="020F0502020204030203" pitchFamily="34" charset="0"/>
              </a:rPr>
              <a:t> met een studieduur van ≥ 56 weken waarin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is vergeleken met placebo (tab. </a:t>
            </a:r>
            <a:r>
              <a:rPr lang="nl-NL" b="0" i="0" u="none" strike="noStrike" dirty="0">
                <a:solidFill>
                  <a:srgbClr val="2A6595"/>
                </a:solidFill>
                <a:effectLst/>
                <a:latin typeface="Lato" panose="020F0502020204030203" pitchFamily="34" charset="0"/>
                <a:hlinkClick r:id="rId4"/>
              </a:rPr>
              <a:t>1</a:t>
            </a:r>
            <a:r>
              <a:rPr lang="nl-NL" b="0" i="0" dirty="0">
                <a:solidFill>
                  <a:srgbClr val="000000"/>
                </a:solidFill>
                <a:effectLst/>
                <a:latin typeface="Lato" panose="020F0502020204030203" pitchFamily="34" charset="0"/>
              </a:rPr>
              <a:t>). Op de langstdurende studie na werden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en placebo gegeven als aanvulling van een leefstijlinterventie (energiebeperking en lichaamsbeweging). De langstdurende studie betrof deelnemers met diabetes mellitus type 2 en daar kregen beide groepen de gebruikelijke standaardzorg. Het gewichtsverlies in die studies varieerde van 8,6 % na 56 weken tot 10,5 % na 108 weken vergeleken met placebo. Ruim de helft van de deelnemers had na 108 weken een gewichtsverlies van ≥ 5 %, terwijl dat in de placebogroep bij 11,5 % het geval was.</a:t>
            </a:r>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lnSpc>
                <a:spcPts val="2025"/>
              </a:lnSpc>
              <a:spcAft>
                <a:spcPts val="1575"/>
              </a:spcAft>
              <a:buNone/>
            </a:pPr>
            <a:r>
              <a:rPr lang="nl-NL" b="1" i="0" dirty="0">
                <a:solidFill>
                  <a:srgbClr val="000000"/>
                </a:solidFill>
                <a:effectLst/>
                <a:latin typeface="Lato" panose="020F0502020204030203" pitchFamily="34" charset="0"/>
              </a:rPr>
              <a:t>Tabel 2 </a:t>
            </a:r>
            <a:r>
              <a:rPr lang="nl-NL" b="0" i="0" dirty="0">
                <a:solidFill>
                  <a:srgbClr val="000000"/>
                </a:solidFill>
                <a:effectLst/>
                <a:latin typeface="Lato" panose="020F0502020204030203" pitchFamily="34" charset="0"/>
              </a:rPr>
              <a:t>Effect van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op </a:t>
            </a:r>
            <a:r>
              <a:rPr lang="nl-NL" b="0" i="0" dirty="0" err="1">
                <a:solidFill>
                  <a:srgbClr val="000000"/>
                </a:solidFill>
                <a:effectLst/>
                <a:latin typeface="Lato" panose="020F0502020204030203" pitchFamily="34" charset="0"/>
              </a:rPr>
              <a:t>cardiovascualire</a:t>
            </a:r>
            <a:r>
              <a:rPr lang="nl-NL" b="0" i="0" dirty="0">
                <a:solidFill>
                  <a:srgbClr val="000000"/>
                </a:solidFill>
                <a:effectLst/>
                <a:latin typeface="Lato" panose="020F0502020204030203" pitchFamily="34" charset="0"/>
              </a:rPr>
              <a:t> risicofactoren. Bron: </a:t>
            </a:r>
            <a:r>
              <a:rPr lang="nl-NL" b="0" i="0" dirty="0" err="1">
                <a:solidFill>
                  <a:srgbClr val="000000"/>
                </a:solidFill>
                <a:effectLst/>
                <a:latin typeface="Lato" panose="020F0502020204030203" pitchFamily="34" charset="0"/>
              </a:rPr>
              <a:t>Singh</a:t>
            </a:r>
            <a:r>
              <a:rPr lang="nl-NL" b="0" i="0" dirty="0">
                <a:solidFill>
                  <a:srgbClr val="000000"/>
                </a:solidFill>
                <a:effectLst/>
                <a:latin typeface="Lato" panose="020F0502020204030203" pitchFamily="34" charset="0"/>
              </a:rPr>
              <a:t> en </a:t>
            </a:r>
            <a:r>
              <a:rPr lang="nl-NL" b="0" i="0" dirty="0" err="1">
                <a:solidFill>
                  <a:srgbClr val="000000"/>
                </a:solidFill>
                <a:effectLst/>
                <a:latin typeface="Lato" panose="020F0502020204030203" pitchFamily="34" charset="0"/>
              </a:rPr>
              <a:t>Singh</a:t>
            </a:r>
            <a:r>
              <a:rPr lang="nl-NL" b="0" i="0" dirty="0">
                <a:solidFill>
                  <a:srgbClr val="000000"/>
                </a:solidFill>
                <a:effectLst/>
                <a:latin typeface="Lato" panose="020F0502020204030203" pitchFamily="34" charset="0"/>
              </a:rPr>
              <a:t> ((</a:t>
            </a:r>
            <a:r>
              <a:rPr lang="nl-NL" b="0" i="0" u="none" strike="noStrike" baseline="30000" dirty="0">
                <a:solidFill>
                  <a:srgbClr val="2A6595"/>
                </a:solidFill>
                <a:effectLst/>
                <a:latin typeface="Lato" panose="020F0502020204030203" pitchFamily="34" charset="0"/>
              </a:rPr>
              <a:t>2020</a:t>
            </a:r>
            <a:r>
              <a:rPr lang="nl-NL" b="0" i="0" dirty="0">
                <a:solidFill>
                  <a:srgbClr val="000000"/>
                </a:solidFill>
                <a:effectLst/>
                <a:latin typeface="Lato" panose="020F0502020204030203" pitchFamily="34" charset="0"/>
              </a:rPr>
              <a:t>))</a:t>
            </a:r>
          </a:p>
          <a:p>
            <a:pPr algn="l">
              <a:buNone/>
            </a:pPr>
            <a:r>
              <a:rPr lang="nl-NL" b="0" i="0" dirty="0">
                <a:solidFill>
                  <a:srgbClr val="000000"/>
                </a:solidFill>
                <a:effectLst/>
                <a:latin typeface="Lato" panose="020F0502020204030203" pitchFamily="34" charset="0"/>
              </a:rPr>
              <a:t>Medicijn </a:t>
            </a:r>
            <a:r>
              <a:rPr lang="nl-NL" b="0" i="0" dirty="0" err="1">
                <a:solidFill>
                  <a:srgbClr val="000000"/>
                </a:solidFill>
                <a:effectLst/>
                <a:latin typeface="Lato" panose="020F0502020204030203" pitchFamily="34" charset="0"/>
              </a:rPr>
              <a:t>Saxenda</a:t>
            </a:r>
            <a:r>
              <a:rPr lang="nl-NL" b="0" i="0" dirty="0">
                <a:solidFill>
                  <a:srgbClr val="000000"/>
                </a:solidFill>
                <a:effectLst/>
                <a:latin typeface="Lato" panose="020F0502020204030203" pitchFamily="34" charset="0"/>
              </a:rPr>
              <a:t> lichaamsgewicht ↓↓ systolische bloeddruk↓↓ hartritme↑ </a:t>
            </a:r>
            <a:r>
              <a:rPr lang="nl-NL" b="0" i="0" dirty="0" err="1">
                <a:solidFill>
                  <a:srgbClr val="000000"/>
                </a:solidFill>
                <a:effectLst/>
                <a:latin typeface="Lato" panose="020F0502020204030203" pitchFamily="34" charset="0"/>
              </a:rPr>
              <a:t>lipidenN</a:t>
            </a:r>
            <a:r>
              <a:rPr lang="nl-NL" b="0" i="0" dirty="0">
                <a:solidFill>
                  <a:srgbClr val="000000"/>
                </a:solidFill>
                <a:effectLst/>
                <a:latin typeface="Lato" panose="020F0502020204030203" pitchFamily="34" charset="0"/>
              </a:rPr>
              <a:t>↓ glucose↓↓ </a:t>
            </a:r>
          </a:p>
          <a:p>
            <a:pPr algn="l">
              <a:lnSpc>
                <a:spcPts val="2025"/>
              </a:lnSpc>
              <a:spcAft>
                <a:spcPts val="1575"/>
              </a:spcAft>
            </a:pPr>
            <a:r>
              <a:rPr lang="nl-NL" b="0" i="0" dirty="0">
                <a:solidFill>
                  <a:srgbClr val="000000"/>
                </a:solidFill>
                <a:effectLst/>
                <a:latin typeface="Lato" panose="020F0502020204030203" pitchFamily="34" charset="0"/>
              </a:rPr>
              <a:t>N = geen verandering.↓ = bescheiden verlaging.↓↓ = matige verlaging.↓↓↓ = robuuste verlaging.↑ = bescheiden verhoging.</a:t>
            </a:r>
          </a:p>
          <a:p>
            <a:pPr algn="l">
              <a:lnSpc>
                <a:spcPts val="2025"/>
              </a:lnSpc>
              <a:spcAft>
                <a:spcPts val="1575"/>
              </a:spcAft>
            </a:pPr>
            <a:endParaRPr lang="nl-NL" b="0" i="0" dirty="0">
              <a:solidFill>
                <a:srgbClr val="000000"/>
              </a:solidFill>
              <a:effectLst/>
              <a:latin typeface="Lato" panose="020F0502020204030203" pitchFamily="34" charset="0"/>
            </a:endParaRPr>
          </a:p>
          <a:p>
            <a:pPr algn="l">
              <a:lnSpc>
                <a:spcPts val="2025"/>
              </a:lnSpc>
              <a:spcAft>
                <a:spcPts val="1575"/>
              </a:spcAft>
            </a:pPr>
            <a:endParaRPr lang="nl-NL" b="0" i="0" dirty="0">
              <a:solidFill>
                <a:srgbClr val="000000"/>
              </a:solidFill>
              <a:effectLst/>
              <a:latin typeface="Lato" panose="020F0502020204030203" pitchFamily="34" charset="0"/>
            </a:endParaRPr>
          </a:p>
          <a:p>
            <a:pPr algn="l"/>
            <a:r>
              <a:rPr lang="nl-NL" b="0" i="0" dirty="0">
                <a:solidFill>
                  <a:srgbClr val="000000"/>
                </a:solidFill>
                <a:effectLst/>
                <a:latin typeface="Lato" panose="020F0502020204030203" pitchFamily="34" charset="0"/>
              </a:rPr>
              <a:t>Wanneer na 12 weken met 3,0 mg/dag (onderhoudsdosis) het aanvankelijke gewicht niet met ten minste 5 % is afgenomen, moet overwogen worden om de behandeling te staken.</a:t>
            </a:r>
            <a:endParaRPr lang="nl-NL" b="0" i="0" dirty="0">
              <a:solidFill>
                <a:srgbClr val="212529"/>
              </a:solidFill>
              <a:effectLst/>
              <a:latin typeface="Noto Sans" panose="020B0502040504020204" pitchFamily="34" charset="0"/>
            </a:endParaRPr>
          </a:p>
          <a:p>
            <a:pPr algn="l">
              <a:buFont typeface="Arial" panose="020B0604020202020204" pitchFamily="34" charset="0"/>
              <a:buChar char="•"/>
            </a:pPr>
            <a:endParaRPr lang="nl-NL" b="0" i="0" u="none" strike="noStrike" dirty="0">
              <a:solidFill>
                <a:srgbClr val="000000"/>
              </a:solidFill>
              <a:effectLst/>
              <a:latin typeface="RO Sans"/>
            </a:endParaRPr>
          </a:p>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15</a:t>
            </a:fld>
            <a:endParaRPr lang="nl-NL"/>
          </a:p>
        </p:txBody>
      </p:sp>
    </p:spTree>
    <p:extLst>
      <p:ext uri="{BB962C8B-B14F-4D97-AF65-F5344CB8AC3E}">
        <p14:creationId xmlns:p14="http://schemas.microsoft.com/office/powerpoint/2010/main" val="227582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000000"/>
                </a:solidFill>
                <a:effectLst/>
                <a:latin typeface="Lato" panose="020F0502020204030203" pitchFamily="34" charset="0"/>
              </a:rPr>
              <a:t>Naltrexon</a:t>
            </a:r>
            <a:r>
              <a:rPr lang="nl-NL" b="0" i="0" dirty="0">
                <a:solidFill>
                  <a:srgbClr val="000000"/>
                </a:solidFill>
                <a:effectLst/>
                <a:latin typeface="Lato" panose="020F0502020204030203" pitchFamily="34" charset="0"/>
              </a:rPr>
              <a:t> en </a:t>
            </a:r>
            <a:r>
              <a:rPr lang="nl-NL" b="0" i="0" dirty="0" err="1">
                <a:solidFill>
                  <a:srgbClr val="000000"/>
                </a:solidFill>
                <a:effectLst/>
                <a:latin typeface="Lato" panose="020F0502020204030203" pitchFamily="34" charset="0"/>
              </a:rPr>
              <a:t>bupropion</a:t>
            </a:r>
            <a:r>
              <a:rPr lang="nl-NL" b="0" i="0" dirty="0">
                <a:solidFill>
                  <a:srgbClr val="000000"/>
                </a:solidFill>
                <a:effectLst/>
                <a:latin typeface="Lato" panose="020F0502020204030203" pitchFamily="34" charset="0"/>
              </a:rPr>
              <a:t> hebben mogelijk een synergetisch effect op de delen van de hersenen die de voedselinname, de energie-inname en het plezier in eten reguleren, te weten de nuclei </a:t>
            </a:r>
            <a:r>
              <a:rPr lang="nl-NL" b="0" i="0" dirty="0" err="1">
                <a:solidFill>
                  <a:srgbClr val="000000"/>
                </a:solidFill>
                <a:effectLst/>
                <a:latin typeface="Lato" panose="020F0502020204030203" pitchFamily="34" charset="0"/>
              </a:rPr>
              <a:t>arcuati</a:t>
            </a:r>
            <a:r>
              <a:rPr lang="nl-NL" b="0" i="0" dirty="0">
                <a:solidFill>
                  <a:srgbClr val="000000"/>
                </a:solidFill>
                <a:effectLst/>
                <a:latin typeface="Lato" panose="020F0502020204030203" pitchFamily="34" charset="0"/>
              </a:rPr>
              <a:t> van de hypothalamus en het </a:t>
            </a:r>
            <a:r>
              <a:rPr lang="nl-NL" b="0" i="0" dirty="0" err="1">
                <a:solidFill>
                  <a:srgbClr val="000000"/>
                </a:solidFill>
                <a:effectLst/>
                <a:latin typeface="Lato" panose="020F0502020204030203" pitchFamily="34" charset="0"/>
              </a:rPr>
              <a:t>mesolimbische</a:t>
            </a:r>
            <a:r>
              <a:rPr lang="nl-NL" b="0" i="0" dirty="0">
                <a:solidFill>
                  <a:srgbClr val="000000"/>
                </a:solidFill>
                <a:effectLst/>
                <a:latin typeface="Lato" panose="020F0502020204030203" pitchFamily="34" charset="0"/>
              </a:rPr>
              <a:t> dopaminerge </a:t>
            </a:r>
            <a:r>
              <a:rPr lang="nl-NL" b="0" i="0" dirty="0" err="1">
                <a:solidFill>
                  <a:srgbClr val="000000"/>
                </a:solidFill>
                <a:effectLst/>
                <a:latin typeface="Lato" panose="020F0502020204030203" pitchFamily="34" charset="0"/>
              </a:rPr>
              <a:t>rewardsysteem</a:t>
            </a:r>
            <a:r>
              <a:rPr lang="nl-NL" b="0" i="0" dirty="0">
                <a:solidFill>
                  <a:srgbClr val="000000"/>
                </a:solidFill>
                <a:effectLst/>
                <a:latin typeface="Lato" panose="020F0502020204030203" pitchFamily="34" charset="0"/>
              </a:rPr>
              <a:t>. Het precieze mechanisme is nog niet helemaal opgehelderd, maar </a:t>
            </a:r>
            <a:r>
              <a:rPr lang="nl-NL" b="0" i="0" dirty="0" err="1">
                <a:solidFill>
                  <a:srgbClr val="000000"/>
                </a:solidFill>
                <a:effectLst/>
                <a:latin typeface="Lato" panose="020F0502020204030203" pitchFamily="34" charset="0"/>
              </a:rPr>
              <a:t>bupropion</a:t>
            </a:r>
            <a:r>
              <a:rPr lang="nl-NL" b="0" i="0" dirty="0">
                <a:solidFill>
                  <a:srgbClr val="000000"/>
                </a:solidFill>
                <a:effectLst/>
                <a:latin typeface="Lato" panose="020F0502020204030203" pitchFamily="34" charset="0"/>
              </a:rPr>
              <a:t> activeert in de hypothalamus de POMC-neuronen die een remmend effect hebben op de voedselinname (par. </a:t>
            </a:r>
            <a:r>
              <a:rPr lang="nl-NL" b="0" i="0" u="none" strike="noStrike" dirty="0">
                <a:solidFill>
                  <a:srgbClr val="2A6595"/>
                </a:solidFill>
                <a:effectLst/>
                <a:latin typeface="Lato" panose="020F0502020204030203" pitchFamily="34" charset="0"/>
                <a:hlinkClick r:id="rId3"/>
              </a:rPr>
              <a:t>Stimuleren van de eetlust en verzadiging</a:t>
            </a:r>
            <a:r>
              <a:rPr lang="nl-NL" b="0" i="0" dirty="0">
                <a:solidFill>
                  <a:srgbClr val="000000"/>
                </a:solidFill>
                <a:effectLst/>
                <a:latin typeface="Lato" panose="020F0502020204030203" pitchFamily="34" charset="0"/>
              </a:rPr>
              <a:t>). </a:t>
            </a:r>
            <a:r>
              <a:rPr lang="nl-NL" b="0" i="0" dirty="0" err="1">
                <a:solidFill>
                  <a:srgbClr val="000000"/>
                </a:solidFill>
                <a:effectLst/>
                <a:latin typeface="Lato" panose="020F0502020204030203" pitchFamily="34" charset="0"/>
              </a:rPr>
              <a:t>Naltrexon</a:t>
            </a:r>
            <a:r>
              <a:rPr lang="nl-NL" b="0" i="0" dirty="0">
                <a:solidFill>
                  <a:srgbClr val="000000"/>
                </a:solidFill>
                <a:effectLst/>
                <a:latin typeface="Lato" panose="020F0502020204030203" pitchFamily="34" charset="0"/>
              </a:rPr>
              <a:t> verhindert mogelijk het negatieve terugkoppelingssysteem op de POMC-neuronen, waardoor de neuronen langer en krachtiger geactiveerd blijven. Daarnaast vermindert het mogelijk de belonende waarde van voedsel.</a:t>
            </a:r>
          </a:p>
          <a:p>
            <a:endParaRPr lang="nl-NL" b="0" i="0" dirty="0">
              <a:solidFill>
                <a:srgbClr val="000000"/>
              </a:solidFill>
              <a:effectLst/>
              <a:latin typeface="Lato" panose="020F0502020204030203" pitchFamily="34" charset="0"/>
            </a:endParaRPr>
          </a:p>
          <a:p>
            <a:r>
              <a:rPr lang="nl-NL" b="0" i="0" dirty="0">
                <a:solidFill>
                  <a:srgbClr val="000000"/>
                </a:solidFill>
                <a:effectLst/>
                <a:latin typeface="Lato" panose="020F0502020204030203" pitchFamily="34" charset="0"/>
              </a:rPr>
              <a:t>Wanneer na 16 weken het aanvankelijke gewicht niet met ten minste 5 % is afgenomen, dient de behandeling gestaakt te worden.</a:t>
            </a:r>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16</a:t>
            </a:fld>
            <a:endParaRPr lang="nl-NL"/>
          </a:p>
        </p:txBody>
      </p:sp>
    </p:spTree>
    <p:extLst>
      <p:ext uri="{BB962C8B-B14F-4D97-AF65-F5344CB8AC3E}">
        <p14:creationId xmlns:p14="http://schemas.microsoft.com/office/powerpoint/2010/main" val="170230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Wees realistisch: een gezond BMI is niet altijd haalbaar</a:t>
            </a:r>
          </a:p>
          <a:p>
            <a:r>
              <a:rPr lang="nl-NL" dirty="0"/>
              <a:t>Iemand die afvalt naar 80kg heeft het veel moeilijker dan iemand die altijd 80kg heeft gewogen </a:t>
            </a:r>
          </a:p>
          <a:p>
            <a:endParaRPr lang="nl-NL" dirty="0"/>
          </a:p>
          <a:p>
            <a:r>
              <a:rPr lang="nl-NL" dirty="0"/>
              <a:t>Bijwerkingen: wachten met verhoogstap </a:t>
            </a:r>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18</a:t>
            </a:fld>
            <a:endParaRPr lang="nl-NL"/>
          </a:p>
        </p:txBody>
      </p:sp>
    </p:spTree>
    <p:extLst>
      <p:ext uri="{BB962C8B-B14F-4D97-AF65-F5344CB8AC3E}">
        <p14:creationId xmlns:p14="http://schemas.microsoft.com/office/powerpoint/2010/main" val="215696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21</a:t>
            </a:fld>
            <a:endParaRPr lang="nl-NL"/>
          </a:p>
        </p:txBody>
      </p:sp>
    </p:spTree>
    <p:extLst>
      <p:ext uri="{BB962C8B-B14F-4D97-AF65-F5344CB8AC3E}">
        <p14:creationId xmlns:p14="http://schemas.microsoft.com/office/powerpoint/2010/main" val="3827002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Acties bij apothekers: nog niet standaard geïmplementeerd/nieuwe middelen: </a:t>
            </a:r>
            <a:r>
              <a:rPr lang="nl-NL" dirty="0" err="1"/>
              <a:t>werkwijzes</a:t>
            </a:r>
            <a:r>
              <a:rPr lang="nl-NL" dirty="0"/>
              <a:t> moeten nog </a:t>
            </a:r>
            <a:r>
              <a:rPr lang="nl-NL" dirty="0" err="1"/>
              <a:t>finetuning</a:t>
            </a:r>
            <a:r>
              <a:rPr lang="nl-NL" dirty="0"/>
              <a:t> vinden. </a:t>
            </a:r>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24</a:t>
            </a:fld>
            <a:endParaRPr lang="nl-NL"/>
          </a:p>
        </p:txBody>
      </p:sp>
    </p:spTree>
    <p:extLst>
      <p:ext uri="{BB962C8B-B14F-4D97-AF65-F5344CB8AC3E}">
        <p14:creationId xmlns:p14="http://schemas.microsoft.com/office/powerpoint/2010/main" val="398185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None/>
            </a:pPr>
            <a:r>
              <a:rPr lang="nl-NL" b="1" i="0" dirty="0">
                <a:solidFill>
                  <a:srgbClr val="393939"/>
                </a:solidFill>
                <a:effectLst/>
                <a:latin typeface="Steinem"/>
              </a:rPr>
              <a:t>Plaatje van </a:t>
            </a:r>
            <a:r>
              <a:rPr lang="nl-NL" b="1" i="0" dirty="0" err="1">
                <a:solidFill>
                  <a:srgbClr val="393939"/>
                </a:solidFill>
                <a:effectLst/>
                <a:latin typeface="Steinem"/>
              </a:rPr>
              <a:t>novo</a:t>
            </a:r>
            <a:r>
              <a:rPr lang="nl-NL" b="1" i="0" dirty="0">
                <a:solidFill>
                  <a:srgbClr val="393939"/>
                </a:solidFill>
                <a:effectLst/>
                <a:latin typeface="Steinem"/>
              </a:rPr>
              <a:t> </a:t>
            </a:r>
            <a:r>
              <a:rPr lang="nl-NL" b="1" i="0" dirty="0" err="1">
                <a:solidFill>
                  <a:srgbClr val="393939"/>
                </a:solidFill>
                <a:effectLst/>
                <a:latin typeface="Steinem"/>
              </a:rPr>
              <a:t>nordisk</a:t>
            </a:r>
            <a:r>
              <a:rPr lang="nl-NL" b="1" i="0" dirty="0">
                <a:solidFill>
                  <a:srgbClr val="393939"/>
                </a:solidFill>
                <a:effectLst/>
                <a:latin typeface="Steinem"/>
              </a:rPr>
              <a:t>: geeft een mooi overzicht van hoe de glp1 agonisten werken: </a:t>
            </a:r>
          </a:p>
          <a:p>
            <a:pPr algn="l">
              <a:buNone/>
            </a:pPr>
            <a:endParaRPr lang="nl-NL" b="1" i="0" dirty="0">
              <a:solidFill>
                <a:srgbClr val="393939"/>
              </a:solidFill>
              <a:effectLst/>
              <a:latin typeface="Steinem"/>
            </a:endParaRPr>
          </a:p>
          <a:p>
            <a:pPr algn="l">
              <a:buNone/>
            </a:pPr>
            <a:r>
              <a:rPr lang="nl-NL" b="1" i="0" dirty="0">
                <a:solidFill>
                  <a:srgbClr val="393939"/>
                </a:solidFill>
                <a:effectLst/>
                <a:latin typeface="Steinem"/>
              </a:rPr>
              <a:t>Wat is een GLP-1 receptor agonist?</a:t>
            </a:r>
          </a:p>
          <a:p>
            <a:pPr algn="l">
              <a:lnSpc>
                <a:spcPts val="2625"/>
              </a:lnSpc>
            </a:pPr>
            <a:r>
              <a:rPr lang="nl-NL" b="0" i="0" dirty="0">
                <a:solidFill>
                  <a:srgbClr val="272727"/>
                </a:solidFill>
                <a:effectLst/>
                <a:latin typeface="Roboto" panose="02000000000000000000" pitchFamily="2" charset="0"/>
              </a:rPr>
              <a:t>De GLP-1 receptor agonist is een hormoon dat je darmen aanmaken nadat je hebt gegeten. Het zorgt ervoor dat je bloedsuikerspiegel goed blijft door de alvleesklier te helpen met het aanmaken van insuline en het remmen van een ander stofje(glucagon) dat je bloedsuikerspiegel verhoogt. GLP-1 zorgt er ook voor dat je minder honger hebt.</a:t>
            </a:r>
          </a:p>
          <a:p>
            <a:pPr algn="l">
              <a:buNone/>
            </a:pPr>
            <a:endParaRPr lang="nl-NL" b="1" i="0" u="none" strike="noStrike" dirty="0">
              <a:solidFill>
                <a:srgbClr val="000000"/>
              </a:solidFill>
              <a:effectLst/>
              <a:latin typeface="RO Sans"/>
            </a:endParaRPr>
          </a:p>
          <a:p>
            <a:pPr algn="l">
              <a:buNone/>
            </a:pPr>
            <a:endParaRPr lang="nl-NL" b="1" i="0" u="none" strike="noStrike" dirty="0">
              <a:solidFill>
                <a:srgbClr val="000000"/>
              </a:solidFill>
              <a:effectLst/>
              <a:latin typeface="RO Sans"/>
            </a:endParaRPr>
          </a:p>
          <a:p>
            <a:pPr algn="l">
              <a:buNone/>
            </a:pPr>
            <a:endParaRPr lang="nl-NL" b="1" i="0" u="none" strike="noStrike" dirty="0">
              <a:solidFill>
                <a:srgbClr val="000000"/>
              </a:solidFill>
              <a:effectLst/>
              <a:latin typeface="RO Sans"/>
            </a:endParaRPr>
          </a:p>
          <a:p>
            <a:pPr algn="l">
              <a:buNone/>
            </a:pPr>
            <a:r>
              <a:rPr lang="nl-NL" b="1" i="0" u="none" strike="noStrike" dirty="0">
                <a:solidFill>
                  <a:srgbClr val="000000"/>
                </a:solidFill>
                <a:effectLst/>
                <a:latin typeface="RO Sans"/>
              </a:rPr>
              <a:t>Werkingsmechanisme</a:t>
            </a:r>
          </a:p>
          <a:p>
            <a:pPr algn="l">
              <a:buNone/>
            </a:pPr>
            <a:r>
              <a:rPr lang="nl-NL" b="0" i="0" u="none" strike="noStrike" dirty="0">
                <a:solidFill>
                  <a:srgbClr val="000000"/>
                </a:solidFill>
                <a:effectLst/>
                <a:latin typeface="RO Sans"/>
              </a:rPr>
              <a:t>GLP1-agonisten activeren de GLP-1 (glucagonachtige peptide-1)-receptor, dit leidt tot:</a:t>
            </a:r>
          </a:p>
          <a:p>
            <a:pPr algn="l">
              <a:buFont typeface="Arial" panose="020B0604020202020204" pitchFamily="34" charset="0"/>
              <a:buChar char="•"/>
            </a:pPr>
            <a:r>
              <a:rPr lang="nl-NL" b="0" i="0" u="none" strike="noStrike" dirty="0">
                <a:solidFill>
                  <a:srgbClr val="000000"/>
                </a:solidFill>
                <a:effectLst/>
                <a:latin typeface="RO Sans"/>
              </a:rPr>
              <a:t>stimulering van de glucoseafhankelijke insulinesecretie door β-cellen van de pancreas;</a:t>
            </a:r>
          </a:p>
          <a:p>
            <a:pPr algn="l">
              <a:buFont typeface="Arial" panose="020B0604020202020204" pitchFamily="34" charset="0"/>
              <a:buChar char="•"/>
            </a:pPr>
            <a:r>
              <a:rPr lang="nl-NL" b="0" i="0" u="none" strike="noStrike" dirty="0">
                <a:solidFill>
                  <a:srgbClr val="000000"/>
                </a:solidFill>
                <a:effectLst/>
                <a:latin typeface="RO Sans"/>
              </a:rPr>
              <a:t>onderdrukking van de glucagonafgifte, waardoor de hepatische glucoseafgifte daalt;</a:t>
            </a:r>
          </a:p>
          <a:p>
            <a:pPr algn="l">
              <a:buFont typeface="Arial" panose="020B0604020202020204" pitchFamily="34" charset="0"/>
              <a:buChar char="•"/>
            </a:pPr>
            <a:r>
              <a:rPr lang="nl-NL" b="0" i="0" u="none" strike="noStrike" dirty="0">
                <a:solidFill>
                  <a:srgbClr val="000000"/>
                </a:solidFill>
                <a:effectLst/>
                <a:latin typeface="RO Sans"/>
              </a:rPr>
              <a:t>vertraging van de maaglediging, waardoor glucose uit voedsel minder snel wordt opgenomen;</a:t>
            </a:r>
          </a:p>
          <a:p>
            <a:pPr algn="l">
              <a:buFont typeface="Arial" panose="020B0604020202020204" pitchFamily="34" charset="0"/>
              <a:buChar char="•"/>
            </a:pPr>
            <a:r>
              <a:rPr lang="nl-NL" b="0" i="0" u="none" strike="noStrike" dirty="0">
                <a:solidFill>
                  <a:srgbClr val="000000"/>
                </a:solidFill>
                <a:effectLst/>
                <a:latin typeface="RO Sans"/>
              </a:rPr>
              <a:t>toename van verzadigingsgevoel en vermindering van het gevoel van trek en honger (</a:t>
            </a:r>
            <a:r>
              <a:rPr lang="nl-NL" b="0" i="0" u="none" strike="noStrike" dirty="0" err="1">
                <a:solidFill>
                  <a:srgbClr val="000000"/>
                </a:solidFill>
                <a:effectLst/>
                <a:latin typeface="RO Sans"/>
              </a:rPr>
              <a:t>liraglutide</a:t>
            </a:r>
            <a:r>
              <a:rPr lang="nl-NL" b="0" i="0" u="none" strike="noStrike" dirty="0">
                <a:solidFill>
                  <a:srgbClr val="000000"/>
                </a:solidFill>
                <a:effectLst/>
                <a:latin typeface="RO Sans"/>
              </a:rPr>
              <a:t>, </a:t>
            </a:r>
            <a:r>
              <a:rPr lang="nl-NL" b="0" i="0" u="none" strike="noStrike" dirty="0" err="1">
                <a:solidFill>
                  <a:srgbClr val="000000"/>
                </a:solidFill>
                <a:effectLst/>
                <a:latin typeface="RO Sans"/>
              </a:rPr>
              <a:t>semaglutide</a:t>
            </a:r>
            <a:r>
              <a:rPr lang="nl-NL" b="0" i="0" u="none" strike="noStrike" dirty="0">
                <a:solidFill>
                  <a:srgbClr val="000000"/>
                </a:solidFill>
                <a:effectLst/>
                <a:latin typeface="RO Sans"/>
              </a:rPr>
              <a:t>).</a:t>
            </a:r>
          </a:p>
          <a:p>
            <a:pPr algn="l">
              <a:buNone/>
            </a:pPr>
            <a:r>
              <a:rPr lang="nl-NL" b="1" i="0" u="none" strike="noStrike" dirty="0">
                <a:solidFill>
                  <a:srgbClr val="000000"/>
                </a:solidFill>
                <a:effectLst/>
                <a:latin typeface="RO Sans"/>
              </a:rPr>
              <a:t>Effect</a:t>
            </a:r>
          </a:p>
          <a:p>
            <a:pPr algn="l">
              <a:buFont typeface="Arial" panose="020B0604020202020204" pitchFamily="34" charset="0"/>
              <a:buChar char="•"/>
            </a:pPr>
            <a:r>
              <a:rPr lang="nl-NL" b="0" i="0" u="none" strike="noStrike" dirty="0">
                <a:solidFill>
                  <a:srgbClr val="000000"/>
                </a:solidFill>
                <a:effectLst/>
                <a:latin typeface="RO Sans"/>
              </a:rPr>
              <a:t>verlaging van de bloedglucoseconcentratie;</a:t>
            </a:r>
          </a:p>
          <a:p>
            <a:pPr algn="l">
              <a:buFont typeface="Arial" panose="020B0604020202020204" pitchFamily="34" charset="0"/>
              <a:buChar char="•"/>
            </a:pPr>
            <a:r>
              <a:rPr lang="nl-NL" b="0" i="0" u="none" strike="noStrike" dirty="0">
                <a:solidFill>
                  <a:srgbClr val="000000"/>
                </a:solidFill>
                <a:effectLst/>
                <a:latin typeface="RO Sans"/>
              </a:rPr>
              <a:t>vermindering van energie-inname en hierdoor gewichtsafname (</a:t>
            </a:r>
            <a:r>
              <a:rPr lang="nl-NL" b="0" i="0" u="none" strike="noStrike" dirty="0" err="1">
                <a:solidFill>
                  <a:srgbClr val="000000"/>
                </a:solidFill>
                <a:effectLst/>
                <a:latin typeface="RO Sans"/>
              </a:rPr>
              <a:t>liraglutide</a:t>
            </a:r>
            <a:r>
              <a:rPr lang="nl-NL" b="0" i="0" u="none" strike="noStrike" dirty="0">
                <a:solidFill>
                  <a:srgbClr val="000000"/>
                </a:solidFill>
                <a:effectLst/>
                <a:latin typeface="RO Sans"/>
              </a:rPr>
              <a:t>, </a:t>
            </a:r>
            <a:r>
              <a:rPr lang="nl-NL" b="0" i="0" u="none" strike="noStrike" dirty="0" err="1">
                <a:solidFill>
                  <a:srgbClr val="000000"/>
                </a:solidFill>
                <a:effectLst/>
                <a:latin typeface="RO Sans"/>
              </a:rPr>
              <a:t>semaglutide</a:t>
            </a:r>
            <a:r>
              <a:rPr lang="nl-NL" b="0" i="0" u="none" strike="noStrike" dirty="0">
                <a:solidFill>
                  <a:srgbClr val="000000"/>
                </a:solidFill>
                <a:effectLst/>
                <a:latin typeface="RO Sans"/>
              </a:rPr>
              <a:t>).</a:t>
            </a:r>
          </a:p>
          <a:p>
            <a:pPr algn="l">
              <a:buFont typeface="Arial" panose="020B0604020202020204" pitchFamily="34" charset="0"/>
              <a:buChar char="•"/>
            </a:pPr>
            <a:endParaRPr lang="nl-NL" b="0" i="0" u="none" strike="noStrike" dirty="0">
              <a:solidFill>
                <a:srgbClr val="000000"/>
              </a:solidFill>
              <a:effectLst/>
              <a:latin typeface="RO Sans"/>
            </a:endParaRPr>
          </a:p>
          <a:p>
            <a:pPr algn="l">
              <a:buFont typeface="Arial" panose="020B0604020202020204" pitchFamily="34" charset="0"/>
              <a:buChar char="•"/>
            </a:pPr>
            <a:endParaRPr lang="nl-NL" b="0" i="0" u="none" strike="noStrike" dirty="0">
              <a:solidFill>
                <a:srgbClr val="000000"/>
              </a:solidFill>
              <a:effectLst/>
              <a:latin typeface="RO Sans"/>
            </a:endParaRPr>
          </a:p>
          <a:p>
            <a:pPr algn="l">
              <a:buFont typeface="Arial" panose="020B0604020202020204" pitchFamily="34" charset="0"/>
              <a:buChar char="•"/>
            </a:pPr>
            <a:r>
              <a:rPr lang="nl-NL" b="0" i="0" dirty="0">
                <a:solidFill>
                  <a:srgbClr val="000000"/>
                </a:solidFill>
                <a:effectLst/>
                <a:latin typeface="RO Sans"/>
              </a:rPr>
              <a:t>GLP1-agonisten veroorzaken, vooral bij aanvang van de behandeling, veel gastro-intestinale bijwerkingen zoals misselijkheid, braken en diarree. De NIV-richtlijn adviseert vanwege de kans op dehydratie bij het optreden hiervan, met name bij ouderen, voorzorgsmaatregelen te nemen om een vochttekort te voorkomen.</a:t>
            </a:r>
          </a:p>
          <a:p>
            <a:pPr algn="l">
              <a:buFont typeface="Arial" panose="020B0604020202020204" pitchFamily="34" charset="0"/>
              <a:buChar char="•"/>
            </a:pPr>
            <a:endParaRPr lang="nl-NL" b="0" i="0" u="none" strike="noStrike" dirty="0">
              <a:solidFill>
                <a:srgbClr val="000000"/>
              </a:solidFill>
              <a:effectLst/>
              <a:latin typeface="RO Sans"/>
            </a:endParaRPr>
          </a:p>
          <a:p>
            <a:pPr algn="l">
              <a:buNone/>
            </a:pPr>
            <a:r>
              <a:rPr lang="nl-NL" b="1" i="0" dirty="0">
                <a:solidFill>
                  <a:srgbClr val="212529"/>
                </a:solidFill>
                <a:effectLst/>
                <a:latin typeface="Noto Sans" panose="020B0502040504020204" pitchFamily="34" charset="0"/>
              </a:rPr>
              <a:t>Gebruik stoppen</a:t>
            </a:r>
          </a:p>
          <a:p>
            <a:pPr algn="l" fontAlgn="base" latinLnBrk="1">
              <a:lnSpc>
                <a:spcPts val="1050"/>
              </a:lnSpc>
              <a:buNone/>
            </a:pPr>
            <a:r>
              <a:rPr lang="nl-NL" b="0" i="0" dirty="0">
                <a:solidFill>
                  <a:srgbClr val="212529"/>
                </a:solidFill>
                <a:effectLst/>
                <a:latin typeface="Noto Sans" panose="020B0502040504020204" pitchFamily="34" charset="0"/>
              </a:rPr>
              <a:t>Het effect van stoppen met GLP-1-agonisten op het cardiovasculaire risico is nog niet onderzocht. Wel blijkt uit de STEP-4-studie, gericht op gewichtsverlies, dat stoppen met </a:t>
            </a:r>
            <a:r>
              <a:rPr lang="nl-NL" b="0" i="0" dirty="0" err="1">
                <a:solidFill>
                  <a:srgbClr val="212529"/>
                </a:solidFill>
                <a:effectLst/>
                <a:latin typeface="Noto Sans" panose="020B0502040504020204" pitchFamily="34" charset="0"/>
              </a:rPr>
              <a:t>semaglutide</a:t>
            </a:r>
            <a:r>
              <a:rPr lang="nl-NL" b="0" i="0" dirty="0">
                <a:solidFill>
                  <a:srgbClr val="212529"/>
                </a:solidFill>
                <a:effectLst/>
                <a:latin typeface="Noto Sans" panose="020B0502040504020204" pitchFamily="34" charset="0"/>
              </a:rPr>
              <a:t> na 20 weken leidt tot hernieuwde gewichtstoename, ondanks voortgezet dieet en beweging.</a:t>
            </a:r>
            <a:r>
              <a:rPr lang="nl-NL" b="1" i="0" u="sng" baseline="30000" dirty="0">
                <a:solidFill>
                  <a:srgbClr val="212529"/>
                </a:solidFill>
                <a:effectLst/>
                <a:latin typeface="Noto Sans" panose="020B0502040504020204" pitchFamily="34" charset="0"/>
                <a:hlinkClick r:id="rId3"/>
              </a:rPr>
              <a:t>6</a:t>
            </a:r>
          </a:p>
          <a:p>
            <a:pPr algn="l"/>
            <a:r>
              <a:rPr lang="nl-NL" b="0" i="0" dirty="0">
                <a:solidFill>
                  <a:srgbClr val="212529"/>
                </a:solidFill>
                <a:effectLst/>
                <a:latin typeface="Noto Sans" panose="020B0502040504020204" pitchFamily="34" charset="0"/>
              </a:rPr>
              <a:t> Dit suggereert dat langdurig gebruik nodig is om gewichtsverlies te behouden. Dit onderzoek keek uitsluitend naar gewichtsverlies bij mensen zonder diabetes en niet naar cardiovasculaire uitkomsten. Hiermee blijft de vraag open of GLP-1-agonisten levenslang noodzakelijk zijn voor blijvende effecten op cardiovasculaire gezondheid, maar het lijkt waarschijnlijk dat dit wel het geval is.</a:t>
            </a:r>
          </a:p>
          <a:p>
            <a:pPr algn="l"/>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lnSpc>
                <a:spcPts val="2025"/>
              </a:lnSpc>
              <a:spcAft>
                <a:spcPts val="1575"/>
              </a:spcAft>
              <a:buNone/>
            </a:pPr>
            <a:r>
              <a:rPr lang="nl-NL" b="0" i="0" dirty="0">
                <a:solidFill>
                  <a:srgbClr val="000000"/>
                </a:solidFill>
                <a:effectLst/>
                <a:latin typeface="Lato" panose="020F0502020204030203" pitchFamily="34" charset="0"/>
              </a:rPr>
              <a:t>GLP-1-agonisten bootsten de werking van het hormoon GLP-1 na, een hormoon dat door gespecialiseerde L-cellen in het einde van de dunne darm en de dikke darm wordt gevormd als reactie op voedselinname (vetzuren, glucose, aminozuren) en galzouten (Gribble et al. (</a:t>
            </a:r>
            <a:r>
              <a:rPr lang="nl-NL" b="0" i="0" u="none" strike="noStrike" baseline="30000" dirty="0">
                <a:solidFill>
                  <a:srgbClr val="2A6595"/>
                </a:solidFill>
                <a:effectLst/>
                <a:latin typeface="Lato" panose="020F0502020204030203" pitchFamily="34" charset="0"/>
              </a:rPr>
              <a:t>2021</a:t>
            </a:r>
            <a:r>
              <a:rPr lang="nl-NL" b="0" i="0" dirty="0">
                <a:solidFill>
                  <a:srgbClr val="000000"/>
                </a:solidFill>
                <a:effectLst/>
                <a:latin typeface="Lato" panose="020F0502020204030203" pitchFamily="34" charset="0"/>
              </a:rPr>
              <a:t>)). Vanuit de darm kan GLP-1 via de bloedcirculatie de lever, alvleesklier en het eetlustcentrum in de hersenen (hypothalamus) bereiken en zich daar aan de GLP-1-receptoren binden (Van Bloemendaal et al. (</a:t>
            </a:r>
            <a:r>
              <a:rPr lang="nl-NL" b="0" i="0" u="none" strike="noStrike" baseline="30000" dirty="0">
                <a:solidFill>
                  <a:srgbClr val="2A6595"/>
                </a:solidFill>
                <a:effectLst/>
                <a:latin typeface="Lato" panose="020F0502020204030203" pitchFamily="34" charset="0"/>
              </a:rPr>
              <a:t>2014</a:t>
            </a:r>
            <a:r>
              <a:rPr lang="nl-NL" b="0" i="0" dirty="0">
                <a:solidFill>
                  <a:srgbClr val="000000"/>
                </a:solidFill>
                <a:effectLst/>
                <a:latin typeface="Lato" panose="020F0502020204030203" pitchFamily="34" charset="0"/>
              </a:rPr>
              <a:t>)). GLP-1 kan zich ook aan de GLP-1-receptoren in de dunne darm binden en via zenuwen het eetlustcentrum in de hersenen bereiken.</a:t>
            </a:r>
          </a:p>
          <a:p>
            <a:pPr algn="l">
              <a:lnSpc>
                <a:spcPts val="2025"/>
              </a:lnSpc>
              <a:spcAft>
                <a:spcPts val="1575"/>
              </a:spcAft>
              <a:buNone/>
            </a:pP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activeert de GLP-1-receptoren in de lever, alvleesklier en het eetlustcentrum in de hersenen (onder andere de POMC-neuronen). Dat leidt tot:</a:t>
            </a:r>
          </a:p>
          <a:p>
            <a:pPr algn="l">
              <a:lnSpc>
                <a:spcPts val="2100"/>
              </a:lnSpc>
              <a:buFont typeface="+mj-lt"/>
              <a:buAutoNum type="arabicPeriod"/>
            </a:pPr>
            <a:r>
              <a:rPr lang="nl-NL" b="0" i="0" dirty="0">
                <a:solidFill>
                  <a:srgbClr val="000000"/>
                </a:solidFill>
                <a:effectLst/>
                <a:latin typeface="Lato" panose="020F0502020204030203" pitchFamily="34" charset="0"/>
              </a:rPr>
              <a:t>stimulering van de insuline-afgifte;</a:t>
            </a:r>
          </a:p>
          <a:p>
            <a:pPr algn="l">
              <a:lnSpc>
                <a:spcPts val="2100"/>
              </a:lnSpc>
              <a:buFont typeface="+mj-lt"/>
              <a:buAutoNum type="arabicPeriod"/>
            </a:pPr>
            <a:r>
              <a:rPr lang="nl-NL" b="0" i="0" dirty="0">
                <a:solidFill>
                  <a:srgbClr val="000000"/>
                </a:solidFill>
                <a:effectLst/>
                <a:latin typeface="Lato" panose="020F0502020204030203" pitchFamily="34" charset="0"/>
              </a:rPr>
              <a:t>onderdrukking van de glucagonafgifte;</a:t>
            </a:r>
          </a:p>
          <a:p>
            <a:pPr algn="l">
              <a:lnSpc>
                <a:spcPts val="2100"/>
              </a:lnSpc>
              <a:buFont typeface="+mj-lt"/>
              <a:buAutoNum type="arabicPeriod"/>
            </a:pPr>
            <a:r>
              <a:rPr lang="nl-NL" b="0" i="0" dirty="0">
                <a:solidFill>
                  <a:srgbClr val="000000"/>
                </a:solidFill>
                <a:effectLst/>
                <a:latin typeface="Lato" panose="020F0502020204030203" pitchFamily="34" charset="0"/>
              </a:rPr>
              <a:t>vertraging van de maaglediging;</a:t>
            </a:r>
          </a:p>
          <a:p>
            <a:pPr algn="l">
              <a:lnSpc>
                <a:spcPts val="2100"/>
              </a:lnSpc>
              <a:buFont typeface="+mj-lt"/>
              <a:buAutoNum type="arabicPeriod"/>
            </a:pPr>
            <a:r>
              <a:rPr lang="nl-NL" b="0" i="0" dirty="0">
                <a:solidFill>
                  <a:srgbClr val="000000"/>
                </a:solidFill>
                <a:effectLst/>
                <a:latin typeface="Lato" panose="020F0502020204030203" pitchFamily="34" charset="0"/>
              </a:rPr>
              <a:t>een toename van het verzadigingsgevoel na een maaltijd; en</a:t>
            </a:r>
          </a:p>
          <a:p>
            <a:pPr algn="l">
              <a:lnSpc>
                <a:spcPts val="2100"/>
              </a:lnSpc>
              <a:buFont typeface="+mj-lt"/>
              <a:buAutoNum type="arabicPeriod"/>
            </a:pPr>
            <a:r>
              <a:rPr lang="nl-NL" b="0" i="0" dirty="0">
                <a:solidFill>
                  <a:srgbClr val="000000"/>
                </a:solidFill>
                <a:effectLst/>
                <a:latin typeface="Lato" panose="020F0502020204030203" pitchFamily="34" charset="0"/>
              </a:rPr>
              <a:t>een vermindering van de eetlust/honger.</a:t>
            </a:r>
          </a:p>
          <a:p>
            <a:pPr algn="l">
              <a:lnSpc>
                <a:spcPts val="2025"/>
              </a:lnSpc>
              <a:spcAft>
                <a:spcPts val="1575"/>
              </a:spcAft>
              <a:buNone/>
            </a:pPr>
            <a:r>
              <a:rPr lang="nl-NL" b="0" i="0" dirty="0">
                <a:solidFill>
                  <a:srgbClr val="000000"/>
                </a:solidFill>
                <a:effectLst/>
                <a:latin typeface="Lato" panose="020F0502020204030203" pitchFamily="34" charset="0"/>
              </a:rPr>
              <a:t> </a:t>
            </a:r>
          </a:p>
          <a:p>
            <a:pPr algn="l">
              <a:lnSpc>
                <a:spcPts val="2025"/>
              </a:lnSpc>
              <a:spcAft>
                <a:spcPts val="1575"/>
              </a:spcAft>
              <a:buNone/>
            </a:pPr>
            <a:r>
              <a:rPr lang="nl-NL" b="0" i="0" dirty="0">
                <a:solidFill>
                  <a:srgbClr val="000000"/>
                </a:solidFill>
                <a:effectLst/>
                <a:latin typeface="Lato" panose="020F0502020204030203" pitchFamily="34" charset="0"/>
              </a:rPr>
              <a:t>De gevolgen daarvan zijn een verlaging van de bloedglucosespiegel, een verminderde energie-inname en gewichtsverlies. De vertraagde maaglediging, toename van de verzadiging en vermindering van de eetlust/honger worden verantwoordelijk gehouden voor het gunstige effect van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op het lichaamsgewicht (Van Bloemendaal et al. (</a:t>
            </a:r>
            <a:r>
              <a:rPr lang="nl-NL" b="0" i="0" u="none" strike="noStrike" baseline="30000" dirty="0">
                <a:solidFill>
                  <a:srgbClr val="2A6595"/>
                </a:solidFill>
                <a:effectLst/>
                <a:latin typeface="Lato" panose="020F0502020204030203" pitchFamily="34" charset="0"/>
              </a:rPr>
              <a:t>2014</a:t>
            </a:r>
            <a:r>
              <a:rPr lang="nl-NL" b="0" i="0" dirty="0">
                <a:solidFill>
                  <a:srgbClr val="000000"/>
                </a:solidFill>
                <a:effectLst/>
                <a:latin typeface="Lato" panose="020F0502020204030203" pitchFamily="34" charset="0"/>
              </a:rPr>
              <a:t>); </a:t>
            </a:r>
            <a:r>
              <a:rPr lang="nl-NL" b="0" i="0" dirty="0" err="1">
                <a:solidFill>
                  <a:srgbClr val="000000"/>
                </a:solidFill>
                <a:effectLst/>
                <a:latin typeface="Lato" panose="020F0502020204030203" pitchFamily="34" charset="0"/>
              </a:rPr>
              <a:t>Verdich</a:t>
            </a:r>
            <a:r>
              <a:rPr lang="nl-NL" b="0" i="0" dirty="0">
                <a:solidFill>
                  <a:srgbClr val="000000"/>
                </a:solidFill>
                <a:effectLst/>
                <a:latin typeface="Lato" panose="020F0502020204030203" pitchFamily="34" charset="0"/>
              </a:rPr>
              <a:t> et al. (</a:t>
            </a:r>
            <a:r>
              <a:rPr lang="nl-NL" b="0" i="0" u="none" strike="noStrike" baseline="30000" dirty="0">
                <a:solidFill>
                  <a:srgbClr val="2A6595"/>
                </a:solidFill>
                <a:effectLst/>
                <a:latin typeface="Lato" panose="020F0502020204030203" pitchFamily="34" charset="0"/>
              </a:rPr>
              <a:t>2001</a:t>
            </a:r>
            <a:r>
              <a:rPr lang="nl-NL" b="0" i="0" dirty="0">
                <a:solidFill>
                  <a:srgbClr val="000000"/>
                </a:solidFill>
                <a:effectLst/>
                <a:latin typeface="Lato" panose="020F0502020204030203" pitchFamily="34" charset="0"/>
              </a:rPr>
              <a:t>)).</a:t>
            </a:r>
          </a:p>
          <a:p>
            <a:pPr algn="l">
              <a:lnSpc>
                <a:spcPts val="2025"/>
              </a:lnSpc>
              <a:spcAft>
                <a:spcPts val="1575"/>
              </a:spcAft>
            </a:pPr>
            <a:r>
              <a:rPr lang="nl-NL" b="0" i="0" dirty="0">
                <a:solidFill>
                  <a:srgbClr val="000000"/>
                </a:solidFill>
                <a:effectLst/>
                <a:latin typeface="Lato" panose="020F0502020204030203" pitchFamily="34" charset="0"/>
              </a:rPr>
              <a:t>Aanvankelijk werden GLP-1-agonisten als medicijn ingezet voor de behandeling van DM2 vanwege de positieve effecten op de </a:t>
            </a:r>
            <a:r>
              <a:rPr lang="nl-NL" b="0" i="0" dirty="0" err="1">
                <a:solidFill>
                  <a:srgbClr val="000000"/>
                </a:solidFill>
                <a:effectLst/>
                <a:latin typeface="Lato" panose="020F0502020204030203" pitchFamily="34" charset="0"/>
              </a:rPr>
              <a:t>glykemische</a:t>
            </a:r>
            <a:r>
              <a:rPr lang="nl-NL" b="0" i="0" dirty="0">
                <a:solidFill>
                  <a:srgbClr val="000000"/>
                </a:solidFill>
                <a:effectLst/>
                <a:latin typeface="Lato" panose="020F0502020204030203" pitchFamily="34" charset="0"/>
              </a:rPr>
              <a:t> controle. Nadat gebleken was dat deze medicijnen ook tot een substantieel gewichtsverlies leidden, is obesitas er als indicatie bijgekomen.</a:t>
            </a:r>
          </a:p>
          <a:p>
            <a:pPr algn="l"/>
            <a:endParaRPr lang="nl-NL" b="0" i="0" dirty="0">
              <a:solidFill>
                <a:srgbClr val="212529"/>
              </a:solidFill>
              <a:effectLst/>
              <a:latin typeface="Noto Sans" panose="020B0502040504020204" pitchFamily="34" charset="0"/>
            </a:endParaRPr>
          </a:p>
          <a:p>
            <a:pPr algn="l"/>
            <a:r>
              <a:rPr lang="nl-NL" b="0" i="0" dirty="0">
                <a:solidFill>
                  <a:srgbClr val="000000"/>
                </a:solidFill>
                <a:effectLst/>
                <a:latin typeface="Lato" panose="020F0502020204030203" pitchFamily="34" charset="0"/>
              </a:rPr>
              <a:t>Er zijn momenteel vijf </a:t>
            </a:r>
            <a:r>
              <a:rPr lang="nl-NL" b="0" i="0" dirty="0" err="1">
                <a:solidFill>
                  <a:srgbClr val="000000"/>
                </a:solidFill>
                <a:effectLst/>
                <a:latin typeface="Lato" panose="020F0502020204030203" pitchFamily="34" charset="0"/>
              </a:rPr>
              <a:t>RCT’s</a:t>
            </a:r>
            <a:r>
              <a:rPr lang="nl-NL" b="0" i="0" dirty="0">
                <a:solidFill>
                  <a:srgbClr val="000000"/>
                </a:solidFill>
                <a:effectLst/>
                <a:latin typeface="Lato" panose="020F0502020204030203" pitchFamily="34" charset="0"/>
              </a:rPr>
              <a:t> met een studieduur van ≥ 56 weken waarin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is vergeleken met placebo (tab. </a:t>
            </a:r>
            <a:r>
              <a:rPr lang="nl-NL" b="0" i="0" u="none" strike="noStrike" dirty="0">
                <a:solidFill>
                  <a:srgbClr val="2A6595"/>
                </a:solidFill>
                <a:effectLst/>
                <a:latin typeface="Lato" panose="020F0502020204030203" pitchFamily="34" charset="0"/>
                <a:hlinkClick r:id="rId4"/>
              </a:rPr>
              <a:t>1</a:t>
            </a:r>
            <a:r>
              <a:rPr lang="nl-NL" b="0" i="0" dirty="0">
                <a:solidFill>
                  <a:srgbClr val="000000"/>
                </a:solidFill>
                <a:effectLst/>
                <a:latin typeface="Lato" panose="020F0502020204030203" pitchFamily="34" charset="0"/>
              </a:rPr>
              <a:t>). Op de langstdurende studie na werden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en placebo gegeven als aanvulling van een leefstijlinterventie (energiebeperking en lichaamsbeweging). De langstdurende studie betrof deelnemers met diabetes mellitus type 2 en daar kregen beide groepen de gebruikelijke standaardzorg. Het gewichtsverlies in die studies varieerde van 8,6 % na 56 weken tot 10,5 % na 108 weken vergeleken met placebo. Ruim de helft van de deelnemers had na 108 weken een gewichtsverlies van ≥ 5 %, terwijl dat in de placebogroep bij 11,5 % het geval was.</a:t>
            </a:r>
            <a:endParaRPr lang="nl-NL" b="0" i="0" dirty="0">
              <a:solidFill>
                <a:srgbClr val="212529"/>
              </a:solidFill>
              <a:effectLst/>
              <a:latin typeface="Noto Sans" panose="020B0502040504020204" pitchFamily="34" charset="0"/>
            </a:endParaRPr>
          </a:p>
          <a:p>
            <a:pPr algn="l"/>
            <a:endParaRPr lang="nl-NL" b="0" i="0" dirty="0">
              <a:solidFill>
                <a:srgbClr val="212529"/>
              </a:solidFill>
              <a:effectLst/>
              <a:latin typeface="Noto Sans" panose="020B0502040504020204" pitchFamily="34" charset="0"/>
            </a:endParaRPr>
          </a:p>
          <a:p>
            <a:pPr algn="l">
              <a:lnSpc>
                <a:spcPts val="2025"/>
              </a:lnSpc>
              <a:spcAft>
                <a:spcPts val="1575"/>
              </a:spcAft>
              <a:buNone/>
            </a:pPr>
            <a:r>
              <a:rPr lang="nl-NL" b="1" i="0" dirty="0">
                <a:solidFill>
                  <a:srgbClr val="000000"/>
                </a:solidFill>
                <a:effectLst/>
                <a:latin typeface="Lato" panose="020F0502020204030203" pitchFamily="34" charset="0"/>
              </a:rPr>
              <a:t>Tabel 2 </a:t>
            </a:r>
            <a:r>
              <a:rPr lang="nl-NL" b="0" i="0" dirty="0">
                <a:solidFill>
                  <a:srgbClr val="000000"/>
                </a:solidFill>
                <a:effectLst/>
                <a:latin typeface="Lato" panose="020F0502020204030203" pitchFamily="34" charset="0"/>
              </a:rPr>
              <a:t>Effect van </a:t>
            </a:r>
            <a:r>
              <a:rPr lang="nl-NL" b="0" i="0" dirty="0" err="1">
                <a:solidFill>
                  <a:srgbClr val="000000"/>
                </a:solidFill>
                <a:effectLst/>
                <a:latin typeface="Lato" panose="020F0502020204030203" pitchFamily="34" charset="0"/>
              </a:rPr>
              <a:t>liraglutide</a:t>
            </a:r>
            <a:r>
              <a:rPr lang="nl-NL" b="0" i="0" dirty="0">
                <a:solidFill>
                  <a:srgbClr val="000000"/>
                </a:solidFill>
                <a:effectLst/>
                <a:latin typeface="Lato" panose="020F0502020204030203" pitchFamily="34" charset="0"/>
              </a:rPr>
              <a:t> op </a:t>
            </a:r>
            <a:r>
              <a:rPr lang="nl-NL" b="0" i="0" dirty="0" err="1">
                <a:solidFill>
                  <a:srgbClr val="000000"/>
                </a:solidFill>
                <a:effectLst/>
                <a:latin typeface="Lato" panose="020F0502020204030203" pitchFamily="34" charset="0"/>
              </a:rPr>
              <a:t>cardiovascualire</a:t>
            </a:r>
            <a:r>
              <a:rPr lang="nl-NL" b="0" i="0" dirty="0">
                <a:solidFill>
                  <a:srgbClr val="000000"/>
                </a:solidFill>
                <a:effectLst/>
                <a:latin typeface="Lato" panose="020F0502020204030203" pitchFamily="34" charset="0"/>
              </a:rPr>
              <a:t> risicofactoren. Bron: </a:t>
            </a:r>
            <a:r>
              <a:rPr lang="nl-NL" b="0" i="0" dirty="0" err="1">
                <a:solidFill>
                  <a:srgbClr val="000000"/>
                </a:solidFill>
                <a:effectLst/>
                <a:latin typeface="Lato" panose="020F0502020204030203" pitchFamily="34" charset="0"/>
              </a:rPr>
              <a:t>Singh</a:t>
            </a:r>
            <a:r>
              <a:rPr lang="nl-NL" b="0" i="0" dirty="0">
                <a:solidFill>
                  <a:srgbClr val="000000"/>
                </a:solidFill>
                <a:effectLst/>
                <a:latin typeface="Lato" panose="020F0502020204030203" pitchFamily="34" charset="0"/>
              </a:rPr>
              <a:t> en </a:t>
            </a:r>
            <a:r>
              <a:rPr lang="nl-NL" b="0" i="0" dirty="0" err="1">
                <a:solidFill>
                  <a:srgbClr val="000000"/>
                </a:solidFill>
                <a:effectLst/>
                <a:latin typeface="Lato" panose="020F0502020204030203" pitchFamily="34" charset="0"/>
              </a:rPr>
              <a:t>Singh</a:t>
            </a:r>
            <a:r>
              <a:rPr lang="nl-NL" b="0" i="0" dirty="0">
                <a:solidFill>
                  <a:srgbClr val="000000"/>
                </a:solidFill>
                <a:effectLst/>
                <a:latin typeface="Lato" panose="020F0502020204030203" pitchFamily="34" charset="0"/>
              </a:rPr>
              <a:t> ((</a:t>
            </a:r>
            <a:r>
              <a:rPr lang="nl-NL" b="0" i="0" u="none" strike="noStrike" baseline="30000" dirty="0">
                <a:solidFill>
                  <a:srgbClr val="2A6595"/>
                </a:solidFill>
                <a:effectLst/>
                <a:latin typeface="Lato" panose="020F0502020204030203" pitchFamily="34" charset="0"/>
              </a:rPr>
              <a:t>2020</a:t>
            </a:r>
            <a:r>
              <a:rPr lang="nl-NL" b="0" i="0" dirty="0">
                <a:solidFill>
                  <a:srgbClr val="000000"/>
                </a:solidFill>
                <a:effectLst/>
                <a:latin typeface="Lato" panose="020F0502020204030203" pitchFamily="34" charset="0"/>
              </a:rPr>
              <a:t>))</a:t>
            </a:r>
          </a:p>
          <a:p>
            <a:pPr algn="l">
              <a:buNone/>
            </a:pPr>
            <a:r>
              <a:rPr lang="nl-NL" b="0" i="0" dirty="0">
                <a:solidFill>
                  <a:srgbClr val="000000"/>
                </a:solidFill>
                <a:effectLst/>
                <a:latin typeface="Lato" panose="020F0502020204030203" pitchFamily="34" charset="0"/>
              </a:rPr>
              <a:t>Medicijn </a:t>
            </a:r>
            <a:r>
              <a:rPr lang="nl-NL" b="0" i="0" dirty="0" err="1">
                <a:solidFill>
                  <a:srgbClr val="000000"/>
                </a:solidFill>
                <a:effectLst/>
                <a:latin typeface="Lato" panose="020F0502020204030203" pitchFamily="34" charset="0"/>
              </a:rPr>
              <a:t>Saxenda</a:t>
            </a:r>
            <a:r>
              <a:rPr lang="nl-NL" b="0" i="0" dirty="0">
                <a:solidFill>
                  <a:srgbClr val="000000"/>
                </a:solidFill>
                <a:effectLst/>
                <a:latin typeface="Lato" panose="020F0502020204030203" pitchFamily="34" charset="0"/>
              </a:rPr>
              <a:t> lichaamsgewicht ↓↓ systolische bloeddruk↓↓ hartritme↑ </a:t>
            </a:r>
            <a:r>
              <a:rPr lang="nl-NL" b="0" i="0" dirty="0" err="1">
                <a:solidFill>
                  <a:srgbClr val="000000"/>
                </a:solidFill>
                <a:effectLst/>
                <a:latin typeface="Lato" panose="020F0502020204030203" pitchFamily="34" charset="0"/>
              </a:rPr>
              <a:t>lipidenN</a:t>
            </a:r>
            <a:r>
              <a:rPr lang="nl-NL" b="0" i="0" dirty="0">
                <a:solidFill>
                  <a:srgbClr val="000000"/>
                </a:solidFill>
                <a:effectLst/>
                <a:latin typeface="Lato" panose="020F0502020204030203" pitchFamily="34" charset="0"/>
              </a:rPr>
              <a:t>↓ glucose↓↓ </a:t>
            </a:r>
          </a:p>
          <a:p>
            <a:pPr algn="l">
              <a:lnSpc>
                <a:spcPts val="2025"/>
              </a:lnSpc>
              <a:spcAft>
                <a:spcPts val="1575"/>
              </a:spcAft>
            </a:pPr>
            <a:r>
              <a:rPr lang="nl-NL" b="0" i="0" dirty="0">
                <a:solidFill>
                  <a:srgbClr val="000000"/>
                </a:solidFill>
                <a:effectLst/>
                <a:latin typeface="Lato" panose="020F0502020204030203" pitchFamily="34" charset="0"/>
              </a:rPr>
              <a:t>N = geen verandering.↓ = bescheiden verlaging.↓↓ = matige verlaging.↓↓↓ = robuuste verlaging.↑ = bescheiden verhoging.</a:t>
            </a:r>
          </a:p>
          <a:p>
            <a:pPr algn="l">
              <a:lnSpc>
                <a:spcPts val="2025"/>
              </a:lnSpc>
              <a:spcAft>
                <a:spcPts val="1575"/>
              </a:spcAft>
            </a:pPr>
            <a:endParaRPr lang="nl-NL" b="0" i="0" dirty="0">
              <a:solidFill>
                <a:srgbClr val="000000"/>
              </a:solidFill>
              <a:effectLst/>
              <a:latin typeface="Lato" panose="020F0502020204030203" pitchFamily="34" charset="0"/>
            </a:endParaRPr>
          </a:p>
          <a:p>
            <a:pPr algn="l">
              <a:lnSpc>
                <a:spcPts val="2025"/>
              </a:lnSpc>
              <a:spcAft>
                <a:spcPts val="1575"/>
              </a:spcAft>
            </a:pPr>
            <a:endParaRPr lang="nl-NL" b="0" i="0" dirty="0">
              <a:solidFill>
                <a:srgbClr val="000000"/>
              </a:solidFill>
              <a:effectLst/>
              <a:latin typeface="Lato" panose="020F0502020204030203" pitchFamily="34" charset="0"/>
            </a:endParaRPr>
          </a:p>
          <a:p>
            <a:pPr algn="l"/>
            <a:r>
              <a:rPr lang="nl-NL" b="0" i="0" dirty="0">
                <a:solidFill>
                  <a:srgbClr val="000000"/>
                </a:solidFill>
                <a:effectLst/>
                <a:latin typeface="Lato" panose="020F0502020204030203" pitchFamily="34" charset="0"/>
              </a:rPr>
              <a:t>Wanneer na 12 weken met 3,0 mg/dag (onderhoudsdosis) het aanvankelijke gewicht niet met ten minste 5 % is afgenomen, moet overwogen worden om de behandeling te staken.</a:t>
            </a:r>
            <a:endParaRPr lang="nl-NL" b="0" i="0" dirty="0">
              <a:solidFill>
                <a:srgbClr val="212529"/>
              </a:solidFill>
              <a:effectLst/>
              <a:latin typeface="Noto Sans" panose="020B0502040504020204" pitchFamily="34" charset="0"/>
            </a:endParaRPr>
          </a:p>
          <a:p>
            <a:pPr algn="l">
              <a:buFont typeface="Arial" panose="020B0604020202020204" pitchFamily="34" charset="0"/>
              <a:buChar char="•"/>
            </a:pPr>
            <a:endParaRPr lang="nl-NL" b="0" i="0" u="none" strike="noStrike" dirty="0">
              <a:solidFill>
                <a:srgbClr val="000000"/>
              </a:solidFill>
              <a:effectLst/>
              <a:latin typeface="RO San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25</a:t>
            </a:fld>
            <a:endParaRPr lang="nl-NL"/>
          </a:p>
        </p:txBody>
      </p:sp>
    </p:spTree>
    <p:extLst>
      <p:ext uri="{BB962C8B-B14F-4D97-AF65-F5344CB8AC3E}">
        <p14:creationId xmlns:p14="http://schemas.microsoft.com/office/powerpoint/2010/main" val="118205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CHAT </a:t>
            </a:r>
            <a:r>
              <a:rPr lang="nl-NL" dirty="0" err="1"/>
              <a:t>gpt</a:t>
            </a:r>
            <a:r>
              <a:rPr lang="nl-NL" dirty="0"/>
              <a:t> HEEFT DE KRAAN GEMAAKT + de gouden kooi + de voet op het rempedaal</a:t>
            </a:r>
          </a:p>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a:t>
            </a:fld>
            <a:endParaRPr lang="nl-NL"/>
          </a:p>
        </p:txBody>
      </p:sp>
    </p:spTree>
    <p:extLst>
      <p:ext uri="{BB962C8B-B14F-4D97-AF65-F5344CB8AC3E}">
        <p14:creationId xmlns:p14="http://schemas.microsoft.com/office/powerpoint/2010/main" val="230647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None/>
            </a:pPr>
            <a:r>
              <a:rPr lang="nl-NL" b="0" i="0" u="none" strike="noStrike" dirty="0" err="1">
                <a:solidFill>
                  <a:srgbClr val="000000"/>
                </a:solidFill>
                <a:effectLst/>
                <a:latin typeface="RO Sans"/>
              </a:rPr>
              <a:t>TIrzepatide</a:t>
            </a:r>
            <a:r>
              <a:rPr lang="nl-NL" b="0" i="0" u="none" strike="noStrike" dirty="0">
                <a:solidFill>
                  <a:srgbClr val="000000"/>
                </a:solidFill>
                <a:effectLst/>
                <a:latin typeface="RO Sans"/>
              </a:rPr>
              <a:t> is een langwerkende, selectieve ‘glucoseafhankelijke </a:t>
            </a:r>
            <a:r>
              <a:rPr lang="nl-NL" b="0" i="0" u="none" strike="noStrike" dirty="0" err="1">
                <a:solidFill>
                  <a:srgbClr val="000000"/>
                </a:solidFill>
                <a:effectLst/>
                <a:latin typeface="RO Sans"/>
              </a:rPr>
              <a:t>insulinotrope</a:t>
            </a:r>
            <a:r>
              <a:rPr lang="nl-NL" b="0" i="0" u="none" strike="noStrike" dirty="0">
                <a:solidFill>
                  <a:srgbClr val="000000"/>
                </a:solidFill>
                <a:effectLst/>
                <a:latin typeface="RO Sans"/>
              </a:rPr>
              <a:t> polypeptide’ (GIP) en ‘glucagonachtige peptide-1’ (GLP-1) receptoragonist. De activiteit op de GIP-receptor is vergelijkbaar met het lichaamseigen GIP-hormoon, terwijl de activiteit op de GLP1-receptor lager is in vergelijking met het lichaamseigen GLP1-hormoon. Beide receptoren zijn aanwezig op o.a. de β-cellen van de pancreas, in het maag-darmkanaal en de hersenen. GIP-receptoren zijn ook aanwezig op </a:t>
            </a:r>
            <a:r>
              <a:rPr lang="nl-NL" b="0" i="0" u="none" strike="noStrike" dirty="0" err="1">
                <a:solidFill>
                  <a:srgbClr val="000000"/>
                </a:solidFill>
                <a:effectLst/>
                <a:latin typeface="RO Sans"/>
              </a:rPr>
              <a:t>adipocyten</a:t>
            </a:r>
            <a:r>
              <a:rPr lang="nl-NL" b="0" i="0" u="none" strike="noStrike" dirty="0">
                <a:solidFill>
                  <a:srgbClr val="000000"/>
                </a:solidFill>
                <a:effectLst/>
                <a:latin typeface="RO Sans"/>
              </a:rPr>
              <a:t>.</a:t>
            </a:r>
          </a:p>
          <a:p>
            <a:pPr algn="l">
              <a:buNone/>
            </a:pPr>
            <a:r>
              <a:rPr lang="nl-NL" b="1" i="0" u="none" strike="noStrike" dirty="0" err="1">
                <a:solidFill>
                  <a:srgbClr val="000000"/>
                </a:solidFill>
                <a:effectLst/>
                <a:latin typeface="RO Sans"/>
              </a:rPr>
              <a:t>Glykemische</a:t>
            </a:r>
            <a:r>
              <a:rPr lang="nl-NL" b="1" i="0" u="none" strike="noStrike" dirty="0">
                <a:solidFill>
                  <a:srgbClr val="000000"/>
                </a:solidFill>
                <a:effectLst/>
                <a:latin typeface="RO Sans"/>
              </a:rPr>
              <a:t> controle</a:t>
            </a:r>
          </a:p>
          <a:p>
            <a:pPr algn="l">
              <a:buNone/>
            </a:pPr>
            <a:r>
              <a:rPr lang="nl-NL" b="0" i="0" u="none" strike="noStrike" dirty="0" err="1">
                <a:solidFill>
                  <a:srgbClr val="000000"/>
                </a:solidFill>
                <a:effectLst/>
                <a:latin typeface="RO Sans"/>
              </a:rPr>
              <a:t>Tirzepatide</a:t>
            </a:r>
            <a:r>
              <a:rPr lang="nl-NL" b="0" i="0" u="none" strike="noStrike" dirty="0">
                <a:solidFill>
                  <a:srgbClr val="000000"/>
                </a:solidFill>
                <a:effectLst/>
                <a:latin typeface="RO Sans"/>
              </a:rPr>
              <a:t> verlaagt de nuchtere en postprandiale glucosespiegel bij diabetes type 2 via verschillende mechanismen. Het verhoogt de glucosegevoeligheid van de β-cellen in de pancreas, het verbetert de insulinesecretie van de eerste en tweede fase op een glucoseafhankelijke manier, het verbetert de insulinegevoeligheid en het verlaagt de glucagonspiegel. </a:t>
            </a:r>
            <a:r>
              <a:rPr lang="nl-NL" b="0" i="0" u="none" strike="noStrike" dirty="0" err="1">
                <a:solidFill>
                  <a:srgbClr val="000000"/>
                </a:solidFill>
                <a:effectLst/>
                <a:latin typeface="RO Sans"/>
              </a:rPr>
              <a:t>Tirzepatide</a:t>
            </a:r>
            <a:r>
              <a:rPr lang="nl-NL" b="0" i="0" u="none" strike="noStrike" dirty="0">
                <a:solidFill>
                  <a:srgbClr val="000000"/>
                </a:solidFill>
                <a:effectLst/>
                <a:latin typeface="RO Sans"/>
              </a:rPr>
              <a:t> vertraagt tevens de maaglediging (vooral in het begin van de behandeling), waardoor glucose uit een maaltijd minder snel wordt opgenomen.</a:t>
            </a:r>
          </a:p>
          <a:p>
            <a:pPr algn="l">
              <a:buNone/>
            </a:pPr>
            <a:r>
              <a:rPr lang="nl-NL" b="1" i="0" u="none" strike="noStrike" dirty="0">
                <a:solidFill>
                  <a:srgbClr val="000000"/>
                </a:solidFill>
                <a:effectLst/>
                <a:latin typeface="RO Sans"/>
              </a:rPr>
              <a:t>Gewichtsverlies</a:t>
            </a:r>
          </a:p>
          <a:p>
            <a:pPr algn="l"/>
            <a:r>
              <a:rPr lang="nl-NL" b="0" i="0" u="none" strike="noStrike" dirty="0" err="1">
                <a:solidFill>
                  <a:srgbClr val="000000"/>
                </a:solidFill>
                <a:effectLst/>
                <a:latin typeface="RO Sans"/>
              </a:rPr>
              <a:t>Tirzepatide</a:t>
            </a:r>
            <a:r>
              <a:rPr lang="nl-NL" b="0" i="0" u="none" strike="noStrike" dirty="0">
                <a:solidFill>
                  <a:srgbClr val="000000"/>
                </a:solidFill>
                <a:effectLst/>
                <a:latin typeface="RO Sans"/>
              </a:rPr>
              <a:t> activeert GIP- en GLP1-receptoren op neuronen in hersengebieden die betrokken zijn bij de regulering van eetlust en voedselinname. Ook activeert het GIP-receptoren op </a:t>
            </a:r>
            <a:r>
              <a:rPr lang="nl-NL" b="0" i="0" u="none" strike="noStrike" dirty="0" err="1">
                <a:solidFill>
                  <a:srgbClr val="000000"/>
                </a:solidFill>
                <a:effectLst/>
                <a:latin typeface="RO Sans"/>
              </a:rPr>
              <a:t>adipocyten</a:t>
            </a:r>
            <a:r>
              <a:rPr lang="nl-NL" b="0" i="0" u="none" strike="noStrike" dirty="0">
                <a:solidFill>
                  <a:srgbClr val="000000"/>
                </a:solidFill>
                <a:effectLst/>
                <a:latin typeface="RO Sans"/>
              </a:rPr>
              <a:t>; hierdoor worden de glucose-opname en de lipide-opname en lipolyse gereguleerd. </a:t>
            </a:r>
            <a:r>
              <a:rPr lang="nl-NL" b="0" i="0" u="none" strike="noStrike" dirty="0" err="1">
                <a:solidFill>
                  <a:srgbClr val="000000"/>
                </a:solidFill>
                <a:effectLst/>
                <a:latin typeface="RO Sans"/>
              </a:rPr>
              <a:t>Tirzepatide</a:t>
            </a:r>
            <a:r>
              <a:rPr lang="nl-NL" b="0" i="0" u="none" strike="noStrike" dirty="0">
                <a:solidFill>
                  <a:srgbClr val="000000"/>
                </a:solidFill>
                <a:effectLst/>
                <a:latin typeface="RO Sans"/>
              </a:rPr>
              <a:t> verhoogt het gevoel van verzadiging en volheid en vermindert het hongergevoel, waardoor de energie-inname afneemt. Ook vermindert het de intensiteit van 'food </a:t>
            </a:r>
            <a:r>
              <a:rPr lang="nl-NL" b="0" i="0" u="none" strike="noStrike" dirty="0" err="1">
                <a:solidFill>
                  <a:srgbClr val="000000"/>
                </a:solidFill>
                <a:effectLst/>
                <a:latin typeface="RO Sans"/>
              </a:rPr>
              <a:t>cravings</a:t>
            </a:r>
            <a:r>
              <a:rPr lang="nl-NL" b="0" i="0" u="none" strike="noStrike" dirty="0">
                <a:solidFill>
                  <a:srgbClr val="000000"/>
                </a:solidFill>
                <a:effectLst/>
                <a:latin typeface="RO Sans"/>
              </a:rPr>
              <a:t>' en de voorkeur voor voedingsmiddelen met veel suiker en vet. Het lichaamsgewicht neemt af, met name door vermindering van de lichaamsvetmassa.</a:t>
            </a:r>
          </a:p>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26</a:t>
            </a:fld>
            <a:endParaRPr lang="nl-NL"/>
          </a:p>
        </p:txBody>
      </p:sp>
    </p:spTree>
    <p:extLst>
      <p:ext uri="{BB962C8B-B14F-4D97-AF65-F5344CB8AC3E}">
        <p14:creationId xmlns:p14="http://schemas.microsoft.com/office/powerpoint/2010/main" val="250613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45B9A-2D72-4B72-9067-6FF659792FF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948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28</a:t>
            </a:fld>
            <a:endParaRPr lang="nl-NL"/>
          </a:p>
        </p:txBody>
      </p:sp>
    </p:spTree>
    <p:extLst>
      <p:ext uri="{BB962C8B-B14F-4D97-AF65-F5344CB8AC3E}">
        <p14:creationId xmlns:p14="http://schemas.microsoft.com/office/powerpoint/2010/main" val="3909706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AD1C9-1574-4A23-BA1A-D92C41AACCAB}"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3636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30</a:t>
            </a:fld>
            <a:endParaRPr lang="nl-NL"/>
          </a:p>
        </p:txBody>
      </p:sp>
    </p:spTree>
    <p:extLst>
      <p:ext uri="{BB962C8B-B14F-4D97-AF65-F5344CB8AC3E}">
        <p14:creationId xmlns:p14="http://schemas.microsoft.com/office/powerpoint/2010/main" val="2915038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AD1C9-1574-4A23-BA1A-D92C41AACCAB}"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1923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32</a:t>
            </a:fld>
            <a:endParaRPr lang="nl-NL"/>
          </a:p>
        </p:txBody>
      </p:sp>
    </p:spTree>
    <p:extLst>
      <p:ext uri="{BB962C8B-B14F-4D97-AF65-F5344CB8AC3E}">
        <p14:creationId xmlns:p14="http://schemas.microsoft.com/office/powerpoint/2010/main" val="715187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A5C21-A01E-4FEA-905F-30F936CF0F3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839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34</a:t>
            </a:fld>
            <a:endParaRPr lang="nl-NL"/>
          </a:p>
        </p:txBody>
      </p:sp>
    </p:spTree>
    <p:extLst>
      <p:ext uri="{BB962C8B-B14F-4D97-AF65-F5344CB8AC3E}">
        <p14:creationId xmlns:p14="http://schemas.microsoft.com/office/powerpoint/2010/main" val="352152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is metabole gezondheid verbeteren/optimaliseren om complicaties te voorkomen of de verminderen…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9953A-E3CB-4FD9-A3F6-B0C853BDFC64}"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13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9953A-E3CB-4FD9-A3F6-B0C853BDFC64}"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419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2725" y="1325563"/>
            <a:ext cx="7240588" cy="40735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964418">
              <a:defRPr/>
            </a:pPr>
            <a:fld id="{832E49A0-3347-46FB-8562-0E0191CB2AAC}" type="slidenum">
              <a:rPr lang="nl-NL">
                <a:solidFill>
                  <a:prstClr val="black"/>
                </a:solidFill>
                <a:latin typeface="Calibri"/>
              </a:rPr>
              <a:pPr defTabSz="964418">
                <a:defRPr/>
              </a:pPr>
              <a:t>5</a:t>
            </a:fld>
            <a:endParaRPr lang="nl-NL">
              <a:solidFill>
                <a:prstClr val="black"/>
              </a:solidFill>
              <a:latin typeface="Calibri"/>
            </a:endParaRPr>
          </a:p>
        </p:txBody>
      </p:sp>
    </p:spTree>
    <p:extLst>
      <p:ext uri="{BB962C8B-B14F-4D97-AF65-F5344CB8AC3E}">
        <p14:creationId xmlns:p14="http://schemas.microsoft.com/office/powerpoint/2010/main" val="309695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8AD1C9-1574-4A23-BA1A-D92C41AACCAB}" type="slidenum">
              <a:rPr lang="nl-NL" smtClean="0"/>
              <a:t>6</a:t>
            </a:fld>
            <a:endParaRPr lang="nl-NL"/>
          </a:p>
        </p:txBody>
      </p:sp>
    </p:spTree>
    <p:extLst>
      <p:ext uri="{BB962C8B-B14F-4D97-AF65-F5344CB8AC3E}">
        <p14:creationId xmlns:p14="http://schemas.microsoft.com/office/powerpoint/2010/main" val="197752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https://www.vzinfo.nl/overgewicht/regionaal/overgewicht</a:t>
            </a:r>
          </a:p>
          <a:p>
            <a:endParaRPr lang="nl-NL" dirty="0"/>
          </a:p>
        </p:txBody>
      </p:sp>
      <p:sp>
        <p:nvSpPr>
          <p:cNvPr id="4" name="Tijdelijke aanduiding voor dianummer 3"/>
          <p:cNvSpPr>
            <a:spLocks noGrp="1"/>
          </p:cNvSpPr>
          <p:nvPr>
            <p:ph type="sldNum" sz="quarter" idx="5"/>
          </p:nvPr>
        </p:nvSpPr>
        <p:spPr/>
        <p:txBody>
          <a:bodyPr/>
          <a:lstStyle/>
          <a:p>
            <a:fld id="{03885FA8-4F7D-43F1-9303-2DC2A68D5313}" type="slidenum">
              <a:rPr lang="nl-NL" smtClean="0"/>
              <a:t>7</a:t>
            </a:fld>
            <a:endParaRPr lang="nl-NL"/>
          </a:p>
        </p:txBody>
      </p:sp>
    </p:spTree>
    <p:extLst>
      <p:ext uri="{BB962C8B-B14F-4D97-AF65-F5344CB8AC3E}">
        <p14:creationId xmlns:p14="http://schemas.microsoft.com/office/powerpoint/2010/main" val="34134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jdelijke aanduiding voor dia-afbeelding 1"/>
          <p:cNvSpPr>
            <a:spLocks noGrp="1" noRot="1" noChangeAspect="1" noTextEdit="1"/>
          </p:cNvSpPr>
          <p:nvPr>
            <p:ph type="sldImg"/>
          </p:nvPr>
        </p:nvSpPr>
        <p:spPr>
          <a:xfrm>
            <a:off x="1914525" y="625475"/>
            <a:ext cx="5554663" cy="3125788"/>
          </a:xfrm>
          <a:ln/>
        </p:spPr>
      </p:sp>
      <p:sp>
        <p:nvSpPr>
          <p:cNvPr id="182275" name="Tijdelijke aanduiding voor notities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rPr>
              <a:t>Als er niets verandert, zal </a:t>
            </a:r>
            <a:r>
              <a:rPr kumimoji="0" lang="nl-NL" sz="1200" b="1" i="0" u="none" strike="noStrike" kern="1200" cap="none" spc="0" normalizeH="0" baseline="0" noProof="0" dirty="0">
                <a:ln>
                  <a:noFill/>
                </a:ln>
                <a:solidFill>
                  <a:prstClr val="white"/>
                </a:solidFill>
                <a:effectLst/>
                <a:highlight>
                  <a:srgbClr val="FF0000"/>
                </a:highlight>
                <a:uLnTx/>
                <a:uFillTx/>
                <a:latin typeface="Candara"/>
                <a:ea typeface="+mn-ea"/>
                <a:cs typeface="+mn-cs"/>
              </a:rPr>
              <a:t>38%</a:t>
            </a:r>
            <a:r>
              <a:rPr kumimoji="0" lang="nl-NL" sz="1200" b="0" i="0" u="none" strike="noStrike" kern="1200" cap="none" spc="0" normalizeH="0" baseline="0" noProof="0" dirty="0">
                <a:ln>
                  <a:noFill/>
                </a:ln>
                <a:solidFill>
                  <a:prstClr val="black"/>
                </a:solidFill>
                <a:effectLst/>
                <a:uLnTx/>
                <a:uFillTx/>
                <a:latin typeface="Candara"/>
                <a:ea typeface="+mn-ea"/>
                <a:cs typeface="+mn-cs"/>
              </a:rPr>
              <a:t> van de volwassen Nederlanders obesitas hebben in </a:t>
            </a:r>
            <a:r>
              <a:rPr kumimoji="0" lang="nl-NL" sz="1200" b="0" i="0" u="sng" strike="noStrike" kern="1200" cap="none" spc="0" normalizeH="0" baseline="0" noProof="0" dirty="0">
                <a:ln>
                  <a:noFill/>
                </a:ln>
                <a:solidFill>
                  <a:prstClr val="black"/>
                </a:solidFill>
                <a:effectLst/>
                <a:uLnTx/>
                <a:uFillTx/>
                <a:latin typeface="Candara"/>
                <a:ea typeface="+mn-ea"/>
                <a:cs typeface="+mn-cs"/>
              </a:rPr>
              <a:t>2035</a:t>
            </a:r>
            <a:r>
              <a:rPr kumimoji="0" lang="nl-NL" sz="1200" b="0" i="0" u="none" strike="noStrike" kern="1200" cap="none" spc="0" normalizeH="0" baseline="0" noProof="0" dirty="0">
                <a:ln>
                  <a:noFill/>
                </a:ln>
                <a:solidFill>
                  <a:prstClr val="black"/>
                </a:solidFill>
                <a:effectLst/>
                <a:uLnTx/>
                <a:uFillTx/>
                <a:latin typeface="Candara"/>
                <a:ea typeface="+mn-ea"/>
                <a:cs typeface="+mn-cs"/>
              </a:rPr>
              <a:t>. Dat voorspelt de World </a:t>
            </a:r>
            <a:r>
              <a:rPr kumimoji="0" lang="nl-NL" sz="1200" b="0" i="0" u="none" strike="noStrike" kern="1200" cap="none" spc="0" normalizeH="0" baseline="0" noProof="0" dirty="0" err="1">
                <a:ln>
                  <a:noFill/>
                </a:ln>
                <a:solidFill>
                  <a:prstClr val="black"/>
                </a:solidFill>
                <a:effectLst/>
                <a:uLnTx/>
                <a:uFillTx/>
                <a:latin typeface="Candara"/>
                <a:ea typeface="+mn-ea"/>
                <a:cs typeface="+mn-cs"/>
              </a:rPr>
              <a:t>Obesity</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r>
              <a:rPr kumimoji="0" lang="nl-NL" sz="1200" b="0" i="0" u="none" strike="noStrike" kern="1200" cap="none" spc="0" normalizeH="0" baseline="0" noProof="0" dirty="0" err="1">
                <a:ln>
                  <a:noFill/>
                </a:ln>
                <a:solidFill>
                  <a:prstClr val="black"/>
                </a:solidFill>
                <a:effectLst/>
                <a:uLnTx/>
                <a:uFillTx/>
                <a:latin typeface="Candara"/>
                <a:ea typeface="+mn-ea"/>
                <a:cs typeface="+mn-cs"/>
              </a:rPr>
              <a:t>Federation</a:t>
            </a:r>
            <a:r>
              <a:rPr kumimoji="0" lang="nl-NL" sz="1200"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131914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Vet is een endocrien orgaan</a:t>
            </a:r>
          </a:p>
          <a:p>
            <a:r>
              <a:rPr lang="nl-NL" dirty="0"/>
              <a:t>Vet produceert hormonen en cytokinen</a:t>
            </a:r>
          </a:p>
          <a:p>
            <a:r>
              <a:rPr lang="nl-NL" dirty="0"/>
              <a:t>Verstoring verzadigingssignaal</a:t>
            </a:r>
          </a:p>
          <a:p>
            <a:r>
              <a:rPr lang="nl-NL" dirty="0" err="1"/>
              <a:t>Leptine</a:t>
            </a:r>
            <a:r>
              <a:rPr lang="nl-NL" dirty="0"/>
              <a:t>-resistente receptor in hersenen</a:t>
            </a:r>
          </a:p>
          <a:p>
            <a:endParaRPr lang="nl-NL" dirty="0"/>
          </a:p>
        </p:txBody>
      </p:sp>
      <p:sp>
        <p:nvSpPr>
          <p:cNvPr id="4" name="Tijdelijke aanduiding voor dianummer 3"/>
          <p:cNvSpPr>
            <a:spLocks noGrp="1"/>
          </p:cNvSpPr>
          <p:nvPr>
            <p:ph type="sldNum" sz="quarter" idx="5"/>
          </p:nvPr>
        </p:nvSpPr>
        <p:spPr/>
        <p:txBody>
          <a:bodyPr/>
          <a:lstStyle/>
          <a:p>
            <a:fld id="{371C04D9-134F-4EB4-AD12-9C97D4A0DB0D}" type="slidenum">
              <a:rPr lang="nl-NL" smtClean="0"/>
              <a:t>9</a:t>
            </a:fld>
            <a:endParaRPr lang="nl-NL"/>
          </a:p>
        </p:txBody>
      </p:sp>
    </p:spTree>
    <p:extLst>
      <p:ext uri="{BB962C8B-B14F-4D97-AF65-F5344CB8AC3E}">
        <p14:creationId xmlns:p14="http://schemas.microsoft.com/office/powerpoint/2010/main" val="36704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57175" y="1058863"/>
            <a:ext cx="7580313" cy="42640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Dit is een schema welke gehanteerd wordt: is deze bekend? </a:t>
            </a:r>
          </a:p>
          <a:p>
            <a:endParaRPr lang="nl-NL" altLang="nl-NL" dirty="0"/>
          </a:p>
          <a:p>
            <a:r>
              <a:rPr lang="nl-NL" altLang="nl-NL" dirty="0"/>
              <a:t>GLI; gecombineerde leefstijlinterventie. Dit betreft een interventie waarbij begeleiding bij voeding, beweging en gedrag in samenhang wordt aangeboden. </a:t>
            </a:r>
          </a:p>
          <a:p>
            <a:pPr marL="228600" indent="-228600">
              <a:buAutoNum type="arabicPeriod"/>
            </a:pPr>
            <a:r>
              <a:rPr lang="nl-NL" altLang="nl-NL" dirty="0"/>
              <a:t>Afkapwaarden BMI en buikomvang wijken af voor sommige etnische groepen en/of personen vanaf 70 jaar (zie module ‘Uitkomstmaten’) </a:t>
            </a:r>
          </a:p>
          <a:p>
            <a:pPr marL="228600" indent="-228600">
              <a:buAutoNum type="arabicPeriod"/>
            </a:pPr>
            <a:r>
              <a:rPr lang="nl-NL" altLang="nl-NL" dirty="0"/>
              <a:t>2. </a:t>
            </a:r>
            <a:r>
              <a:rPr lang="nl-NL" altLang="nl-NL" dirty="0" err="1"/>
              <a:t>Comorbiditeit</a:t>
            </a:r>
            <a:r>
              <a:rPr lang="nl-NL" altLang="nl-NL" dirty="0"/>
              <a:t>: zoals </a:t>
            </a:r>
            <a:r>
              <a:rPr lang="nl-NL" altLang="nl-NL" dirty="0" err="1"/>
              <a:t>cardiometabole</a:t>
            </a:r>
            <a:r>
              <a:rPr lang="nl-NL" altLang="nl-NL" dirty="0"/>
              <a:t> en respiratoire aandoeningen, maligniteiten, artrose, gastro-intestinale aandoeningen, urogenitale aandoeningen/ fertiliteitsproblemen, psychische/psychosociale en overige problematiek (Voor volledig overzicht zie module ‘Obesitas-gerelateerde </a:t>
            </a:r>
            <a:r>
              <a:rPr lang="nl-NL" altLang="nl-NL" dirty="0" err="1"/>
              <a:t>comorbiditeiten</a:t>
            </a:r>
            <a:r>
              <a:rPr lang="nl-NL" altLang="nl-NL" dirty="0"/>
              <a:t>’) </a:t>
            </a:r>
          </a:p>
          <a:p>
            <a:pPr marL="228600" indent="-228600">
              <a:buAutoNum type="arabicPeriod"/>
            </a:pPr>
            <a:r>
              <a:rPr lang="nl-NL" altLang="nl-NL" dirty="0"/>
              <a:t>3. De basis van gezonde leefstijl bestaat uit: • Voedingsadviezen conform de Richtlijn Goede Voeding: Schijf van vijf van Voedingscentrum (zie verder module ‘Voeding- en dieetbehandeling’) • Voldoende slaap en verminderen van eventuele chronische stress • Beweegadviezen volgens de Beweegrichtlijnen: Indien de wens is om gewicht te verliezen (visceraal vetafname met behoud van spiermassa) dan wordt aanbevolen: –150-200 minuten matig tot zwaar intensieve aerobe lichaamsbeweging per week, twee maal per week krachttraining en het verminderen  van sedentair gedrag. –Verdeel de lichaamsbeweging over meerdere dagen in de week, bestaande uit minimaal 30-60 minuten beweging. –Adviseer de trainingsintensiteit te verhogen, inclusief interval training met hoge intensiteit, voor het behalen van een grotere verhoging  van cardiorespiratoire fitheid en visceraal en ectopisch vetverlies (zoals intra-hepatisch). –Adviseer een hoog aantal minuten lichaamsbeweging (200 tot 300 minuten/week van matige intensiteit) om het behaalde gewichtsverlies  te behouden (zie verder module ‘Beweging’).</a:t>
            </a:r>
          </a:p>
          <a:p>
            <a:r>
              <a:rPr lang="nl-NL" dirty="0"/>
              <a:t>Vet is een endocrien orgaan</a:t>
            </a:r>
          </a:p>
          <a:p>
            <a:r>
              <a:rPr lang="nl-NL" dirty="0"/>
              <a:t>Vet produceert hormonen en cytokinen</a:t>
            </a:r>
          </a:p>
          <a:p>
            <a:r>
              <a:rPr lang="nl-NL" dirty="0"/>
              <a:t>Verstoring verzadigingssignaal</a:t>
            </a:r>
          </a:p>
          <a:p>
            <a:r>
              <a:rPr lang="nl-NL" dirty="0" err="1"/>
              <a:t>Leptine</a:t>
            </a:r>
            <a:r>
              <a:rPr lang="nl-NL" dirty="0"/>
              <a:t>-resistente receptor in hersenen</a:t>
            </a:r>
          </a:p>
          <a:p>
            <a:pPr marL="228600" indent="-228600">
              <a:buAutoNum type="arabicPeriod"/>
            </a:pPr>
            <a:endParaRPr lang="nl-NL" altLang="nl-NL" dirty="0"/>
          </a:p>
        </p:txBody>
      </p:sp>
    </p:spTree>
    <p:extLst>
      <p:ext uri="{BB962C8B-B14F-4D97-AF65-F5344CB8AC3E}">
        <p14:creationId xmlns:p14="http://schemas.microsoft.com/office/powerpoint/2010/main" val="127145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A21FE-4F76-1199-42B8-89F1095880A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DF19F84-3AF3-C6BF-08E7-64005F2D0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C35B78C-BE93-41CF-9B2F-64D2E20825DC}"/>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FE582F47-D154-96B1-D9B9-5A6A459A601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65834C-996B-844B-C264-58DC0392D76C}"/>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220460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43605-309E-6903-2CAF-03935E961FD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2EBE752-3107-26A2-6EE0-E81466966E6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5AC0E6-427F-388C-110C-63784F6D9B8E}"/>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C41BA8B0-3A47-7D5F-B5BF-EC7C92D177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350771-2C35-9D4F-1B00-D9022366D7F6}"/>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0487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F4F3232-30EA-B839-5A31-94FE44015B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B0C2B52-FAE8-05C1-339D-57A34C16CAD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AD3A6F-8B47-09E5-06BF-7E650DB9C88E}"/>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44DC2189-8D96-2EB6-A611-A2694CA080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424E87-4D4A-E083-4B4C-A59D86E37987}"/>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809319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77668-D3CC-30AF-0F86-882669FFEA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4B2704-2479-7340-E831-680F5EB6C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975784B-5F08-D5D2-3BF8-F86D71DEBFAB}"/>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321A4B85-21F8-66B9-ADDA-2DE7802A6E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0678EB5-A4F0-E022-129E-A148D77E943F}"/>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2062324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0AE91-D7E6-F6FD-7613-07BE2C6FDED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4B8AFA-E3A9-EC89-3ED5-512DF96F52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34A02F7-C977-573C-E31B-66CCD6BFE3A4}"/>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30D53BC4-76E2-976B-53E5-7FC6C389F8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756B9D-5A01-B93D-5C08-49F1CBFC650E}"/>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2524624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00F31-926C-EAA6-EF15-AEE146EE309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14A4887-DC39-0745-2F66-9DB6F927F6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F43E181-B734-A204-2101-A554C38CBB7D}"/>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46815819-06F6-5DB4-BF33-F7B5B8CB9C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4AA8EB-D6A9-950C-4BB2-BCC4EAD6A310}"/>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322915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4E2FA-FA46-1963-E732-3C67A5D08E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74E5973-D3A6-490A-9327-2601631BE6D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9F4123-A342-4E01-7C3A-53E6BDE387E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9A6FAA9-6637-AD02-A3EC-32ECB5798F18}"/>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742208F7-0FBD-B705-DDC1-3F1941CF1CE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B662C73-292D-4327-FC19-D759D7CE982A}"/>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1856758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828AA-15F7-3C0D-D99D-9D1D15E7410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3B38960-333B-7F5D-45A8-6AC894FF59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1E2CE87-0FDF-274D-E45A-D3BB26FF26A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44BA9C5-2FE2-ECC8-9A1F-1EB4B9D65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F7D2C99-2AD7-D19B-BDB6-C131638B3EF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82C97C2-37E4-479D-E0D8-F5F00E415E84}"/>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8" name="Tijdelijke aanduiding voor voettekst 7">
            <a:extLst>
              <a:ext uri="{FF2B5EF4-FFF2-40B4-BE49-F238E27FC236}">
                <a16:creationId xmlns:a16="http://schemas.microsoft.com/office/drawing/2014/main" id="{03959AE1-F772-2FFD-606E-7FB0108003E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CCC8E32-9FF8-247F-908C-F5305BDB897B}"/>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2409209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CE220-4838-2F67-B7E7-95C89E86B87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9E0B8A5-C82B-6934-96D5-B059F0D93F76}"/>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4" name="Tijdelijke aanduiding voor voettekst 3">
            <a:extLst>
              <a:ext uri="{FF2B5EF4-FFF2-40B4-BE49-F238E27FC236}">
                <a16:creationId xmlns:a16="http://schemas.microsoft.com/office/drawing/2014/main" id="{9DB8B9AC-6CCF-9F18-C536-CFE0F2897B9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013BB3E-42E1-E1EA-0C2C-494499D7F2E6}"/>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150874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ED35C1C-455E-2081-F4B1-B83EB14D783D}"/>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3" name="Tijdelijke aanduiding voor voettekst 2">
            <a:extLst>
              <a:ext uri="{FF2B5EF4-FFF2-40B4-BE49-F238E27FC236}">
                <a16:creationId xmlns:a16="http://schemas.microsoft.com/office/drawing/2014/main" id="{2BF925DD-AC2C-CB19-E328-F0CA0F375B5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FC5CBAB-84CC-8EA8-AA95-46CFEFE2F59F}"/>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183478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AD898-C66B-EB10-68D7-9BF601FFD5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442F6B-DA4F-5A53-F408-C4D465337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83B067-7F2B-517B-2530-936F97C26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D2FBA15-D836-9160-9E22-5772C7C33A66}"/>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68CD0DEA-A499-A7F4-CCFA-78B5D639B96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14B71C7-4AD5-3AFF-1EF1-2BFA0B66807B}"/>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280910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835A0-C5D5-692A-2A2C-BCC4AEC690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157F98E-0BCF-FFBC-0128-2A61DB5F50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BEF530-BA69-AEC5-2B44-706DC0733F9E}"/>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E07FE8C3-60A7-4E74-1295-A3C9E78363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E21028-EA96-E3CD-FCB8-8BFA21654887}"/>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37366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3A4B8-0CCA-C6BF-20A2-F9C4935FA1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CD0E4EC-AE05-7DE1-C140-B070F91A4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978E046-9A6F-0799-B566-7E8F03E58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8C26A8-9043-6472-1643-2A87C8CC1B96}"/>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6F07F779-A6DF-4E5C-9175-4FB85769F25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2775C97-3311-0374-3DA9-F90EB08C736C}"/>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293097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5A336-7BB6-A928-571E-F1B8278B669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5025818-B1B6-2CB2-4FA9-2823FA5F4A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2FC24D-ACB6-DF27-07AD-6D5D59BE7DC7}"/>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BCC0D263-02C4-730D-2BE9-80474FA69B9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60003D-6A92-95ED-3568-A9532E8C7515}"/>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649519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1A86944-B062-01E2-9FCE-AD7790BE26F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826993-092D-4F0F-AEC8-718837012A9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C29AB1-EE64-DCA4-D4F4-AD4488CBF68E}"/>
              </a:ext>
            </a:extLst>
          </p:cNvPr>
          <p:cNvSpPr>
            <a:spLocks noGrp="1"/>
          </p:cNvSpPr>
          <p:nvPr>
            <p:ph type="dt" sz="half" idx="10"/>
          </p:nvPr>
        </p:nvSpPr>
        <p:spPr/>
        <p:txBody>
          <a:body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C63C3349-A701-C232-E973-DE8043D6B7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A845D9-45B1-E781-C9C9-14D3222D54A1}"/>
              </a:ext>
            </a:extLst>
          </p:cNvPr>
          <p:cNvSpPr>
            <a:spLocks noGrp="1"/>
          </p:cNvSpPr>
          <p:nvPr>
            <p:ph type="sldNum" sz="quarter" idx="12"/>
          </p:nvPr>
        </p:nvSpPr>
        <p:spPr/>
        <p:txBody>
          <a:bodyPr/>
          <a:lstStyle/>
          <a:p>
            <a:fld id="{F53B6009-A905-486E-AB7D-00D36C696FB1}" type="slidenum">
              <a:rPr lang="nl-NL" smtClean="0"/>
              <a:t>‹nr.›</a:t>
            </a:fld>
            <a:endParaRPr lang="nl-NL"/>
          </a:p>
        </p:txBody>
      </p:sp>
    </p:spTree>
    <p:extLst>
      <p:ext uri="{BB962C8B-B14F-4D97-AF65-F5344CB8AC3E}">
        <p14:creationId xmlns:p14="http://schemas.microsoft.com/office/powerpoint/2010/main" val="1758140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01151"/>
            <a:ext cx="5664000" cy="295062"/>
          </a:xfrm>
          <a:prstGeom prst="rect">
            <a:avLst/>
          </a:prstGeom>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82070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accent1">
              <a:lumMod val="20000"/>
              <a:lumOff val="80000"/>
            </a:schemeClr>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‹nr.›</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nl-NL" noProof="0"/>
              <a:t>Klik om de stijl te bewerken</a:t>
            </a:r>
            <a:endParaRPr lang="en-US" noProof="0"/>
          </a:p>
        </p:txBody>
      </p:sp>
    </p:spTree>
    <p:extLst>
      <p:ext uri="{BB962C8B-B14F-4D97-AF65-F5344CB8AC3E}">
        <p14:creationId xmlns:p14="http://schemas.microsoft.com/office/powerpoint/2010/main" val="71800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AC2A8-F962-F0CE-4257-FA2D2E8967B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C7937F6-D0AB-046A-4D34-B3F131D91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C5F49D5-59E7-CEF0-4464-119B9CAD3721}"/>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8E102A9F-B8AE-1A39-8421-ECDA2A2AFF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1DCD63-BDA0-F054-EB84-658AD067B5D0}"/>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84272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B6D71-20BD-407E-0F1F-C5981F46D43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C2B5FB0-CCCF-C62A-1EAE-1203FF5D339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38A0C86-BB2E-00AB-DA7E-57E804BC087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53BE08A-6193-F3EE-608E-68BAFF098C8E}"/>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082B0513-B869-F29F-41F9-E4EA318D9B5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CC274B9-5E19-C996-E57A-D01D5ECBD14D}"/>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0651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7CE41-9E39-F4A6-AA0D-A3C20F90F7B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E28704D-10FB-2D41-7129-F808C6BD4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7AF43B5-2434-C631-689A-9ED0CD56289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4FC5E2F-9311-E686-C541-B4DAA1B26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4E1840D-3974-062C-6689-DB7F03BD470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BBC26DB-751F-B047-BCC9-FA15D23D7123}"/>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8" name="Tijdelijke aanduiding voor voettekst 7">
            <a:extLst>
              <a:ext uri="{FF2B5EF4-FFF2-40B4-BE49-F238E27FC236}">
                <a16:creationId xmlns:a16="http://schemas.microsoft.com/office/drawing/2014/main" id="{502EBB1D-D10B-E78E-CB96-12EBB78C167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E24F999-97BF-D0C4-9788-53DBF3F20D69}"/>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57244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4284A-E385-37DD-49C9-19942317E46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C358D47-D5DB-41A5-648C-545B829D720D}"/>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4" name="Tijdelijke aanduiding voor voettekst 3">
            <a:extLst>
              <a:ext uri="{FF2B5EF4-FFF2-40B4-BE49-F238E27FC236}">
                <a16:creationId xmlns:a16="http://schemas.microsoft.com/office/drawing/2014/main" id="{11065993-C329-5EE1-D1A0-9C1E9D8B764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33E38AD-802E-F821-6F24-40EE6BEF2970}"/>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183997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292F424-40B8-9C71-5D26-E9F6F73B25AA}"/>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3" name="Tijdelijke aanduiding voor voettekst 2">
            <a:extLst>
              <a:ext uri="{FF2B5EF4-FFF2-40B4-BE49-F238E27FC236}">
                <a16:creationId xmlns:a16="http://schemas.microsoft.com/office/drawing/2014/main" id="{66CB601E-EEA9-1810-0AE2-A95A771A1D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E21B42-B1A8-A96C-8AC0-63EE10F8D06C}"/>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714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99FA-D05C-701E-B162-6A9108D831D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7437720-0D89-7256-6223-5DBB7F3B51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8EA70A7-AA0A-B653-BAFB-10F6BC992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E5570E-FDD1-E155-DD59-3C5E82E64CCB}"/>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3805F460-BE7C-F86D-8C06-3A01B16CA5F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A411AF-0B8B-F18E-D3C2-E796E71D5C62}"/>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49847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BD083-46B2-FFAE-B344-018C9D8E687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602B8DE-0DE5-267D-52B5-93F70D1A3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A6B70DF-97A5-AF2B-26F0-9B99BE699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B15181-4B88-19F5-A88E-B0435A6F42C7}"/>
              </a:ext>
            </a:extLst>
          </p:cNvPr>
          <p:cNvSpPr>
            <a:spLocks noGrp="1"/>
          </p:cNvSpPr>
          <p:nvPr>
            <p:ph type="dt" sz="half" idx="10"/>
          </p:nvPr>
        </p:nvSpPr>
        <p:spPr/>
        <p:txBody>
          <a:bodyPr/>
          <a:lstStyle/>
          <a:p>
            <a:fld id="{A30E0162-CB36-44EE-B0BA-FB98E6A7416B}" type="datetimeFigureOut">
              <a:rPr lang="nl-NL" smtClean="0"/>
              <a:t>22-4-2025</a:t>
            </a:fld>
            <a:endParaRPr lang="nl-NL"/>
          </a:p>
        </p:txBody>
      </p:sp>
      <p:sp>
        <p:nvSpPr>
          <p:cNvPr id="6" name="Tijdelijke aanduiding voor voettekst 5">
            <a:extLst>
              <a:ext uri="{FF2B5EF4-FFF2-40B4-BE49-F238E27FC236}">
                <a16:creationId xmlns:a16="http://schemas.microsoft.com/office/drawing/2014/main" id="{DBC1D799-7C0F-3248-5B52-D769C388D4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9267442-71A5-08D4-BF28-7945D4B7EC1E}"/>
              </a:ext>
            </a:extLst>
          </p:cNvPr>
          <p:cNvSpPr>
            <a:spLocks noGrp="1"/>
          </p:cNvSpPr>
          <p:nvPr>
            <p:ph type="sldNum" sz="quarter" idx="12"/>
          </p:nvPr>
        </p:nvSpPr>
        <p:spPr/>
        <p:txBody>
          <a:bodyPr/>
          <a:lstStyle/>
          <a:p>
            <a:fld id="{5293371E-9C37-444A-984A-94F016B27BD2}" type="slidenum">
              <a:rPr lang="nl-NL" smtClean="0"/>
              <a:t>‹nr.›</a:t>
            </a:fld>
            <a:endParaRPr lang="nl-NL"/>
          </a:p>
        </p:txBody>
      </p:sp>
    </p:spTree>
    <p:extLst>
      <p:ext uri="{BB962C8B-B14F-4D97-AF65-F5344CB8AC3E}">
        <p14:creationId xmlns:p14="http://schemas.microsoft.com/office/powerpoint/2010/main" val="379307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45E75E2-88E5-B86D-C109-9E7838425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7FE2548-8A75-2EDF-889C-C9BFE0758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AB5E64-E957-4B3B-DAF5-E8655F44A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E0162-CB36-44EE-B0BA-FB98E6A7416B}"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CE5D8062-1BAC-C663-D0EC-522C05D6F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265DC8E-6787-0A94-FD17-642BB1076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3371E-9C37-444A-984A-94F016B27BD2}" type="slidenum">
              <a:rPr lang="nl-NL" smtClean="0"/>
              <a:t>‹nr.›</a:t>
            </a:fld>
            <a:endParaRPr lang="nl-NL"/>
          </a:p>
        </p:txBody>
      </p:sp>
    </p:spTree>
    <p:extLst>
      <p:ext uri="{BB962C8B-B14F-4D97-AF65-F5344CB8AC3E}">
        <p14:creationId xmlns:p14="http://schemas.microsoft.com/office/powerpoint/2010/main" val="936189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369435-2E36-E501-B90E-CCA3D3B6A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5342772-87CF-CF68-7400-F3C196C43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2CDB18B-EB41-ECB9-2FD1-3BEBF138F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DEF227-6BEC-46A9-A9AB-FA71821AC613}" type="datetimeFigureOut">
              <a:rPr lang="nl-NL" smtClean="0"/>
              <a:t>22-4-2025</a:t>
            </a:fld>
            <a:endParaRPr lang="nl-NL"/>
          </a:p>
        </p:txBody>
      </p:sp>
      <p:sp>
        <p:nvSpPr>
          <p:cNvPr id="5" name="Tijdelijke aanduiding voor voettekst 4">
            <a:extLst>
              <a:ext uri="{FF2B5EF4-FFF2-40B4-BE49-F238E27FC236}">
                <a16:creationId xmlns:a16="http://schemas.microsoft.com/office/drawing/2014/main" id="{2A48D8F6-D4C8-6C3F-E2E8-5461BBFE7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46F9809-3D1C-69F3-AEE2-09CCE7D41A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3B6009-A905-486E-AB7D-00D36C696FB1}" type="slidenum">
              <a:rPr lang="nl-NL" smtClean="0"/>
              <a:t>‹nr.›</a:t>
            </a:fld>
            <a:endParaRPr lang="nl-NL"/>
          </a:p>
        </p:txBody>
      </p:sp>
    </p:spTree>
    <p:extLst>
      <p:ext uri="{BB962C8B-B14F-4D97-AF65-F5344CB8AC3E}">
        <p14:creationId xmlns:p14="http://schemas.microsoft.com/office/powerpoint/2010/main" val="1364847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richtlijnendatabase.nl/gerelateerde_documenten/f/26792/Factsheet_Richtlijn_overgewicht_en_obesitas_volwassene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worldobesityday.org/assets/downloads/World_Obesity_Atlas_2023_Report.pdf"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Mensen aan het werk">
            <a:extLst>
              <a:ext uri="{FF2B5EF4-FFF2-40B4-BE49-F238E27FC236}">
                <a16:creationId xmlns:a16="http://schemas.microsoft.com/office/drawing/2014/main" id="{87621506-2E86-E259-BDF9-748516097528}"/>
              </a:ext>
            </a:extLst>
          </p:cNvPr>
          <p:cNvPicPr>
            <a:picLocks noChangeAspect="1"/>
          </p:cNvPicPr>
          <p:nvPr/>
        </p:nvPicPr>
        <p:blipFill>
          <a:blip r:embed="rId3">
            <a:extLst>
              <a:ext uri="{28A0092B-C50C-407E-A947-70E740481C1C}">
                <a14:useLocalDpi xmlns:a14="http://schemas.microsoft.com/office/drawing/2010/main" val="0"/>
              </a:ext>
            </a:extLst>
          </a:blip>
          <a:srcRect l="2924" t="12959" r="6167"/>
          <a:stretch/>
        </p:blipFill>
        <p:spPr>
          <a:xfrm>
            <a:off x="20" y="10"/>
            <a:ext cx="12191981" cy="6857990"/>
          </a:xfrm>
          <a:prstGeom prst="rect">
            <a:avLst/>
          </a:prstGeom>
        </p:spPr>
      </p:pic>
      <p:sp>
        <p:nvSpPr>
          <p:cNvPr id="36" name="Rectangle 3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472C420D-48C9-1017-BA96-A38B15E44F6F}"/>
              </a:ext>
            </a:extLst>
          </p:cNvPr>
          <p:cNvSpPr>
            <a:spLocks noGrp="1"/>
          </p:cNvSpPr>
          <p:nvPr>
            <p:ph type="ctrTitle"/>
          </p:nvPr>
        </p:nvSpPr>
        <p:spPr>
          <a:xfrm>
            <a:off x="404553" y="3091928"/>
            <a:ext cx="9078562" cy="2387600"/>
          </a:xfrm>
        </p:spPr>
        <p:txBody>
          <a:bodyPr>
            <a:normAutofit/>
          </a:bodyPr>
          <a:lstStyle/>
          <a:p>
            <a:pPr algn="l"/>
            <a:r>
              <a:rPr lang="nl-NL" sz="6600" dirty="0">
                <a:solidFill>
                  <a:schemeClr val="bg1"/>
                </a:solidFill>
              </a:rPr>
              <a:t>Samenwerking </a:t>
            </a:r>
            <a:br>
              <a:rPr lang="nl-NL" sz="6600" dirty="0">
                <a:solidFill>
                  <a:schemeClr val="bg1"/>
                </a:solidFill>
              </a:rPr>
            </a:br>
            <a:r>
              <a:rPr lang="nl-NL" sz="6600" dirty="0">
                <a:solidFill>
                  <a:schemeClr val="bg1"/>
                </a:solidFill>
              </a:rPr>
              <a:t>leefstijl apotheker-diëtist</a:t>
            </a:r>
          </a:p>
        </p:txBody>
      </p:sp>
      <p:sp>
        <p:nvSpPr>
          <p:cNvPr id="38" name="Rectangle: Rounded Corners 3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dertitel 4">
            <a:extLst>
              <a:ext uri="{FF2B5EF4-FFF2-40B4-BE49-F238E27FC236}">
                <a16:creationId xmlns:a16="http://schemas.microsoft.com/office/drawing/2014/main" id="{20893050-8516-D963-8719-2CFFA9A66A46}"/>
              </a:ext>
            </a:extLst>
          </p:cNvPr>
          <p:cNvSpPr>
            <a:spLocks noGrp="1"/>
          </p:cNvSpPr>
          <p:nvPr>
            <p:ph type="subTitle" idx="1"/>
          </p:nvPr>
        </p:nvSpPr>
        <p:spPr>
          <a:xfrm>
            <a:off x="404553" y="5624945"/>
            <a:ext cx="9078562" cy="592975"/>
          </a:xfrm>
        </p:spPr>
        <p:txBody>
          <a:bodyPr anchor="ctr">
            <a:normAutofit/>
          </a:bodyPr>
          <a:lstStyle/>
          <a:p>
            <a:pPr algn="l"/>
            <a:r>
              <a:rPr lang="nl-NL" dirty="0">
                <a:solidFill>
                  <a:schemeClr val="bg1"/>
                </a:solidFill>
              </a:rPr>
              <a:t>Nicolette Venema, Inge Huiskamp-Redder, leefstijl apothekers</a:t>
            </a:r>
          </a:p>
        </p:txBody>
      </p:sp>
    </p:spTree>
    <p:extLst>
      <p:ext uri="{BB962C8B-B14F-4D97-AF65-F5344CB8AC3E}">
        <p14:creationId xmlns:p14="http://schemas.microsoft.com/office/powerpoint/2010/main" val="160053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E96B5A9B-DECA-5CE5-56CE-FE729F5E8FD4}"/>
              </a:ext>
            </a:extLst>
          </p:cNvPr>
          <p:cNvSpPr txBox="1">
            <a:spLocks/>
          </p:cNvSpPr>
          <p:nvPr/>
        </p:nvSpPr>
        <p:spPr>
          <a:xfrm>
            <a:off x="426128" y="160939"/>
            <a:ext cx="10371412" cy="64693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400" dirty="0"/>
              <a:t>Gecombineerde leefstijlinterventie (GLI)</a:t>
            </a:r>
            <a:endParaRPr lang="nl-NL" dirty="0"/>
          </a:p>
        </p:txBody>
      </p:sp>
      <p:pic>
        <p:nvPicPr>
          <p:cNvPr id="6" name="Afbeelding 5">
            <a:extLst>
              <a:ext uri="{FF2B5EF4-FFF2-40B4-BE49-F238E27FC236}">
                <a16:creationId xmlns:a16="http://schemas.microsoft.com/office/drawing/2014/main" id="{350DA0A1-F76D-218F-AA76-4A5C1E0C0908}"/>
              </a:ext>
            </a:extLst>
          </p:cNvPr>
          <p:cNvPicPr>
            <a:picLocks noChangeAspect="1"/>
          </p:cNvPicPr>
          <p:nvPr/>
        </p:nvPicPr>
        <p:blipFill>
          <a:blip r:embed="rId3"/>
          <a:stretch>
            <a:fillRect/>
          </a:stretch>
        </p:blipFill>
        <p:spPr>
          <a:xfrm>
            <a:off x="1812714" y="989077"/>
            <a:ext cx="8235295" cy="5487251"/>
          </a:xfrm>
          <a:prstGeom prst="rect">
            <a:avLst/>
          </a:prstGeom>
        </p:spPr>
      </p:pic>
      <p:sp>
        <p:nvSpPr>
          <p:cNvPr id="11" name="Tekstvak 10">
            <a:extLst>
              <a:ext uri="{FF2B5EF4-FFF2-40B4-BE49-F238E27FC236}">
                <a16:creationId xmlns:a16="http://schemas.microsoft.com/office/drawing/2014/main" id="{82689D82-E1D5-BAEF-9118-A5D31E65BAA9}"/>
              </a:ext>
            </a:extLst>
          </p:cNvPr>
          <p:cNvSpPr txBox="1"/>
          <p:nvPr/>
        </p:nvSpPr>
        <p:spPr>
          <a:xfrm>
            <a:off x="1812714" y="6558561"/>
            <a:ext cx="9350586" cy="276999"/>
          </a:xfrm>
          <a:prstGeom prst="rect">
            <a:avLst/>
          </a:prstGeom>
          <a:noFill/>
        </p:spPr>
        <p:txBody>
          <a:bodyPr wrap="square">
            <a:spAutoFit/>
          </a:bodyPr>
          <a:lstStyle/>
          <a:p>
            <a:r>
              <a:rPr lang="nl-NL" sz="1200" dirty="0">
                <a:hlinkClick r:id="rId4"/>
              </a:rPr>
              <a:t>https://richtlijnendatabase.nl/gerelateerde_documenten/f/26792/Factsheet_Richtlijn_overgewicht_en_obesitas_volwassenen.pdf</a:t>
            </a:r>
            <a:r>
              <a:rPr lang="nl-NL" sz="1200" dirty="0"/>
              <a:t> </a:t>
            </a:r>
          </a:p>
        </p:txBody>
      </p:sp>
    </p:spTree>
    <p:extLst>
      <p:ext uri="{BB962C8B-B14F-4D97-AF65-F5344CB8AC3E}">
        <p14:creationId xmlns:p14="http://schemas.microsoft.com/office/powerpoint/2010/main" val="262960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8" name="Tekstvak 7">
            <a:extLst>
              <a:ext uri="{FF2B5EF4-FFF2-40B4-BE49-F238E27FC236}">
                <a16:creationId xmlns:a16="http://schemas.microsoft.com/office/drawing/2014/main" id="{9CC06B2B-8153-4C40-B320-1F2763694E07}"/>
              </a:ext>
            </a:extLst>
          </p:cNvPr>
          <p:cNvSpPr txBox="1"/>
          <p:nvPr/>
        </p:nvSpPr>
        <p:spPr>
          <a:xfrm>
            <a:off x="718905" y="1337701"/>
            <a:ext cx="10078635" cy="437042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entury Gothic" panose="020B0502020202020204"/>
                <a:ea typeface="+mn-ea"/>
                <a:cs typeface="+mn-cs"/>
              </a:rPr>
              <a:t>Resultaten</a:t>
            </a: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200" dirty="0">
              <a:solidFill>
                <a:prstClr val="black"/>
              </a:solidFill>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Gedurende het 2-jaar durende GLI-programma:</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200" dirty="0">
              <a:solidFill>
                <a:prstClr val="black"/>
              </a:solidFill>
              <a:latin typeface="Century Gothic" panose="020B0502020202020204"/>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black"/>
                </a:solidFill>
                <a:latin typeface="Century Gothic" panose="020B0502020202020204"/>
              </a:rPr>
              <a:t>Circa 50% van de deelnemers maakt het traject helemaal af.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black"/>
                </a:solidFill>
                <a:latin typeface="Century Gothic" panose="020B0502020202020204"/>
              </a:rPr>
              <a:t>26% stopt in het 1</a:t>
            </a:r>
            <a:r>
              <a:rPr lang="nl-NL" sz="2200" baseline="30000" dirty="0">
                <a:solidFill>
                  <a:prstClr val="black"/>
                </a:solidFill>
                <a:latin typeface="Century Gothic" panose="020B0502020202020204"/>
              </a:rPr>
              <a:t>e</a:t>
            </a:r>
            <a:r>
              <a:rPr lang="nl-NL" sz="2200" dirty="0">
                <a:solidFill>
                  <a:prstClr val="black"/>
                </a:solidFill>
                <a:latin typeface="Century Gothic" panose="020B0502020202020204"/>
              </a:rPr>
              <a:t> jaar.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dirty="0">
                <a:solidFill>
                  <a:prstClr val="black"/>
                </a:solidFill>
                <a:latin typeface="Century Gothic" panose="020B0502020202020204"/>
              </a:rPr>
              <a:t>35% stopt alsnog in het 2</a:t>
            </a:r>
            <a:r>
              <a:rPr lang="nl-NL" sz="2200" baseline="30000" dirty="0">
                <a:solidFill>
                  <a:prstClr val="black"/>
                </a:solidFill>
                <a:latin typeface="Century Gothic" panose="020B0502020202020204"/>
              </a:rPr>
              <a:t>e</a:t>
            </a:r>
            <a:r>
              <a:rPr lang="nl-NL" sz="2200" dirty="0">
                <a:solidFill>
                  <a:prstClr val="black"/>
                </a:solidFill>
                <a:latin typeface="Century Gothic" panose="020B0502020202020204"/>
              </a:rPr>
              <a:t> jaar.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nl-NL" sz="3200" b="0" i="0" dirty="0">
                <a:solidFill>
                  <a:srgbClr val="000000"/>
                </a:solidFill>
                <a:effectLst/>
                <a:latin typeface="+mj-lt"/>
              </a:rPr>
              <a:t>Uit eerdere updates blijkt dat een gebrek aan tijd en/of motivatie vaak de reden was om te stoppen.</a:t>
            </a:r>
            <a:endParaRPr kumimoji="0" lang="nl-NL" sz="28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itel 1">
            <a:extLst>
              <a:ext uri="{FF2B5EF4-FFF2-40B4-BE49-F238E27FC236}">
                <a16:creationId xmlns:a16="http://schemas.microsoft.com/office/drawing/2014/main" id="{8C7DDC11-4255-46B9-9C38-0670C0B6D81F}"/>
              </a:ext>
            </a:extLst>
          </p:cNvPr>
          <p:cNvSpPr>
            <a:spLocks noGrp="1"/>
          </p:cNvSpPr>
          <p:nvPr>
            <p:ph type="title"/>
          </p:nvPr>
        </p:nvSpPr>
        <p:spPr>
          <a:xfrm>
            <a:off x="304409" y="124842"/>
            <a:ext cx="10716517" cy="432000"/>
          </a:xfrm>
        </p:spPr>
        <p:txBody>
          <a:bodyPr>
            <a:normAutofit fontScale="90000"/>
          </a:bodyPr>
          <a:lstStyle/>
          <a:p>
            <a:r>
              <a:rPr lang="nl-NL" altLang="nl-NL" sz="4400" dirty="0">
                <a:solidFill>
                  <a:schemeClr val="bg1"/>
                </a:solidFill>
                <a:latin typeface="Calibri" panose="020F0502020204030204" pitchFamily="34" charset="0"/>
                <a:ea typeface="Ubuntu"/>
              </a:rPr>
              <a:t>GLI: de feiten op een rij</a:t>
            </a:r>
            <a:endParaRPr lang="nl-NL" sz="4400" dirty="0">
              <a:solidFill>
                <a:schemeClr val="bg1"/>
              </a:solidFill>
            </a:endParaRPr>
          </a:p>
        </p:txBody>
      </p:sp>
      <p:sp>
        <p:nvSpPr>
          <p:cNvPr id="5" name="Tekstvak 4">
            <a:extLst>
              <a:ext uri="{FF2B5EF4-FFF2-40B4-BE49-F238E27FC236}">
                <a16:creationId xmlns:a16="http://schemas.microsoft.com/office/drawing/2014/main" id="{DA70453D-2910-81DB-9F87-E81EC9E123F1}"/>
              </a:ext>
            </a:extLst>
          </p:cNvPr>
          <p:cNvSpPr txBox="1"/>
          <p:nvPr/>
        </p:nvSpPr>
        <p:spPr>
          <a:xfrm>
            <a:off x="827314" y="5881693"/>
            <a:ext cx="10384971" cy="584775"/>
          </a:xfrm>
          <a:prstGeom prst="rect">
            <a:avLst/>
          </a:prstGeom>
          <a:noFill/>
        </p:spPr>
        <p:txBody>
          <a:bodyPr wrap="square">
            <a:spAutoFit/>
          </a:bodyPr>
          <a:lstStyle/>
          <a:p>
            <a:r>
              <a:rPr lang="nl-NL" sz="1600" dirty="0">
                <a:solidFill>
                  <a:schemeClr val="bg1"/>
                </a:solidFill>
              </a:rPr>
              <a:t>Bron: https://www.rivm.nl/nieuws/aantal-deelnemers-gecombineerde-leefstijlinterventie-verder-gegroeid</a:t>
            </a:r>
          </a:p>
        </p:txBody>
      </p:sp>
      <p:sp>
        <p:nvSpPr>
          <p:cNvPr id="3" name="Titel 1">
            <a:extLst>
              <a:ext uri="{FF2B5EF4-FFF2-40B4-BE49-F238E27FC236}">
                <a16:creationId xmlns:a16="http://schemas.microsoft.com/office/drawing/2014/main" id="{0A7E57A5-0587-17F7-2270-E360DF07C2B4}"/>
              </a:ext>
            </a:extLst>
          </p:cNvPr>
          <p:cNvSpPr txBox="1">
            <a:spLocks/>
          </p:cNvSpPr>
          <p:nvPr/>
        </p:nvSpPr>
        <p:spPr>
          <a:xfrm>
            <a:off x="426128" y="160939"/>
            <a:ext cx="10371412" cy="64693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400" dirty="0"/>
              <a:t>Gecombineerde leefstijlinterventie (GLI)</a:t>
            </a:r>
            <a:endParaRPr lang="nl-NL" dirty="0"/>
          </a:p>
        </p:txBody>
      </p:sp>
      <p:pic>
        <p:nvPicPr>
          <p:cNvPr id="4" name="Afbeelding 3">
            <a:extLst>
              <a:ext uri="{FF2B5EF4-FFF2-40B4-BE49-F238E27FC236}">
                <a16:creationId xmlns:a16="http://schemas.microsoft.com/office/drawing/2014/main" id="{3DA1A65F-A424-A2BB-59DA-52F446AC0245}"/>
              </a:ext>
            </a:extLst>
          </p:cNvPr>
          <p:cNvPicPr>
            <a:picLocks noChangeAspect="1"/>
          </p:cNvPicPr>
          <p:nvPr/>
        </p:nvPicPr>
        <p:blipFill>
          <a:blip r:embed="rId3"/>
          <a:stretch>
            <a:fillRect/>
          </a:stretch>
        </p:blipFill>
        <p:spPr>
          <a:xfrm>
            <a:off x="10346652" y="5457101"/>
            <a:ext cx="1692948" cy="1126580"/>
          </a:xfrm>
          <a:prstGeom prst="rect">
            <a:avLst/>
          </a:prstGeom>
        </p:spPr>
      </p:pic>
    </p:spTree>
    <p:extLst>
      <p:ext uri="{BB962C8B-B14F-4D97-AF65-F5344CB8AC3E}">
        <p14:creationId xmlns:p14="http://schemas.microsoft.com/office/powerpoint/2010/main" val="32727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8" name="Tekstvak 7">
            <a:extLst>
              <a:ext uri="{FF2B5EF4-FFF2-40B4-BE49-F238E27FC236}">
                <a16:creationId xmlns:a16="http://schemas.microsoft.com/office/drawing/2014/main" id="{9CC06B2B-8153-4C40-B320-1F2763694E07}"/>
              </a:ext>
            </a:extLst>
          </p:cNvPr>
          <p:cNvSpPr txBox="1"/>
          <p:nvPr/>
        </p:nvSpPr>
        <p:spPr>
          <a:xfrm>
            <a:off x="709678" y="1508736"/>
            <a:ext cx="10078635"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Het aantal deelnemers aan de GLI is in 2022 gestegen naar ruim 73.000</a:t>
            </a:r>
            <a:r>
              <a:rPr lang="nl-NL" sz="2200" dirty="0">
                <a:solidFill>
                  <a:prstClr val="black"/>
                </a:solidFill>
                <a:latin typeface="Century Gothic" panose="020B0502020202020204"/>
              </a:rPr>
              <a:t>:</a:t>
            </a: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 een stijging van 51% sinds eind mei 2022.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200" dirty="0">
              <a:solidFill>
                <a:prstClr val="black"/>
              </a:solidFill>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Gemiddeld verliezen deelnemers: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3,5% van hun gewicht na gemiddeld 9 maanden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De buikomgang neemt af met 3,4%</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a:ea typeface="+mn-ea"/>
                <a:cs typeface="+mn-cs"/>
              </a:rPr>
              <a:t>BMI met 1,2 kg/m²</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rPr>
              <a:t>RIVM: geen verschil tussen mensen met een lagere of hogere BMI bij de start met de GLI.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itel 1">
            <a:extLst>
              <a:ext uri="{FF2B5EF4-FFF2-40B4-BE49-F238E27FC236}">
                <a16:creationId xmlns:a16="http://schemas.microsoft.com/office/drawing/2014/main" id="{8C7DDC11-4255-46B9-9C38-0670C0B6D81F}"/>
              </a:ext>
            </a:extLst>
          </p:cNvPr>
          <p:cNvSpPr>
            <a:spLocks noGrp="1"/>
          </p:cNvSpPr>
          <p:nvPr>
            <p:ph type="title"/>
          </p:nvPr>
        </p:nvSpPr>
        <p:spPr>
          <a:xfrm>
            <a:off x="304409" y="124842"/>
            <a:ext cx="10716517" cy="432000"/>
          </a:xfrm>
        </p:spPr>
        <p:txBody>
          <a:bodyPr>
            <a:normAutofit fontScale="90000"/>
          </a:bodyPr>
          <a:lstStyle/>
          <a:p>
            <a:r>
              <a:rPr lang="nl-NL" altLang="nl-NL" sz="4400" dirty="0">
                <a:solidFill>
                  <a:schemeClr val="bg1"/>
                </a:solidFill>
                <a:latin typeface="Calibri" panose="020F0502020204030204" pitchFamily="34" charset="0"/>
                <a:ea typeface="Ubuntu"/>
              </a:rPr>
              <a:t>GLI: de feiten op een rij</a:t>
            </a:r>
            <a:endParaRPr lang="nl-NL" sz="4400" dirty="0">
              <a:solidFill>
                <a:schemeClr val="bg1"/>
              </a:solidFill>
            </a:endParaRPr>
          </a:p>
        </p:txBody>
      </p:sp>
      <p:sp>
        <p:nvSpPr>
          <p:cNvPr id="3" name="Tekstvak 2">
            <a:extLst>
              <a:ext uri="{FF2B5EF4-FFF2-40B4-BE49-F238E27FC236}">
                <a16:creationId xmlns:a16="http://schemas.microsoft.com/office/drawing/2014/main" id="{CD320073-B01A-F0BA-D440-478EF5EED5E6}"/>
              </a:ext>
            </a:extLst>
          </p:cNvPr>
          <p:cNvSpPr txBox="1"/>
          <p:nvPr/>
        </p:nvSpPr>
        <p:spPr>
          <a:xfrm>
            <a:off x="827314" y="5881693"/>
            <a:ext cx="10384971" cy="584775"/>
          </a:xfrm>
          <a:prstGeom prst="rect">
            <a:avLst/>
          </a:prstGeom>
          <a:noFill/>
        </p:spPr>
        <p:txBody>
          <a:bodyPr wrap="square">
            <a:spAutoFit/>
          </a:bodyPr>
          <a:lstStyle/>
          <a:p>
            <a:r>
              <a:rPr lang="nl-NL" sz="1600" dirty="0">
                <a:solidFill>
                  <a:schemeClr val="bg1"/>
                </a:solidFill>
              </a:rPr>
              <a:t>Bron: https://www.rivm.nl/nieuws/aantal-deelnemers-gecombineerde-leefstijlinterventie-verder-gegroeid</a:t>
            </a:r>
          </a:p>
        </p:txBody>
      </p:sp>
      <p:sp>
        <p:nvSpPr>
          <p:cNvPr id="4" name="Titel 1">
            <a:extLst>
              <a:ext uri="{FF2B5EF4-FFF2-40B4-BE49-F238E27FC236}">
                <a16:creationId xmlns:a16="http://schemas.microsoft.com/office/drawing/2014/main" id="{1A177A63-B34F-58EA-D36E-6CF833E6E012}"/>
              </a:ext>
            </a:extLst>
          </p:cNvPr>
          <p:cNvSpPr txBox="1">
            <a:spLocks/>
          </p:cNvSpPr>
          <p:nvPr/>
        </p:nvSpPr>
        <p:spPr>
          <a:xfrm>
            <a:off x="426128" y="160939"/>
            <a:ext cx="10371412" cy="64693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400" dirty="0"/>
              <a:t>Gecombineerde leefstijlinterventie (GLI)</a:t>
            </a:r>
            <a:endParaRPr lang="nl-NL" dirty="0"/>
          </a:p>
        </p:txBody>
      </p:sp>
      <p:pic>
        <p:nvPicPr>
          <p:cNvPr id="5" name="Afbeelding 4">
            <a:extLst>
              <a:ext uri="{FF2B5EF4-FFF2-40B4-BE49-F238E27FC236}">
                <a16:creationId xmlns:a16="http://schemas.microsoft.com/office/drawing/2014/main" id="{15E7D0CA-EF7F-B490-AA28-F0F9B1AA98C2}"/>
              </a:ext>
            </a:extLst>
          </p:cNvPr>
          <p:cNvPicPr>
            <a:picLocks noChangeAspect="1"/>
          </p:cNvPicPr>
          <p:nvPr/>
        </p:nvPicPr>
        <p:blipFill>
          <a:blip r:embed="rId3"/>
          <a:stretch>
            <a:fillRect/>
          </a:stretch>
        </p:blipFill>
        <p:spPr>
          <a:xfrm>
            <a:off x="10346652" y="5457101"/>
            <a:ext cx="1692948" cy="1126580"/>
          </a:xfrm>
          <a:prstGeom prst="rect">
            <a:avLst/>
          </a:prstGeom>
        </p:spPr>
      </p:pic>
    </p:spTree>
    <p:extLst>
      <p:ext uri="{BB962C8B-B14F-4D97-AF65-F5344CB8AC3E}">
        <p14:creationId xmlns:p14="http://schemas.microsoft.com/office/powerpoint/2010/main" val="23847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F4627-AD9B-8F61-1A1A-7D1E81284E66}"/>
              </a:ext>
            </a:extLst>
          </p:cNvPr>
          <p:cNvSpPr>
            <a:spLocks noGrp="1"/>
          </p:cNvSpPr>
          <p:nvPr>
            <p:ph type="title"/>
          </p:nvPr>
        </p:nvSpPr>
        <p:spPr/>
        <p:txBody>
          <a:bodyPr/>
          <a:lstStyle/>
          <a:p>
            <a:r>
              <a:rPr lang="nl-NL" dirty="0"/>
              <a:t>Medicatie bij obesitas</a:t>
            </a:r>
          </a:p>
        </p:txBody>
      </p:sp>
      <p:sp>
        <p:nvSpPr>
          <p:cNvPr id="3" name="Tijdelijke aanduiding voor inhoud 2">
            <a:extLst>
              <a:ext uri="{FF2B5EF4-FFF2-40B4-BE49-F238E27FC236}">
                <a16:creationId xmlns:a16="http://schemas.microsoft.com/office/drawing/2014/main" id="{FA190161-CF52-6BC2-C7EE-8E31F7F2155F}"/>
              </a:ext>
            </a:extLst>
          </p:cNvPr>
          <p:cNvSpPr>
            <a:spLocks noGrp="1"/>
          </p:cNvSpPr>
          <p:nvPr>
            <p:ph idx="1"/>
          </p:nvPr>
        </p:nvSpPr>
        <p:spPr/>
        <p:txBody>
          <a:bodyPr/>
          <a:lstStyle/>
          <a:p>
            <a:pPr marL="0" indent="0">
              <a:buNone/>
            </a:pPr>
            <a:r>
              <a:rPr lang="nl-NL" dirty="0"/>
              <a:t>Mogelijke aangrijpingspunten: </a:t>
            </a:r>
          </a:p>
          <a:p>
            <a:r>
              <a:rPr lang="nl-NL" dirty="0"/>
              <a:t>Verminderen van eetlust </a:t>
            </a:r>
          </a:p>
          <a:p>
            <a:r>
              <a:rPr lang="nl-NL" dirty="0"/>
              <a:t>Stimuleren van verzadiging</a:t>
            </a:r>
          </a:p>
          <a:p>
            <a:r>
              <a:rPr lang="nl-NL" dirty="0"/>
              <a:t>Verhogen van het energieverbruik  </a:t>
            </a:r>
          </a:p>
          <a:p>
            <a:r>
              <a:rPr lang="nl-NL" dirty="0"/>
              <a:t>Remmen van de vetabsorptie (</a:t>
            </a:r>
            <a:r>
              <a:rPr lang="nl-NL" dirty="0" err="1"/>
              <a:t>Orlistat</a:t>
            </a:r>
            <a:r>
              <a:rPr lang="nl-NL" dirty="0"/>
              <a:t>®) </a:t>
            </a:r>
          </a:p>
          <a:p>
            <a:endParaRPr lang="nl-NL" dirty="0"/>
          </a:p>
          <a:p>
            <a:endParaRPr lang="nl-NL" dirty="0"/>
          </a:p>
        </p:txBody>
      </p:sp>
    </p:spTree>
    <p:extLst>
      <p:ext uri="{BB962C8B-B14F-4D97-AF65-F5344CB8AC3E}">
        <p14:creationId xmlns:p14="http://schemas.microsoft.com/office/powerpoint/2010/main" val="21583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0B4A9-5E65-4F0C-70F8-DA0027E6EB68}"/>
              </a:ext>
            </a:extLst>
          </p:cNvPr>
          <p:cNvSpPr>
            <a:spLocks noGrp="1"/>
          </p:cNvSpPr>
          <p:nvPr>
            <p:ph type="title"/>
          </p:nvPr>
        </p:nvSpPr>
        <p:spPr/>
        <p:txBody>
          <a:bodyPr>
            <a:normAutofit/>
          </a:bodyPr>
          <a:lstStyle/>
          <a:p>
            <a:r>
              <a:rPr lang="nl-NL" dirty="0"/>
              <a:t>Geregistreerde medicatie bij Obesitas</a:t>
            </a:r>
          </a:p>
        </p:txBody>
      </p:sp>
      <p:sp>
        <p:nvSpPr>
          <p:cNvPr id="3" name="Tijdelijke aanduiding voor inhoud 2">
            <a:extLst>
              <a:ext uri="{FF2B5EF4-FFF2-40B4-BE49-F238E27FC236}">
                <a16:creationId xmlns:a16="http://schemas.microsoft.com/office/drawing/2014/main" id="{B2BA18DD-542B-E753-C3FD-D730E395201D}"/>
              </a:ext>
            </a:extLst>
          </p:cNvPr>
          <p:cNvSpPr>
            <a:spLocks noGrp="1"/>
          </p:cNvSpPr>
          <p:nvPr>
            <p:ph idx="1"/>
          </p:nvPr>
        </p:nvSpPr>
        <p:spPr/>
        <p:txBody>
          <a:bodyPr/>
          <a:lstStyle/>
          <a:p>
            <a:r>
              <a:rPr lang="nl-NL" dirty="0"/>
              <a:t>GLP-agonisten</a:t>
            </a:r>
          </a:p>
          <a:p>
            <a:pPr lvl="1"/>
            <a:r>
              <a:rPr lang="nl-NL" dirty="0" err="1"/>
              <a:t>Liraglutide</a:t>
            </a:r>
            <a:r>
              <a:rPr lang="nl-NL" dirty="0"/>
              <a:t> (</a:t>
            </a:r>
            <a:r>
              <a:rPr lang="nl-NL" dirty="0" err="1"/>
              <a:t>Saxenda</a:t>
            </a:r>
            <a:r>
              <a:rPr lang="nl-NL" dirty="0"/>
              <a:t>®) (beperkt) beschikbaar </a:t>
            </a:r>
          </a:p>
          <a:p>
            <a:pPr lvl="1"/>
            <a:r>
              <a:rPr lang="nl-NL" dirty="0" err="1"/>
              <a:t>Semaglutide</a:t>
            </a:r>
            <a:r>
              <a:rPr lang="nl-NL" dirty="0"/>
              <a:t> (</a:t>
            </a:r>
            <a:r>
              <a:rPr lang="nl-NL" dirty="0" err="1"/>
              <a:t>Wegovy</a:t>
            </a:r>
            <a:r>
              <a:rPr lang="nl-NL" dirty="0"/>
              <a:t>®) zeer beperkt beschikbaar </a:t>
            </a:r>
          </a:p>
          <a:p>
            <a:pPr lvl="1"/>
            <a:endParaRPr lang="nl-NL" dirty="0"/>
          </a:p>
          <a:p>
            <a:r>
              <a:rPr lang="nl-NL" dirty="0"/>
              <a:t>Centraal werkende eetlustonderdrukker:</a:t>
            </a:r>
          </a:p>
          <a:p>
            <a:pPr lvl="1"/>
            <a:r>
              <a:rPr lang="nl-NL" dirty="0" err="1"/>
              <a:t>Naltrexon</a:t>
            </a:r>
            <a:r>
              <a:rPr lang="nl-NL" dirty="0"/>
              <a:t>/</a:t>
            </a:r>
            <a:r>
              <a:rPr lang="nl-NL" dirty="0" err="1"/>
              <a:t>bupropion</a:t>
            </a:r>
            <a:r>
              <a:rPr lang="nl-NL" dirty="0"/>
              <a:t> (</a:t>
            </a:r>
            <a:r>
              <a:rPr lang="nl-NL" dirty="0" err="1"/>
              <a:t>Mysimba</a:t>
            </a:r>
            <a:r>
              <a:rPr lang="nl-NL" dirty="0"/>
              <a:t>®) beschikbaar</a:t>
            </a:r>
          </a:p>
          <a:p>
            <a:pPr lvl="1"/>
            <a:endParaRPr lang="nl-NL" dirty="0"/>
          </a:p>
          <a:p>
            <a:r>
              <a:rPr lang="nl-NL" b="0" i="0" dirty="0">
                <a:solidFill>
                  <a:srgbClr val="000000"/>
                </a:solidFill>
                <a:effectLst/>
                <a:latin typeface="RO Sans"/>
              </a:rPr>
              <a:t>Reversibele remmer van </a:t>
            </a:r>
            <a:r>
              <a:rPr lang="nl-NL" b="0" i="0" dirty="0" err="1">
                <a:solidFill>
                  <a:srgbClr val="000000"/>
                </a:solidFill>
                <a:effectLst/>
                <a:latin typeface="RO Sans"/>
              </a:rPr>
              <a:t>lipasen</a:t>
            </a:r>
            <a:endParaRPr lang="nl-NL" b="0" i="0" dirty="0">
              <a:solidFill>
                <a:srgbClr val="000000"/>
              </a:solidFill>
              <a:effectLst/>
              <a:latin typeface="RO Sans"/>
            </a:endParaRPr>
          </a:p>
          <a:p>
            <a:pPr marL="0" indent="0">
              <a:buNone/>
            </a:pPr>
            <a:r>
              <a:rPr lang="nl-NL" dirty="0">
                <a:solidFill>
                  <a:srgbClr val="000000"/>
                </a:solidFill>
                <a:latin typeface="RO Sans"/>
              </a:rPr>
              <a:t>  </a:t>
            </a:r>
            <a:r>
              <a:rPr lang="nl-NL" b="0" i="0" dirty="0">
                <a:solidFill>
                  <a:srgbClr val="000000"/>
                </a:solidFill>
                <a:effectLst/>
                <a:latin typeface="RO Sans"/>
              </a:rPr>
              <a:t> in het maag-darmkanaal: </a:t>
            </a:r>
            <a:r>
              <a:rPr lang="nl-NL" b="0" i="0" dirty="0" err="1">
                <a:solidFill>
                  <a:srgbClr val="000000"/>
                </a:solidFill>
                <a:effectLst/>
                <a:latin typeface="RO Sans"/>
              </a:rPr>
              <a:t>Orlistat</a:t>
            </a:r>
            <a:r>
              <a:rPr lang="nl-NL" b="0" i="0" dirty="0">
                <a:solidFill>
                  <a:srgbClr val="000000"/>
                </a:solidFill>
                <a:effectLst/>
                <a:latin typeface="RO Sans"/>
              </a:rPr>
              <a:t>®</a:t>
            </a:r>
            <a:endParaRPr lang="nl-NL" dirty="0"/>
          </a:p>
        </p:txBody>
      </p:sp>
      <p:pic>
        <p:nvPicPr>
          <p:cNvPr id="4" name="Afbeelding 3">
            <a:extLst>
              <a:ext uri="{FF2B5EF4-FFF2-40B4-BE49-F238E27FC236}">
                <a16:creationId xmlns:a16="http://schemas.microsoft.com/office/drawing/2014/main" id="{CD1AE67C-82FE-91BF-40E2-1570078F45D7}"/>
              </a:ext>
            </a:extLst>
          </p:cNvPr>
          <p:cNvPicPr>
            <a:picLocks noChangeAspect="1"/>
          </p:cNvPicPr>
          <p:nvPr/>
        </p:nvPicPr>
        <p:blipFill>
          <a:blip r:embed="rId3"/>
          <a:stretch>
            <a:fillRect/>
          </a:stretch>
        </p:blipFill>
        <p:spPr>
          <a:xfrm>
            <a:off x="9574071" y="877887"/>
            <a:ext cx="2419350" cy="1895475"/>
          </a:xfrm>
          <a:prstGeom prst="rect">
            <a:avLst/>
          </a:prstGeom>
        </p:spPr>
      </p:pic>
      <p:pic>
        <p:nvPicPr>
          <p:cNvPr id="5" name="Afbeelding 4">
            <a:extLst>
              <a:ext uri="{FF2B5EF4-FFF2-40B4-BE49-F238E27FC236}">
                <a16:creationId xmlns:a16="http://schemas.microsoft.com/office/drawing/2014/main" id="{2CC8C13C-2547-0E9F-B3C9-5C07DA6E1B06}"/>
              </a:ext>
            </a:extLst>
          </p:cNvPr>
          <p:cNvPicPr>
            <a:picLocks noChangeAspect="1"/>
          </p:cNvPicPr>
          <p:nvPr/>
        </p:nvPicPr>
        <p:blipFill>
          <a:blip r:embed="rId4"/>
          <a:stretch>
            <a:fillRect/>
          </a:stretch>
        </p:blipFill>
        <p:spPr>
          <a:xfrm>
            <a:off x="9203681" y="3242469"/>
            <a:ext cx="2505075" cy="1819275"/>
          </a:xfrm>
          <a:prstGeom prst="rect">
            <a:avLst/>
          </a:prstGeom>
        </p:spPr>
      </p:pic>
      <p:pic>
        <p:nvPicPr>
          <p:cNvPr id="6" name="Afbeelding 5">
            <a:extLst>
              <a:ext uri="{FF2B5EF4-FFF2-40B4-BE49-F238E27FC236}">
                <a16:creationId xmlns:a16="http://schemas.microsoft.com/office/drawing/2014/main" id="{A18C3F86-15FA-DF78-FCA5-F85887B50722}"/>
              </a:ext>
            </a:extLst>
          </p:cNvPr>
          <p:cNvPicPr>
            <a:picLocks noChangeAspect="1"/>
          </p:cNvPicPr>
          <p:nvPr/>
        </p:nvPicPr>
        <p:blipFill>
          <a:blip r:embed="rId5"/>
          <a:stretch>
            <a:fillRect/>
          </a:stretch>
        </p:blipFill>
        <p:spPr>
          <a:xfrm>
            <a:off x="6524625" y="4387368"/>
            <a:ext cx="2324100" cy="1962150"/>
          </a:xfrm>
          <a:prstGeom prst="rect">
            <a:avLst/>
          </a:prstGeom>
        </p:spPr>
      </p:pic>
    </p:spTree>
    <p:extLst>
      <p:ext uri="{BB962C8B-B14F-4D97-AF65-F5344CB8AC3E}">
        <p14:creationId xmlns:p14="http://schemas.microsoft.com/office/powerpoint/2010/main" val="176939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4BF2B-B246-A2A2-9F64-AD7ADF53522C}"/>
              </a:ext>
            </a:extLst>
          </p:cNvPr>
          <p:cNvSpPr>
            <a:spLocks noGrp="1"/>
          </p:cNvSpPr>
          <p:nvPr>
            <p:ph type="title"/>
          </p:nvPr>
        </p:nvSpPr>
        <p:spPr>
          <a:xfrm>
            <a:off x="356839" y="138763"/>
            <a:ext cx="11030415" cy="1325563"/>
          </a:xfrm>
        </p:spPr>
        <p:txBody>
          <a:bodyPr>
            <a:normAutofit/>
          </a:bodyPr>
          <a:lstStyle/>
          <a:p>
            <a:r>
              <a:rPr lang="nl-NL" dirty="0"/>
              <a:t>Werkingsmechanisme GLP agonist bij Obesitas</a:t>
            </a:r>
          </a:p>
        </p:txBody>
      </p:sp>
      <p:sp>
        <p:nvSpPr>
          <p:cNvPr id="11" name="Tekstvak 10">
            <a:extLst>
              <a:ext uri="{FF2B5EF4-FFF2-40B4-BE49-F238E27FC236}">
                <a16:creationId xmlns:a16="http://schemas.microsoft.com/office/drawing/2014/main" id="{546C4AF9-4BFE-F511-96F1-C547B824CE86}"/>
              </a:ext>
            </a:extLst>
          </p:cNvPr>
          <p:cNvSpPr txBox="1"/>
          <p:nvPr/>
        </p:nvSpPr>
        <p:spPr>
          <a:xfrm>
            <a:off x="9627219" y="5687123"/>
            <a:ext cx="2564781" cy="369332"/>
          </a:xfrm>
          <a:prstGeom prst="rect">
            <a:avLst/>
          </a:prstGeom>
          <a:noFill/>
        </p:spPr>
        <p:txBody>
          <a:bodyPr wrap="square" rtlCol="0">
            <a:spAutoFit/>
          </a:bodyPr>
          <a:lstStyle/>
          <a:p>
            <a:r>
              <a:rPr lang="nl-NL" dirty="0"/>
              <a:t>Levenslang gebruiken</a:t>
            </a:r>
          </a:p>
        </p:txBody>
      </p:sp>
      <p:pic>
        <p:nvPicPr>
          <p:cNvPr id="13" name="Afbeelding 12">
            <a:extLst>
              <a:ext uri="{FF2B5EF4-FFF2-40B4-BE49-F238E27FC236}">
                <a16:creationId xmlns:a16="http://schemas.microsoft.com/office/drawing/2014/main" id="{025871F0-BB51-E18A-3A8C-93527B6657F4}"/>
              </a:ext>
            </a:extLst>
          </p:cNvPr>
          <p:cNvPicPr>
            <a:picLocks noChangeAspect="1"/>
          </p:cNvPicPr>
          <p:nvPr/>
        </p:nvPicPr>
        <p:blipFill>
          <a:blip r:embed="rId3"/>
          <a:stretch>
            <a:fillRect/>
          </a:stretch>
        </p:blipFill>
        <p:spPr>
          <a:xfrm>
            <a:off x="0" y="1419225"/>
            <a:ext cx="8953500" cy="5438775"/>
          </a:xfrm>
          <a:prstGeom prst="rect">
            <a:avLst/>
          </a:prstGeom>
        </p:spPr>
      </p:pic>
    </p:spTree>
    <p:extLst>
      <p:ext uri="{BB962C8B-B14F-4D97-AF65-F5344CB8AC3E}">
        <p14:creationId xmlns:p14="http://schemas.microsoft.com/office/powerpoint/2010/main" val="3645406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3FDD0A-DAF7-E05A-8AA4-221889577554}"/>
              </a:ext>
            </a:extLst>
          </p:cNvPr>
          <p:cNvPicPr>
            <a:picLocks noChangeAspect="1"/>
          </p:cNvPicPr>
          <p:nvPr/>
        </p:nvPicPr>
        <p:blipFill>
          <a:blip r:embed="rId3"/>
          <a:stretch>
            <a:fillRect/>
          </a:stretch>
        </p:blipFill>
        <p:spPr>
          <a:xfrm>
            <a:off x="7389273" y="3345366"/>
            <a:ext cx="4802727" cy="3512634"/>
          </a:xfrm>
          <a:prstGeom prst="rect">
            <a:avLst/>
          </a:prstGeom>
        </p:spPr>
      </p:pic>
      <p:sp>
        <p:nvSpPr>
          <p:cNvPr id="2" name="Titel 1">
            <a:extLst>
              <a:ext uri="{FF2B5EF4-FFF2-40B4-BE49-F238E27FC236}">
                <a16:creationId xmlns:a16="http://schemas.microsoft.com/office/drawing/2014/main" id="{2F2C7850-0114-8599-A45C-C210055C53C6}"/>
              </a:ext>
            </a:extLst>
          </p:cNvPr>
          <p:cNvSpPr>
            <a:spLocks noGrp="1"/>
          </p:cNvSpPr>
          <p:nvPr>
            <p:ph type="title"/>
          </p:nvPr>
        </p:nvSpPr>
        <p:spPr/>
        <p:txBody>
          <a:bodyPr>
            <a:normAutofit/>
          </a:bodyPr>
          <a:lstStyle/>
          <a:p>
            <a:r>
              <a:rPr lang="nl-NL" dirty="0"/>
              <a:t>Werkingsmechanisme medicatie bij Obesitas</a:t>
            </a:r>
          </a:p>
        </p:txBody>
      </p:sp>
      <p:sp>
        <p:nvSpPr>
          <p:cNvPr id="3" name="Tijdelijke aanduiding voor inhoud 2">
            <a:extLst>
              <a:ext uri="{FF2B5EF4-FFF2-40B4-BE49-F238E27FC236}">
                <a16:creationId xmlns:a16="http://schemas.microsoft.com/office/drawing/2014/main" id="{572A0B55-052D-3430-3CE7-1E78FB43E0EF}"/>
              </a:ext>
            </a:extLst>
          </p:cNvPr>
          <p:cNvSpPr>
            <a:spLocks noGrp="1"/>
          </p:cNvSpPr>
          <p:nvPr>
            <p:ph idx="1"/>
          </p:nvPr>
        </p:nvSpPr>
        <p:spPr>
          <a:xfrm>
            <a:off x="354034" y="1253331"/>
            <a:ext cx="10515600" cy="4351338"/>
          </a:xfrm>
        </p:spPr>
        <p:txBody>
          <a:bodyPr>
            <a:normAutofit lnSpcReduction="10000"/>
          </a:bodyPr>
          <a:lstStyle/>
          <a:p>
            <a:endParaRPr lang="nl-NL" dirty="0"/>
          </a:p>
          <a:p>
            <a:r>
              <a:rPr lang="nl-NL" dirty="0" err="1"/>
              <a:t>Naltrexon</a:t>
            </a:r>
            <a:r>
              <a:rPr lang="nl-NL" dirty="0"/>
              <a:t>/</a:t>
            </a:r>
            <a:r>
              <a:rPr lang="nl-NL" dirty="0" err="1"/>
              <a:t>bupropion</a:t>
            </a:r>
            <a:r>
              <a:rPr lang="nl-NL" dirty="0"/>
              <a:t> (</a:t>
            </a:r>
            <a:r>
              <a:rPr lang="nl-NL" dirty="0" err="1"/>
              <a:t>Mysimba</a:t>
            </a:r>
            <a:r>
              <a:rPr lang="nl-NL" dirty="0"/>
              <a:t>®) </a:t>
            </a:r>
          </a:p>
          <a:p>
            <a:pPr lvl="1"/>
            <a:r>
              <a:rPr lang="nl-NL" i="0" dirty="0" err="1">
                <a:effectLst/>
              </a:rPr>
              <a:t>Naltrexon</a:t>
            </a:r>
            <a:r>
              <a:rPr lang="nl-NL" i="0" dirty="0">
                <a:effectLst/>
              </a:rPr>
              <a:t> is een </a:t>
            </a:r>
            <a:r>
              <a:rPr lang="nl-NL" i="0" dirty="0" err="1">
                <a:effectLst/>
              </a:rPr>
              <a:t>opioïd</a:t>
            </a:r>
            <a:r>
              <a:rPr lang="nl-NL" i="0" dirty="0">
                <a:effectLst/>
              </a:rPr>
              <a:t>-antagonist. </a:t>
            </a:r>
          </a:p>
          <a:p>
            <a:pPr lvl="1"/>
            <a:r>
              <a:rPr lang="nl-NL" i="0" dirty="0" err="1">
                <a:effectLst/>
              </a:rPr>
              <a:t>Bupropion</a:t>
            </a:r>
            <a:r>
              <a:rPr lang="nl-NL" i="0" dirty="0">
                <a:effectLst/>
              </a:rPr>
              <a:t> remt de heropname van noradrenaline en dopamine</a:t>
            </a:r>
          </a:p>
          <a:p>
            <a:pPr lvl="1"/>
            <a:r>
              <a:rPr lang="nl-NL" b="0" i="0" dirty="0" err="1">
                <a:effectLst/>
              </a:rPr>
              <a:t>Bupropion</a:t>
            </a:r>
            <a:r>
              <a:rPr lang="nl-NL" b="0" i="0" dirty="0">
                <a:effectLst/>
              </a:rPr>
              <a:t> activeert de POMC-neuronen in de hypothalamus </a:t>
            </a:r>
            <a:r>
              <a:rPr lang="nl-NL" b="0" i="0" dirty="0">
                <a:effectLst/>
                <a:sym typeface="Wingdings" panose="05000000000000000000" pitchFamily="2" charset="2"/>
              </a:rPr>
              <a:t> eetlustremming</a:t>
            </a:r>
            <a:endParaRPr lang="nl-NL" b="0" i="0" dirty="0">
              <a:effectLst/>
            </a:endParaRPr>
          </a:p>
          <a:p>
            <a:pPr lvl="1"/>
            <a:r>
              <a:rPr lang="nl-NL" b="0" i="0" dirty="0" err="1">
                <a:effectLst/>
              </a:rPr>
              <a:t>Naltrexon</a:t>
            </a:r>
            <a:r>
              <a:rPr lang="nl-NL" b="0" i="0" dirty="0">
                <a:effectLst/>
              </a:rPr>
              <a:t> blokkeert de negatieve feedbackloop </a:t>
            </a:r>
          </a:p>
          <a:p>
            <a:pPr marL="457200" lvl="1" indent="0">
              <a:buNone/>
            </a:pPr>
            <a:r>
              <a:rPr lang="nl-NL" b="0" i="0" dirty="0">
                <a:effectLst/>
              </a:rPr>
              <a:t>    op de POMC-neuronen. Versterkt effect van </a:t>
            </a:r>
          </a:p>
          <a:p>
            <a:pPr marL="457200" lvl="1" indent="0">
              <a:buNone/>
            </a:pPr>
            <a:r>
              <a:rPr lang="nl-NL" b="0" i="0" dirty="0">
                <a:effectLst/>
              </a:rPr>
              <a:t>    </a:t>
            </a:r>
            <a:r>
              <a:rPr lang="nl-NL" b="0" i="0" dirty="0" err="1">
                <a:effectLst/>
              </a:rPr>
              <a:t>bupropion</a:t>
            </a:r>
            <a:r>
              <a:rPr lang="nl-NL" b="0" i="0" dirty="0">
                <a:effectLst/>
              </a:rPr>
              <a:t> op de POMC-neuronen. </a:t>
            </a:r>
          </a:p>
          <a:p>
            <a:pPr lvl="1"/>
            <a:r>
              <a:rPr lang="nl-NL" b="0" i="0" dirty="0" err="1">
                <a:effectLst/>
              </a:rPr>
              <a:t>Naltrexon</a:t>
            </a:r>
            <a:r>
              <a:rPr lang="nl-NL" b="0" i="0" dirty="0">
                <a:effectLst/>
              </a:rPr>
              <a:t>/</a:t>
            </a:r>
            <a:r>
              <a:rPr lang="nl-NL" b="0" i="0" dirty="0" err="1">
                <a:effectLst/>
              </a:rPr>
              <a:t>bupropion</a:t>
            </a:r>
            <a:r>
              <a:rPr lang="nl-NL" b="0" i="0" dirty="0">
                <a:effectLst/>
              </a:rPr>
              <a:t> verhoogt het energieverbruik</a:t>
            </a:r>
            <a:endParaRPr lang="nl-NL" dirty="0"/>
          </a:p>
          <a:p>
            <a:pPr lvl="1"/>
            <a:r>
              <a:rPr lang="nl-NL" b="0" i="0" dirty="0">
                <a:effectLst/>
              </a:rPr>
              <a:t>Levenslang gebruiken</a:t>
            </a:r>
            <a:endParaRPr lang="nl-NL" dirty="0"/>
          </a:p>
        </p:txBody>
      </p:sp>
    </p:spTree>
    <p:extLst>
      <p:ext uri="{BB962C8B-B14F-4D97-AF65-F5344CB8AC3E}">
        <p14:creationId xmlns:p14="http://schemas.microsoft.com/office/powerpoint/2010/main" val="193532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50BB997-32EF-A884-26A7-980C1BE40570}"/>
              </a:ext>
            </a:extLst>
          </p:cNvPr>
          <p:cNvPicPr>
            <a:picLocks noChangeAspect="1"/>
          </p:cNvPicPr>
          <p:nvPr/>
        </p:nvPicPr>
        <p:blipFill>
          <a:blip r:embed="rId2"/>
          <a:stretch>
            <a:fillRect/>
          </a:stretch>
        </p:blipFill>
        <p:spPr>
          <a:xfrm>
            <a:off x="3517035" y="205056"/>
            <a:ext cx="4972617" cy="6447888"/>
          </a:xfrm>
          <a:prstGeom prst="rect">
            <a:avLst/>
          </a:prstGeom>
        </p:spPr>
      </p:pic>
    </p:spTree>
    <p:extLst>
      <p:ext uri="{BB962C8B-B14F-4D97-AF65-F5344CB8AC3E}">
        <p14:creationId xmlns:p14="http://schemas.microsoft.com/office/powerpoint/2010/main" val="150422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1784BF-86C9-14C4-3993-94225C45BE3F}"/>
              </a:ext>
            </a:extLst>
          </p:cNvPr>
          <p:cNvSpPr>
            <a:spLocks noGrp="1"/>
          </p:cNvSpPr>
          <p:nvPr>
            <p:ph type="title"/>
          </p:nvPr>
        </p:nvSpPr>
        <p:spPr/>
        <p:txBody>
          <a:bodyPr>
            <a:normAutofit/>
          </a:bodyPr>
          <a:lstStyle/>
          <a:p>
            <a:r>
              <a:rPr lang="nl-NL" dirty="0"/>
              <a:t>Overwegingen</a:t>
            </a:r>
          </a:p>
        </p:txBody>
      </p:sp>
      <p:sp>
        <p:nvSpPr>
          <p:cNvPr id="3" name="Tijdelijke aanduiding voor inhoud 2">
            <a:extLst>
              <a:ext uri="{FF2B5EF4-FFF2-40B4-BE49-F238E27FC236}">
                <a16:creationId xmlns:a16="http://schemas.microsoft.com/office/drawing/2014/main" id="{73730B68-7BA7-D50C-4770-B2A0D72F1584}"/>
              </a:ext>
            </a:extLst>
          </p:cNvPr>
          <p:cNvSpPr>
            <a:spLocks noGrp="1"/>
          </p:cNvSpPr>
          <p:nvPr>
            <p:ph idx="1"/>
          </p:nvPr>
        </p:nvSpPr>
        <p:spPr>
          <a:xfrm>
            <a:off x="588818" y="1545503"/>
            <a:ext cx="10736484" cy="4768850"/>
          </a:xfrm>
        </p:spPr>
        <p:txBody>
          <a:bodyPr>
            <a:normAutofit fontScale="92500" lnSpcReduction="20000"/>
          </a:bodyPr>
          <a:lstStyle/>
          <a:p>
            <a:r>
              <a:rPr lang="nl-NL" dirty="0"/>
              <a:t>Doel medicatie is gewichtsafname 5-10%, ‘gezond’ BMI niet haalbaar</a:t>
            </a:r>
          </a:p>
          <a:p>
            <a:r>
              <a:rPr lang="nl-NL" dirty="0"/>
              <a:t>Doel is beperking van lange termijn risico’s van obesitas</a:t>
            </a:r>
          </a:p>
          <a:p>
            <a:r>
              <a:rPr lang="nl-NL" dirty="0"/>
              <a:t>Levenslang gebruiken</a:t>
            </a:r>
          </a:p>
          <a:p>
            <a:r>
              <a:rPr lang="nl-NL" dirty="0"/>
              <a:t>Bijwerkingen (maagdarmklachten, hoofdpijn, slapeloosheid etc.) </a:t>
            </a:r>
          </a:p>
          <a:p>
            <a:r>
              <a:rPr lang="nl-NL" dirty="0"/>
              <a:t>Combineren met spiermassa vergroting helpt basaal metabolisme verhogen </a:t>
            </a:r>
            <a:r>
              <a:rPr lang="nl-NL" dirty="0">
                <a:sym typeface="Wingdings" panose="05000000000000000000" pitchFamily="2" charset="2"/>
              </a:rPr>
              <a:t> oppassen voor toename hongergevoel</a:t>
            </a:r>
          </a:p>
          <a:p>
            <a:r>
              <a:rPr lang="nl-NL" dirty="0">
                <a:sym typeface="Wingdings" panose="05000000000000000000" pitchFamily="2" charset="2"/>
              </a:rPr>
              <a:t>Altijd combineren met begeleiding naar gedragsverandering  door bijv. leefstijlcoach</a:t>
            </a:r>
          </a:p>
          <a:p>
            <a:r>
              <a:rPr lang="nl-NL" dirty="0">
                <a:sym typeface="Wingdings" panose="05000000000000000000" pitchFamily="2" charset="2"/>
              </a:rPr>
              <a:t>Emotie eten of eetstoornis wordt niet verholpen  psychosociale begeleiding/eetstoorniskliniek</a:t>
            </a:r>
          </a:p>
          <a:p>
            <a:r>
              <a:rPr lang="nl-NL" dirty="0">
                <a:sym typeface="Wingdings" panose="05000000000000000000" pitchFamily="2" charset="2"/>
              </a:rPr>
              <a:t>Oorzaak obesitas óók door omgevingsfactoren</a:t>
            </a:r>
          </a:p>
          <a:p>
            <a:r>
              <a:rPr lang="nl-NL" dirty="0">
                <a:sym typeface="Wingdings" panose="05000000000000000000" pitchFamily="2" charset="2"/>
              </a:rPr>
              <a:t>Cave stigmatisering</a:t>
            </a:r>
          </a:p>
          <a:p>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endParaRPr lang="nl-NL" dirty="0"/>
          </a:p>
        </p:txBody>
      </p:sp>
      <p:pic>
        <p:nvPicPr>
          <p:cNvPr id="1026" name="Picture 2" descr="920+ Voor En Tegen Illustraties, royalty-free vector illustraties en  clip-art - iStock | Nadenken, Plus">
            <a:extLst>
              <a:ext uri="{FF2B5EF4-FFF2-40B4-BE49-F238E27FC236}">
                <a16:creationId xmlns:a16="http://schemas.microsoft.com/office/drawing/2014/main" id="{31081951-77CB-D08D-9299-D51444ABE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551" y="26819"/>
            <a:ext cx="29337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76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EA92E-D9D1-0AA1-ED64-230A27D7FCA9}"/>
              </a:ext>
            </a:extLst>
          </p:cNvPr>
          <p:cNvSpPr>
            <a:spLocks noGrp="1"/>
          </p:cNvSpPr>
          <p:nvPr>
            <p:ph type="title"/>
          </p:nvPr>
        </p:nvSpPr>
        <p:spPr/>
        <p:txBody>
          <a:bodyPr/>
          <a:lstStyle/>
          <a:p>
            <a:r>
              <a:rPr lang="nl-NL" dirty="0"/>
              <a:t>Overzicht medicatie bij diabetes</a:t>
            </a:r>
          </a:p>
        </p:txBody>
      </p:sp>
      <p:sp>
        <p:nvSpPr>
          <p:cNvPr id="3" name="Tijdelijke aanduiding voor inhoud 2">
            <a:extLst>
              <a:ext uri="{FF2B5EF4-FFF2-40B4-BE49-F238E27FC236}">
                <a16:creationId xmlns:a16="http://schemas.microsoft.com/office/drawing/2014/main" id="{3D88501A-188A-788D-F401-C59F095A4863}"/>
              </a:ext>
            </a:extLst>
          </p:cNvPr>
          <p:cNvSpPr>
            <a:spLocks noGrp="1"/>
          </p:cNvSpPr>
          <p:nvPr>
            <p:ph idx="1"/>
          </p:nvPr>
        </p:nvSpPr>
        <p:spPr/>
        <p:txBody>
          <a:bodyPr/>
          <a:lstStyle/>
          <a:p>
            <a:r>
              <a:rPr lang="nl-NL" dirty="0"/>
              <a:t>Metformine</a:t>
            </a:r>
          </a:p>
          <a:p>
            <a:r>
              <a:rPr lang="nl-NL" dirty="0" err="1"/>
              <a:t>Su</a:t>
            </a:r>
            <a:r>
              <a:rPr lang="nl-NL" dirty="0"/>
              <a:t>-derivaten </a:t>
            </a:r>
          </a:p>
          <a:p>
            <a:r>
              <a:rPr lang="nl-NL" dirty="0" err="1"/>
              <a:t>Insulines</a:t>
            </a:r>
            <a:endParaRPr lang="nl-NL" dirty="0"/>
          </a:p>
          <a:p>
            <a:r>
              <a:rPr lang="nl-NL" dirty="0"/>
              <a:t>Dpp4 remmers</a:t>
            </a:r>
          </a:p>
          <a:p>
            <a:r>
              <a:rPr lang="nl-NL" dirty="0"/>
              <a:t>Glp1 agonisten </a:t>
            </a:r>
          </a:p>
          <a:p>
            <a:r>
              <a:rPr lang="nl-NL" dirty="0"/>
              <a:t>Sglt2 remmers </a:t>
            </a:r>
          </a:p>
          <a:p>
            <a:r>
              <a:rPr lang="nl-NL" dirty="0" err="1"/>
              <a:t>Gip</a:t>
            </a:r>
            <a:r>
              <a:rPr lang="nl-NL" dirty="0"/>
              <a:t>/glp1 agonist </a:t>
            </a:r>
          </a:p>
        </p:txBody>
      </p:sp>
    </p:spTree>
    <p:extLst>
      <p:ext uri="{BB962C8B-B14F-4D97-AF65-F5344CB8AC3E}">
        <p14:creationId xmlns:p14="http://schemas.microsoft.com/office/powerpoint/2010/main" val="402976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FE41F8B-9DA1-C28E-3C8F-E8FF7936C331}"/>
              </a:ext>
            </a:extLst>
          </p:cNvPr>
          <p:cNvSpPr>
            <a:spLocks noGrp="1"/>
          </p:cNvSpPr>
          <p:nvPr>
            <p:ph type="title"/>
          </p:nvPr>
        </p:nvSpPr>
        <p:spPr>
          <a:xfrm>
            <a:off x="612648" y="365124"/>
            <a:ext cx="5221224" cy="2066544"/>
          </a:xfrm>
        </p:spPr>
        <p:txBody>
          <a:bodyPr anchor="b">
            <a:normAutofit/>
          </a:bodyPr>
          <a:lstStyle/>
          <a:p>
            <a:r>
              <a:rPr lang="nl-NL" sz="5400"/>
              <a:t>Indeling presentatie</a:t>
            </a:r>
          </a:p>
        </p:txBody>
      </p:sp>
      <p:sp>
        <p:nvSpPr>
          <p:cNvPr id="28"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2F40115-7525-DDE8-18B9-1D7365A93A48}"/>
              </a:ext>
            </a:extLst>
          </p:cNvPr>
          <p:cNvSpPr>
            <a:spLocks noGrp="1"/>
          </p:cNvSpPr>
          <p:nvPr>
            <p:ph idx="1"/>
          </p:nvPr>
        </p:nvSpPr>
        <p:spPr>
          <a:xfrm>
            <a:off x="612648" y="2843784"/>
            <a:ext cx="5221224" cy="3328416"/>
          </a:xfrm>
        </p:spPr>
        <p:txBody>
          <a:bodyPr>
            <a:normAutofit/>
          </a:bodyPr>
          <a:lstStyle/>
          <a:p>
            <a:pPr marL="0" indent="0">
              <a:buNone/>
            </a:pPr>
            <a:r>
              <a:rPr lang="nl-NL" sz="2200" dirty="0"/>
              <a:t>- Algemene inleiding overzicht medicatie</a:t>
            </a:r>
          </a:p>
          <a:p>
            <a:pPr marL="0" indent="0">
              <a:buNone/>
            </a:pPr>
            <a:r>
              <a:rPr lang="nl-NL" sz="2200" dirty="0"/>
              <a:t>2 mogelijke thema’s om op samen te werken:</a:t>
            </a:r>
          </a:p>
          <a:p>
            <a:r>
              <a:rPr lang="nl-NL" sz="2200" dirty="0"/>
              <a:t>SGLT-2 remmer gebruik</a:t>
            </a:r>
          </a:p>
          <a:p>
            <a:r>
              <a:rPr lang="nl-NL" sz="2200" dirty="0"/>
              <a:t>GLP-1 agonist gebruik</a:t>
            </a:r>
          </a:p>
        </p:txBody>
      </p:sp>
    </p:spTree>
    <p:extLst>
      <p:ext uri="{BB962C8B-B14F-4D97-AF65-F5344CB8AC3E}">
        <p14:creationId xmlns:p14="http://schemas.microsoft.com/office/powerpoint/2010/main" val="2020032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00B438-C9B1-0E8C-C821-993546C3D157}"/>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5" name="Rectangle 34">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359E00-72F1-D417-84DB-5E4B8708953E}"/>
              </a:ext>
            </a:extLst>
          </p:cNvPr>
          <p:cNvSpPr>
            <a:spLocks noGrp="1"/>
          </p:cNvSpPr>
          <p:nvPr>
            <p:ph type="title"/>
          </p:nvPr>
        </p:nvSpPr>
        <p:spPr>
          <a:xfrm>
            <a:off x="761995" y="307447"/>
            <a:ext cx="10693884" cy="1109932"/>
          </a:xfrm>
        </p:spPr>
        <p:txBody>
          <a:bodyPr vert="horz" lIns="91440" tIns="45720" rIns="91440" bIns="45720" rtlCol="0" anchor="ctr">
            <a:normAutofit/>
          </a:bodyPr>
          <a:lstStyle/>
          <a:p>
            <a:r>
              <a:rPr lang="en-US" sz="4000" kern="1200">
                <a:solidFill>
                  <a:schemeClr val="tx1"/>
                </a:solidFill>
                <a:latin typeface="+mj-lt"/>
                <a:ea typeface="+mj-ea"/>
                <a:cs typeface="+mj-cs"/>
              </a:rPr>
              <a:t>Gebruik SGLT-2 remmers neemt toe</a:t>
            </a:r>
          </a:p>
        </p:txBody>
      </p:sp>
      <p:pic>
        <p:nvPicPr>
          <p:cNvPr id="10" name="Afbeelding 9">
            <a:extLst>
              <a:ext uri="{FF2B5EF4-FFF2-40B4-BE49-F238E27FC236}">
                <a16:creationId xmlns:a16="http://schemas.microsoft.com/office/drawing/2014/main" id="{62BB211D-6231-1ADA-0100-DFEF116EBEB5}"/>
              </a:ext>
            </a:extLst>
          </p:cNvPr>
          <p:cNvPicPr>
            <a:picLocks noChangeAspect="1"/>
          </p:cNvPicPr>
          <p:nvPr/>
        </p:nvPicPr>
        <p:blipFill>
          <a:blip r:embed="rId2"/>
          <a:stretch>
            <a:fillRect/>
          </a:stretch>
        </p:blipFill>
        <p:spPr>
          <a:xfrm>
            <a:off x="292608" y="1956641"/>
            <a:ext cx="6710612" cy="4110249"/>
          </a:xfrm>
          <a:prstGeom prst="rect">
            <a:avLst/>
          </a:prstGeom>
        </p:spPr>
      </p:pic>
      <p:sp>
        <p:nvSpPr>
          <p:cNvPr id="6" name="Tekstvak 5">
            <a:extLst>
              <a:ext uri="{FF2B5EF4-FFF2-40B4-BE49-F238E27FC236}">
                <a16:creationId xmlns:a16="http://schemas.microsoft.com/office/drawing/2014/main" id="{1AAB6DB9-3257-1EEA-EE2A-0AC390D3005C}"/>
              </a:ext>
            </a:extLst>
          </p:cNvPr>
          <p:cNvSpPr txBox="1"/>
          <p:nvPr/>
        </p:nvSpPr>
        <p:spPr>
          <a:xfrm>
            <a:off x="6656832" y="2426209"/>
            <a:ext cx="4799047" cy="29870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err="1"/>
              <a:t>Aantal</a:t>
            </a:r>
            <a:r>
              <a:rPr lang="en-US" sz="2000" dirty="0"/>
              <a:t> </a:t>
            </a:r>
            <a:r>
              <a:rPr lang="en-US" sz="2000" dirty="0" err="1"/>
              <a:t>gebruikers</a:t>
            </a:r>
            <a:r>
              <a:rPr lang="en-US" sz="2000" dirty="0"/>
              <a:t> SGLT-2 </a:t>
            </a:r>
            <a:r>
              <a:rPr lang="en-US" sz="2000" dirty="0" err="1"/>
              <a:t>nam</a:t>
            </a:r>
            <a:r>
              <a:rPr lang="en-US" sz="2000" dirty="0"/>
              <a:t> in 2024 toe met 64.000 </a:t>
            </a:r>
            <a:r>
              <a:rPr lang="en-US" sz="2000" dirty="0" err="1"/>
              <a:t>t.o.v</a:t>
            </a:r>
            <a:r>
              <a:rPr lang="en-US" sz="2000" dirty="0"/>
              <a:t> 2023 tot </a:t>
            </a:r>
            <a:r>
              <a:rPr lang="en-US" sz="2000" dirty="0" err="1"/>
              <a:t>bijna</a:t>
            </a:r>
            <a:r>
              <a:rPr lang="en-US" sz="2000" dirty="0"/>
              <a:t> 250.000. </a:t>
            </a:r>
          </a:p>
          <a:p>
            <a:pPr indent="-228600">
              <a:lnSpc>
                <a:spcPct val="90000"/>
              </a:lnSpc>
              <a:spcAft>
                <a:spcPts val="600"/>
              </a:spcAft>
              <a:buFont typeface="Arial" panose="020B0604020202020204" pitchFamily="34" charset="0"/>
              <a:buChar char="•"/>
            </a:pPr>
            <a:r>
              <a:rPr lang="en-US" sz="2000" dirty="0"/>
              <a:t>Dat is 6x zo </a:t>
            </a:r>
            <a:r>
              <a:rPr lang="en-US" sz="2000" dirty="0" err="1"/>
              <a:t>hoog</a:t>
            </a:r>
            <a:r>
              <a:rPr lang="en-US" sz="2000" dirty="0"/>
              <a:t> </a:t>
            </a:r>
            <a:r>
              <a:rPr lang="en-US" sz="2000" dirty="0" err="1"/>
              <a:t>als</a:t>
            </a:r>
            <a:r>
              <a:rPr lang="en-US" sz="2000" dirty="0"/>
              <a:t> in 2021 (</a:t>
            </a:r>
            <a:r>
              <a:rPr lang="en-US" sz="2000" dirty="0" err="1"/>
              <a:t>toen</a:t>
            </a:r>
            <a:r>
              <a:rPr lang="en-US" sz="2000" dirty="0"/>
              <a:t> NHG </a:t>
            </a:r>
            <a:r>
              <a:rPr lang="en-US" sz="2000" dirty="0" err="1"/>
              <a:t>standaard</a:t>
            </a:r>
            <a:r>
              <a:rPr lang="en-US" sz="2000" dirty="0"/>
              <a:t> </a:t>
            </a:r>
            <a:r>
              <a:rPr lang="en-US" sz="2000" dirty="0" err="1"/>
              <a:t>verscheen</a:t>
            </a:r>
            <a:r>
              <a:rPr lang="en-US" sz="2000" dirty="0"/>
              <a:t> met SGLT-2 </a:t>
            </a:r>
            <a:r>
              <a:rPr lang="en-US" sz="2000" dirty="0" err="1"/>
              <a:t>als</a:t>
            </a:r>
            <a:r>
              <a:rPr lang="en-US" sz="2000" dirty="0"/>
              <a:t> 1</a:t>
            </a:r>
            <a:r>
              <a:rPr lang="en-US" sz="2000" baseline="30000" dirty="0"/>
              <a:t>e</a:t>
            </a:r>
            <a:r>
              <a:rPr lang="en-US" sz="2000" dirty="0"/>
              <a:t> </a:t>
            </a:r>
            <a:r>
              <a:rPr lang="en-US" sz="2000" dirty="0" err="1"/>
              <a:t>keus</a:t>
            </a:r>
            <a:r>
              <a:rPr lang="en-US" sz="2000" dirty="0"/>
              <a:t> </a:t>
            </a:r>
            <a:r>
              <a:rPr lang="en-US" sz="2000" dirty="0" err="1"/>
              <a:t>bij</a:t>
            </a:r>
            <a:r>
              <a:rPr lang="en-US" sz="2000" dirty="0"/>
              <a:t> </a:t>
            </a:r>
            <a:r>
              <a:rPr lang="en-US" sz="2000" dirty="0" err="1"/>
              <a:t>hoog</a:t>
            </a:r>
            <a:r>
              <a:rPr lang="en-US" sz="2000" dirty="0"/>
              <a:t> </a:t>
            </a:r>
            <a:r>
              <a:rPr lang="en-US" sz="2000" dirty="0" err="1"/>
              <a:t>risico</a:t>
            </a:r>
            <a:r>
              <a:rPr lang="en-US" sz="2000" dirty="0"/>
              <a:t> </a:t>
            </a:r>
            <a:r>
              <a:rPr lang="en-US" sz="2000" dirty="0" err="1"/>
              <a:t>groep</a:t>
            </a:r>
            <a:r>
              <a:rPr lang="en-US" sz="2000" dirty="0"/>
              <a:t>)</a:t>
            </a:r>
          </a:p>
          <a:p>
            <a:pPr indent="-228600">
              <a:lnSpc>
                <a:spcPct val="90000"/>
              </a:lnSpc>
              <a:spcAft>
                <a:spcPts val="600"/>
              </a:spcAft>
              <a:buFont typeface="Arial" panose="020B0604020202020204" pitchFamily="34" charset="0"/>
              <a:buChar char="•"/>
            </a:pPr>
            <a:r>
              <a:rPr lang="en-US" sz="2000" dirty="0" err="1"/>
              <a:t>T.o.v</a:t>
            </a:r>
            <a:r>
              <a:rPr lang="en-US" sz="2000" dirty="0"/>
              <a:t> 2023 </a:t>
            </a:r>
            <a:r>
              <a:rPr lang="en-US" sz="2000" dirty="0" err="1"/>
              <a:t>namen</a:t>
            </a:r>
            <a:r>
              <a:rPr lang="en-US" sz="2000" dirty="0"/>
              <a:t> de </a:t>
            </a:r>
            <a:r>
              <a:rPr lang="en-US" sz="2000" dirty="0" err="1"/>
              <a:t>kosten</a:t>
            </a:r>
            <a:r>
              <a:rPr lang="en-US" sz="2000" dirty="0"/>
              <a:t> van SGLT-2 </a:t>
            </a:r>
            <a:r>
              <a:rPr lang="en-US" sz="2000" dirty="0" err="1"/>
              <a:t>remmers</a:t>
            </a:r>
            <a:r>
              <a:rPr lang="en-US" sz="2000" dirty="0"/>
              <a:t> in 2024 toe met 28 </a:t>
            </a:r>
            <a:r>
              <a:rPr lang="en-US" sz="2000" dirty="0" err="1"/>
              <a:t>miljoen</a:t>
            </a:r>
            <a:r>
              <a:rPr lang="en-US" sz="2000" dirty="0"/>
              <a:t> (+45%) tot </a:t>
            </a:r>
            <a:r>
              <a:rPr lang="en-US" sz="2000" dirty="0" err="1"/>
              <a:t>zo’n</a:t>
            </a:r>
            <a:r>
              <a:rPr lang="en-US" sz="2000" dirty="0"/>
              <a:t> 90 </a:t>
            </a:r>
            <a:r>
              <a:rPr lang="en-US" sz="2000" dirty="0" err="1"/>
              <a:t>miljoen</a:t>
            </a:r>
            <a:r>
              <a:rPr lang="en-US" sz="2000" dirty="0"/>
              <a:t> euro. </a:t>
            </a:r>
          </a:p>
        </p:txBody>
      </p:sp>
      <p:sp>
        <p:nvSpPr>
          <p:cNvPr id="12" name="Rechthoek 11">
            <a:extLst>
              <a:ext uri="{FF2B5EF4-FFF2-40B4-BE49-F238E27FC236}">
                <a16:creationId xmlns:a16="http://schemas.microsoft.com/office/drawing/2014/main" id="{E9D3A2D5-A7DE-B6AC-3A9E-72E5EF31F232}"/>
              </a:ext>
            </a:extLst>
          </p:cNvPr>
          <p:cNvSpPr/>
          <p:nvPr/>
        </p:nvSpPr>
        <p:spPr>
          <a:xfrm>
            <a:off x="6656832" y="5548045"/>
            <a:ext cx="431095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en-US" sz="1800" dirty="0"/>
              <a:t>NB in 2024 </a:t>
            </a:r>
            <a:r>
              <a:rPr lang="en-US" sz="1800" dirty="0" err="1"/>
              <a:t>hebben</a:t>
            </a:r>
            <a:r>
              <a:rPr lang="en-US" sz="1800" dirty="0"/>
              <a:t> SGLT-2 </a:t>
            </a:r>
            <a:r>
              <a:rPr lang="en-US" sz="1800" dirty="0" err="1"/>
              <a:t>remmers</a:t>
            </a:r>
            <a:r>
              <a:rPr lang="en-US" sz="1800" dirty="0"/>
              <a:t> </a:t>
            </a:r>
            <a:r>
              <a:rPr lang="en-US" sz="1800" dirty="0" err="1"/>
              <a:t>een</a:t>
            </a:r>
            <a:r>
              <a:rPr lang="en-US" sz="1800" dirty="0"/>
              <a:t> </a:t>
            </a:r>
            <a:r>
              <a:rPr lang="en-US" sz="1800" dirty="0" err="1"/>
              <a:t>nog</a:t>
            </a:r>
            <a:r>
              <a:rPr lang="en-US" sz="1800" dirty="0"/>
              <a:t> </a:t>
            </a:r>
            <a:r>
              <a:rPr lang="en-US" sz="1800" dirty="0" err="1"/>
              <a:t>prominentere</a:t>
            </a:r>
            <a:r>
              <a:rPr lang="en-US" sz="1800" dirty="0"/>
              <a:t> </a:t>
            </a:r>
            <a:r>
              <a:rPr lang="en-US" sz="1800" dirty="0" err="1"/>
              <a:t>plaats</a:t>
            </a:r>
            <a:r>
              <a:rPr lang="en-US" sz="1800" dirty="0"/>
              <a:t> </a:t>
            </a:r>
            <a:r>
              <a:rPr lang="en-US" sz="1800" dirty="0" err="1"/>
              <a:t>gekregen</a:t>
            </a:r>
            <a:r>
              <a:rPr lang="en-US" sz="1800" dirty="0"/>
              <a:t> in de NHG </a:t>
            </a:r>
            <a:r>
              <a:rPr lang="en-US" sz="1800" dirty="0" err="1"/>
              <a:t>standaarden</a:t>
            </a:r>
            <a:r>
              <a:rPr lang="en-US" sz="1800" dirty="0"/>
              <a:t> HF en DM2 …</a:t>
            </a:r>
          </a:p>
        </p:txBody>
      </p:sp>
    </p:spTree>
    <p:extLst>
      <p:ext uri="{BB962C8B-B14F-4D97-AF65-F5344CB8AC3E}">
        <p14:creationId xmlns:p14="http://schemas.microsoft.com/office/powerpoint/2010/main" val="428224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A552B-3672-453D-1A3B-65DAD6B0689F}"/>
              </a:ext>
            </a:extLst>
          </p:cNvPr>
          <p:cNvSpPr>
            <a:spLocks noGrp="1"/>
          </p:cNvSpPr>
          <p:nvPr>
            <p:ph type="title"/>
          </p:nvPr>
        </p:nvSpPr>
        <p:spPr/>
        <p:txBody>
          <a:bodyPr/>
          <a:lstStyle/>
          <a:p>
            <a:r>
              <a:rPr lang="nl-NL" dirty="0"/>
              <a:t>Werkingsmechanisme SGLT-2 remmer </a:t>
            </a:r>
          </a:p>
        </p:txBody>
      </p:sp>
      <p:pic>
        <p:nvPicPr>
          <p:cNvPr id="5" name="Tijdelijke aanduiding voor inhoud 4">
            <a:extLst>
              <a:ext uri="{FF2B5EF4-FFF2-40B4-BE49-F238E27FC236}">
                <a16:creationId xmlns:a16="http://schemas.microsoft.com/office/drawing/2014/main" id="{C57CC9C6-F74E-1798-299C-884AF60CA141}"/>
              </a:ext>
            </a:extLst>
          </p:cNvPr>
          <p:cNvPicPr>
            <a:picLocks noGrp="1" noChangeAspect="1"/>
          </p:cNvPicPr>
          <p:nvPr>
            <p:ph idx="1"/>
          </p:nvPr>
        </p:nvPicPr>
        <p:blipFill>
          <a:blip r:embed="rId3"/>
          <a:stretch>
            <a:fillRect/>
          </a:stretch>
        </p:blipFill>
        <p:spPr>
          <a:xfrm>
            <a:off x="1572321" y="1491805"/>
            <a:ext cx="8703979" cy="4864390"/>
          </a:xfrm>
        </p:spPr>
      </p:pic>
    </p:spTree>
    <p:extLst>
      <p:ext uri="{BB962C8B-B14F-4D97-AF65-F5344CB8AC3E}">
        <p14:creationId xmlns:p14="http://schemas.microsoft.com/office/powerpoint/2010/main" val="79828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771200-A958-4071-8399-49B624580E0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53BA093-E023-B011-9100-F06BD68BA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7C90F42-6301-AC34-1845-3B656885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87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5D5451A7-173C-3FEA-07E3-A2AC0B01827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Overzicht</a:t>
            </a:r>
            <a:r>
              <a:rPr lang="en-US" sz="2600" kern="1200" dirty="0">
                <a:solidFill>
                  <a:srgbClr val="FFFFFF"/>
                </a:solidFill>
                <a:latin typeface="+mj-lt"/>
                <a:ea typeface="+mj-ea"/>
                <a:cs typeface="+mj-cs"/>
              </a:rPr>
              <a:t> </a:t>
            </a:r>
            <a:r>
              <a:rPr lang="en-US" sz="2600" dirty="0">
                <a:solidFill>
                  <a:srgbClr val="FFFFFF"/>
                </a:solidFill>
              </a:rPr>
              <a:t>SGLT-2 </a:t>
            </a:r>
            <a:endParaRPr lang="en-US" sz="2600" kern="1200" dirty="0">
              <a:solidFill>
                <a:srgbClr val="FFFFFF"/>
              </a:solidFill>
              <a:latin typeface="+mj-lt"/>
              <a:ea typeface="+mj-ea"/>
              <a:cs typeface="+mj-cs"/>
            </a:endParaRPr>
          </a:p>
        </p:txBody>
      </p:sp>
      <p:pic>
        <p:nvPicPr>
          <p:cNvPr id="5" name="Tijdelijke aanduiding voor inhoud 4">
            <a:extLst>
              <a:ext uri="{FF2B5EF4-FFF2-40B4-BE49-F238E27FC236}">
                <a16:creationId xmlns:a16="http://schemas.microsoft.com/office/drawing/2014/main" id="{A9198678-731E-86DC-3ECE-5E1219E9FA51}"/>
              </a:ext>
            </a:extLst>
          </p:cNvPr>
          <p:cNvPicPr>
            <a:picLocks noGrp="1" noChangeAspect="1"/>
          </p:cNvPicPr>
          <p:nvPr>
            <p:ph idx="1"/>
          </p:nvPr>
        </p:nvPicPr>
        <p:blipFill>
          <a:blip r:embed="rId2"/>
          <a:stretch>
            <a:fillRect/>
          </a:stretch>
        </p:blipFill>
        <p:spPr>
          <a:xfrm>
            <a:off x="4032514" y="1065148"/>
            <a:ext cx="7188199" cy="3953508"/>
          </a:xfrm>
          <a:prstGeom prst="rect">
            <a:avLst/>
          </a:prstGeom>
        </p:spPr>
      </p:pic>
      <p:pic>
        <p:nvPicPr>
          <p:cNvPr id="3" name="Afbeelding 2">
            <a:extLst>
              <a:ext uri="{FF2B5EF4-FFF2-40B4-BE49-F238E27FC236}">
                <a16:creationId xmlns:a16="http://schemas.microsoft.com/office/drawing/2014/main" id="{BD841B3C-6C9D-17E4-73F2-FCE48D7C7915}"/>
              </a:ext>
            </a:extLst>
          </p:cNvPr>
          <p:cNvPicPr>
            <a:picLocks noChangeAspect="1"/>
          </p:cNvPicPr>
          <p:nvPr/>
        </p:nvPicPr>
        <p:blipFill>
          <a:blip r:embed="rId3"/>
          <a:stretch>
            <a:fillRect/>
          </a:stretch>
        </p:blipFill>
        <p:spPr>
          <a:xfrm>
            <a:off x="4067979" y="1494498"/>
            <a:ext cx="7117267" cy="3524158"/>
          </a:xfrm>
          <a:prstGeom prst="rect">
            <a:avLst/>
          </a:prstGeom>
        </p:spPr>
      </p:pic>
    </p:spTree>
    <p:extLst>
      <p:ext uri="{BB962C8B-B14F-4D97-AF65-F5344CB8AC3E}">
        <p14:creationId xmlns:p14="http://schemas.microsoft.com/office/powerpoint/2010/main" val="1749534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78E5-4C23-0EEE-3E93-5981DBB5B8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3FD843-5AAC-963A-D519-79A1EE8A20CD}"/>
              </a:ext>
            </a:extLst>
          </p:cNvPr>
          <p:cNvSpPr>
            <a:spLocks noGrp="1"/>
          </p:cNvSpPr>
          <p:nvPr>
            <p:ph type="title"/>
          </p:nvPr>
        </p:nvSpPr>
        <p:spPr/>
        <p:txBody>
          <a:bodyPr/>
          <a:lstStyle/>
          <a:p>
            <a:r>
              <a:rPr lang="nl-NL"/>
              <a:t>Wel </a:t>
            </a:r>
            <a:r>
              <a:rPr lang="nl-NL" dirty="0"/>
              <a:t>of niet KH beperking bij SGLT-2? </a:t>
            </a:r>
          </a:p>
        </p:txBody>
      </p:sp>
      <p:pic>
        <p:nvPicPr>
          <p:cNvPr id="5" name="Tijdelijke aanduiding voor inhoud 4">
            <a:extLst>
              <a:ext uri="{FF2B5EF4-FFF2-40B4-BE49-F238E27FC236}">
                <a16:creationId xmlns:a16="http://schemas.microsoft.com/office/drawing/2014/main" id="{90047226-1B0E-D081-EFAE-ABF4B08BD43F}"/>
              </a:ext>
            </a:extLst>
          </p:cNvPr>
          <p:cNvPicPr>
            <a:picLocks noGrp="1" noChangeAspect="1"/>
          </p:cNvPicPr>
          <p:nvPr>
            <p:ph idx="1"/>
          </p:nvPr>
        </p:nvPicPr>
        <p:blipFill>
          <a:blip r:embed="rId2"/>
          <a:stretch>
            <a:fillRect/>
          </a:stretch>
        </p:blipFill>
        <p:spPr>
          <a:xfrm>
            <a:off x="838199" y="1690688"/>
            <a:ext cx="3105338" cy="4351338"/>
          </a:xfrm>
          <a:ln>
            <a:solidFill>
              <a:srgbClr val="FFC000"/>
            </a:solidFill>
          </a:ln>
        </p:spPr>
      </p:pic>
      <p:pic>
        <p:nvPicPr>
          <p:cNvPr id="7" name="Afbeelding 6">
            <a:extLst>
              <a:ext uri="{FF2B5EF4-FFF2-40B4-BE49-F238E27FC236}">
                <a16:creationId xmlns:a16="http://schemas.microsoft.com/office/drawing/2014/main" id="{24528680-6CA2-2A0A-3E9D-1DC963B7BFFB}"/>
              </a:ext>
            </a:extLst>
          </p:cNvPr>
          <p:cNvPicPr>
            <a:picLocks noChangeAspect="1"/>
          </p:cNvPicPr>
          <p:nvPr/>
        </p:nvPicPr>
        <p:blipFill>
          <a:blip r:embed="rId3"/>
          <a:stretch>
            <a:fillRect/>
          </a:stretch>
        </p:blipFill>
        <p:spPr>
          <a:xfrm>
            <a:off x="4241255" y="1690688"/>
            <a:ext cx="6344535" cy="4029637"/>
          </a:xfrm>
          <a:prstGeom prst="rect">
            <a:avLst/>
          </a:prstGeom>
          <a:ln>
            <a:solidFill>
              <a:srgbClr val="92D050"/>
            </a:solidFill>
          </a:ln>
        </p:spPr>
      </p:pic>
      <p:sp>
        <p:nvSpPr>
          <p:cNvPr id="9" name="Tekstvak 8">
            <a:extLst>
              <a:ext uri="{FF2B5EF4-FFF2-40B4-BE49-F238E27FC236}">
                <a16:creationId xmlns:a16="http://schemas.microsoft.com/office/drawing/2014/main" id="{C62392DC-9556-D038-2A1D-ECAD02279581}"/>
              </a:ext>
            </a:extLst>
          </p:cNvPr>
          <p:cNvSpPr txBox="1"/>
          <p:nvPr/>
        </p:nvSpPr>
        <p:spPr>
          <a:xfrm>
            <a:off x="4241255" y="5889974"/>
            <a:ext cx="7213326" cy="738664"/>
          </a:xfrm>
          <a:prstGeom prst="rect">
            <a:avLst/>
          </a:prstGeom>
          <a:noFill/>
        </p:spPr>
        <p:txBody>
          <a:bodyPr wrap="square">
            <a:spAutoFit/>
          </a:bodyPr>
          <a:lstStyle/>
          <a:p>
            <a:r>
              <a:rPr lang="nl-NL" sz="1400" dirty="0"/>
              <a:t>‘Bepaalde omstandigheden dragen bij aan het verhogen van het risico op een ketoacidose: een sterk koolhydraatbeperkt voedingspatroon (&lt; 70gr KH/dag),  acute ziekte of infectie, trauma, operatie, dreigende dehydratie &amp; het afbouwen van insuline tijdens SGLT-2 gebruik. ‘ </a:t>
            </a:r>
          </a:p>
        </p:txBody>
      </p:sp>
      <p:sp>
        <p:nvSpPr>
          <p:cNvPr id="10" name="Rechthoek: afgeronde hoeken 9">
            <a:extLst>
              <a:ext uri="{FF2B5EF4-FFF2-40B4-BE49-F238E27FC236}">
                <a16:creationId xmlns:a16="http://schemas.microsoft.com/office/drawing/2014/main" id="{2C6BB00E-E42B-8A85-1B31-DA4C4EE43EA6}"/>
              </a:ext>
            </a:extLst>
          </p:cNvPr>
          <p:cNvSpPr/>
          <p:nvPr/>
        </p:nvSpPr>
        <p:spPr>
          <a:xfrm>
            <a:off x="8898194" y="2458065"/>
            <a:ext cx="1573161" cy="204510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50171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CE7DD-BC34-4874-810B-BF6237E06597}"/>
              </a:ext>
            </a:extLst>
          </p:cNvPr>
          <p:cNvSpPr>
            <a:spLocks noGrp="1"/>
          </p:cNvSpPr>
          <p:nvPr>
            <p:ph type="title"/>
          </p:nvPr>
        </p:nvSpPr>
        <p:spPr/>
        <p:txBody>
          <a:bodyPr/>
          <a:lstStyle/>
          <a:p>
            <a:pPr algn="ctr"/>
            <a:r>
              <a:rPr lang="nl-NL" dirty="0"/>
              <a:t>(Mogelijke) samenwerking </a:t>
            </a:r>
            <a:r>
              <a:rPr lang="nl-NL" dirty="0" err="1"/>
              <a:t>apo</a:t>
            </a:r>
            <a:r>
              <a:rPr lang="nl-NL" dirty="0"/>
              <a:t> - diëtist</a:t>
            </a:r>
          </a:p>
        </p:txBody>
      </p:sp>
      <p:sp>
        <p:nvSpPr>
          <p:cNvPr id="3" name="Tijdelijke aanduiding voor inhoud 2">
            <a:extLst>
              <a:ext uri="{FF2B5EF4-FFF2-40B4-BE49-F238E27FC236}">
                <a16:creationId xmlns:a16="http://schemas.microsoft.com/office/drawing/2014/main" id="{CADDF79E-C65C-39D2-3C8A-2C471C4B73AA}"/>
              </a:ext>
            </a:extLst>
          </p:cNvPr>
          <p:cNvSpPr>
            <a:spLocks noGrp="1"/>
          </p:cNvSpPr>
          <p:nvPr>
            <p:ph idx="1"/>
          </p:nvPr>
        </p:nvSpPr>
        <p:spPr>
          <a:xfrm>
            <a:off x="838200" y="1915292"/>
            <a:ext cx="5257800" cy="4351338"/>
          </a:xfrm>
        </p:spPr>
        <p:txBody>
          <a:bodyPr>
            <a:normAutofit/>
          </a:bodyPr>
          <a:lstStyle/>
          <a:p>
            <a:r>
              <a:rPr lang="nl-NL" sz="2000" dirty="0"/>
              <a:t>De apotheker/apotheekteam:</a:t>
            </a:r>
          </a:p>
          <a:p>
            <a:pPr lvl="1"/>
            <a:r>
              <a:rPr lang="nl-NL" sz="1800" dirty="0"/>
              <a:t>Geeft uitleg aan gebruiker SGLT-2 over risico’s strenge KH beperking</a:t>
            </a:r>
          </a:p>
          <a:p>
            <a:pPr lvl="1"/>
            <a:r>
              <a:rPr lang="nl-NL" sz="1800" dirty="0"/>
              <a:t>Verwijst –desgewenst- naar diëtist voor begeleiding bij KH beperking</a:t>
            </a:r>
          </a:p>
          <a:p>
            <a:r>
              <a:rPr lang="nl-NL" sz="2000" dirty="0"/>
              <a:t>De diëtist:</a:t>
            </a:r>
          </a:p>
          <a:p>
            <a:pPr lvl="1"/>
            <a:r>
              <a:rPr lang="nl-NL" sz="1800" dirty="0"/>
              <a:t>Ontraadt strenge KH beperking bij gelijktijdig SGLT-2 gebruik</a:t>
            </a:r>
          </a:p>
          <a:p>
            <a:pPr lvl="1"/>
            <a:r>
              <a:rPr lang="nl-NL" sz="1800" dirty="0"/>
              <a:t>Consulteert evt. apotheker (o.a. : risicofactoren, tijdelijk staken)</a:t>
            </a:r>
          </a:p>
          <a:p>
            <a:r>
              <a:rPr lang="nl-NL" sz="2200" dirty="0"/>
              <a:t>Goede vastlegging/registratie</a:t>
            </a:r>
          </a:p>
          <a:p>
            <a:r>
              <a:rPr lang="nl-NL" sz="2200" dirty="0"/>
              <a:t>Periodiek de boodschap herhalen bij chronische gebruikers (APO en diëtist)</a:t>
            </a:r>
          </a:p>
        </p:txBody>
      </p:sp>
      <p:sp>
        <p:nvSpPr>
          <p:cNvPr id="6" name="Rechthoek: afgeronde hoeken 5">
            <a:extLst>
              <a:ext uri="{FF2B5EF4-FFF2-40B4-BE49-F238E27FC236}">
                <a16:creationId xmlns:a16="http://schemas.microsoft.com/office/drawing/2014/main" id="{307680E0-D015-ED8F-F061-9DC670202D26}"/>
              </a:ext>
            </a:extLst>
          </p:cNvPr>
          <p:cNvSpPr/>
          <p:nvPr/>
        </p:nvSpPr>
        <p:spPr>
          <a:xfrm>
            <a:off x="6715432" y="5112774"/>
            <a:ext cx="403122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nl-NL" sz="1800" dirty="0"/>
              <a:t>NB stem dit altijd af binnen driehoek: </a:t>
            </a:r>
          </a:p>
          <a:p>
            <a:pPr marL="0" indent="0" algn="ctr">
              <a:buNone/>
            </a:pPr>
            <a:r>
              <a:rPr lang="nl-NL" sz="1800" dirty="0"/>
              <a:t>HA/POH – diëtist- apotheek</a:t>
            </a:r>
          </a:p>
        </p:txBody>
      </p:sp>
      <p:pic>
        <p:nvPicPr>
          <p:cNvPr id="7170" name="Picture 2" descr="Kansen en risico’s van koolhydraatbeperkte diëten • Nieuws voor diëtisten">
            <a:extLst>
              <a:ext uri="{FF2B5EF4-FFF2-40B4-BE49-F238E27FC236}">
                <a16:creationId xmlns:a16="http://schemas.microsoft.com/office/drawing/2014/main" id="{49325119-4A71-77BF-EAAD-6E082EE7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411" y="1998968"/>
            <a:ext cx="3945466" cy="263212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2991964-501E-A014-A218-DF143326412A}"/>
              </a:ext>
            </a:extLst>
          </p:cNvPr>
          <p:cNvPicPr>
            <a:picLocks noChangeAspect="1"/>
          </p:cNvPicPr>
          <p:nvPr/>
        </p:nvPicPr>
        <p:blipFill>
          <a:blip r:embed="rId4"/>
          <a:stretch>
            <a:fillRect/>
          </a:stretch>
        </p:blipFill>
        <p:spPr>
          <a:xfrm>
            <a:off x="6096000" y="1986261"/>
            <a:ext cx="2651979" cy="2657539"/>
          </a:xfrm>
          <a:prstGeom prst="rect">
            <a:avLst/>
          </a:prstGeom>
        </p:spPr>
      </p:pic>
    </p:spTree>
    <p:extLst>
      <p:ext uri="{BB962C8B-B14F-4D97-AF65-F5344CB8AC3E}">
        <p14:creationId xmlns:p14="http://schemas.microsoft.com/office/powerpoint/2010/main" val="1705898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2EDB9-E2B3-353F-2A32-F74DAA5108CC}"/>
              </a:ext>
            </a:extLst>
          </p:cNvPr>
          <p:cNvSpPr>
            <a:spLocks noGrp="1"/>
          </p:cNvSpPr>
          <p:nvPr>
            <p:ph type="title"/>
          </p:nvPr>
        </p:nvSpPr>
        <p:spPr/>
        <p:txBody>
          <a:bodyPr/>
          <a:lstStyle/>
          <a:p>
            <a:r>
              <a:rPr lang="nl-NL" dirty="0"/>
              <a:t>Werkingsmechanisme GLP-1 agonisten</a:t>
            </a:r>
          </a:p>
        </p:txBody>
      </p:sp>
      <p:pic>
        <p:nvPicPr>
          <p:cNvPr id="4" name="Afbeelding 3">
            <a:extLst>
              <a:ext uri="{FF2B5EF4-FFF2-40B4-BE49-F238E27FC236}">
                <a16:creationId xmlns:a16="http://schemas.microsoft.com/office/drawing/2014/main" id="{56B4C8AC-9E23-FA31-0B65-373E183BA5DE}"/>
              </a:ext>
            </a:extLst>
          </p:cNvPr>
          <p:cNvPicPr>
            <a:picLocks noChangeAspect="1"/>
          </p:cNvPicPr>
          <p:nvPr/>
        </p:nvPicPr>
        <p:blipFill>
          <a:blip r:embed="rId3"/>
          <a:stretch>
            <a:fillRect/>
          </a:stretch>
        </p:blipFill>
        <p:spPr>
          <a:xfrm>
            <a:off x="1081667" y="1419225"/>
            <a:ext cx="8953500" cy="5438775"/>
          </a:xfrm>
          <a:prstGeom prst="rect">
            <a:avLst/>
          </a:prstGeom>
        </p:spPr>
      </p:pic>
    </p:spTree>
    <p:extLst>
      <p:ext uri="{BB962C8B-B14F-4D97-AF65-F5344CB8AC3E}">
        <p14:creationId xmlns:p14="http://schemas.microsoft.com/office/powerpoint/2010/main" val="3834580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87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06048471-2323-5A08-D2B6-58E0CA7DCC0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Overzicht GLP-1</a:t>
            </a:r>
          </a:p>
        </p:txBody>
      </p:sp>
      <p:pic>
        <p:nvPicPr>
          <p:cNvPr id="5" name="Tijdelijke aanduiding voor inhoud 4">
            <a:extLst>
              <a:ext uri="{FF2B5EF4-FFF2-40B4-BE49-F238E27FC236}">
                <a16:creationId xmlns:a16="http://schemas.microsoft.com/office/drawing/2014/main" id="{4226A2C3-98B5-D836-32A1-E3F851945F11}"/>
              </a:ext>
            </a:extLst>
          </p:cNvPr>
          <p:cNvPicPr>
            <a:picLocks noGrp="1" noChangeAspect="1"/>
          </p:cNvPicPr>
          <p:nvPr>
            <p:ph idx="1"/>
          </p:nvPr>
        </p:nvPicPr>
        <p:blipFill>
          <a:blip r:embed="rId3"/>
          <a:stretch>
            <a:fillRect/>
          </a:stretch>
        </p:blipFill>
        <p:spPr>
          <a:xfrm>
            <a:off x="4032514" y="445716"/>
            <a:ext cx="7188199" cy="3953508"/>
          </a:xfrm>
          <a:prstGeom prst="rect">
            <a:avLst/>
          </a:prstGeom>
        </p:spPr>
      </p:pic>
      <p:pic>
        <p:nvPicPr>
          <p:cNvPr id="7" name="Afbeelding 6">
            <a:extLst>
              <a:ext uri="{FF2B5EF4-FFF2-40B4-BE49-F238E27FC236}">
                <a16:creationId xmlns:a16="http://schemas.microsoft.com/office/drawing/2014/main" id="{701B05C0-A17F-8CFE-BF13-853312B2FE0A}"/>
              </a:ext>
            </a:extLst>
          </p:cNvPr>
          <p:cNvPicPr>
            <a:picLocks noChangeAspect="1"/>
          </p:cNvPicPr>
          <p:nvPr/>
        </p:nvPicPr>
        <p:blipFill>
          <a:blip r:embed="rId4"/>
          <a:stretch>
            <a:fillRect/>
          </a:stretch>
        </p:blipFill>
        <p:spPr>
          <a:xfrm>
            <a:off x="5612137" y="4844940"/>
            <a:ext cx="4350514" cy="1405135"/>
          </a:xfrm>
          <a:prstGeom prst="rect">
            <a:avLst/>
          </a:prstGeom>
        </p:spPr>
      </p:pic>
      <p:sp>
        <p:nvSpPr>
          <p:cNvPr id="8" name="Tekstvak 7">
            <a:extLst>
              <a:ext uri="{FF2B5EF4-FFF2-40B4-BE49-F238E27FC236}">
                <a16:creationId xmlns:a16="http://schemas.microsoft.com/office/drawing/2014/main" id="{ED5AE580-D8CE-CF53-8368-758A08B768BC}"/>
              </a:ext>
            </a:extLst>
          </p:cNvPr>
          <p:cNvSpPr txBox="1"/>
          <p:nvPr/>
        </p:nvSpPr>
        <p:spPr>
          <a:xfrm>
            <a:off x="3959051" y="5224341"/>
            <a:ext cx="148002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En G2: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(GIP + GLP-1)</a:t>
            </a:r>
          </a:p>
        </p:txBody>
      </p:sp>
    </p:spTree>
    <p:extLst>
      <p:ext uri="{BB962C8B-B14F-4D97-AF65-F5344CB8AC3E}">
        <p14:creationId xmlns:p14="http://schemas.microsoft.com/office/powerpoint/2010/main" val="3721488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CAA21-F0E9-4507-A1A0-9CA6432FD6CA}"/>
              </a:ext>
            </a:extLst>
          </p:cNvPr>
          <p:cNvSpPr>
            <a:spLocks noGrp="1"/>
          </p:cNvSpPr>
          <p:nvPr>
            <p:ph type="title"/>
          </p:nvPr>
        </p:nvSpPr>
        <p:spPr>
          <a:xfrm>
            <a:off x="838200" y="365125"/>
            <a:ext cx="10281356" cy="752475"/>
          </a:xfrm>
        </p:spPr>
        <p:txBody>
          <a:bodyPr/>
          <a:lstStyle/>
          <a:p>
            <a:r>
              <a:rPr lang="nl-NL" dirty="0"/>
              <a:t>5 feb 2024</a:t>
            </a:r>
          </a:p>
        </p:txBody>
      </p:sp>
      <p:pic>
        <p:nvPicPr>
          <p:cNvPr id="5" name="Afbeelding 4">
            <a:extLst>
              <a:ext uri="{FF2B5EF4-FFF2-40B4-BE49-F238E27FC236}">
                <a16:creationId xmlns:a16="http://schemas.microsoft.com/office/drawing/2014/main" id="{10E2BFB8-AE06-1F2E-A4B4-446586F35723}"/>
              </a:ext>
            </a:extLst>
          </p:cNvPr>
          <p:cNvPicPr>
            <a:picLocks noChangeAspect="1"/>
          </p:cNvPicPr>
          <p:nvPr/>
        </p:nvPicPr>
        <p:blipFill>
          <a:blip r:embed="rId3"/>
          <a:stretch>
            <a:fillRect/>
          </a:stretch>
        </p:blipFill>
        <p:spPr>
          <a:xfrm>
            <a:off x="838200" y="1117601"/>
            <a:ext cx="5394010" cy="5080000"/>
          </a:xfrm>
          <a:prstGeom prst="rect">
            <a:avLst/>
          </a:prstGeom>
        </p:spPr>
      </p:pic>
      <p:pic>
        <p:nvPicPr>
          <p:cNvPr id="7" name="Afbeelding 6">
            <a:extLst>
              <a:ext uri="{FF2B5EF4-FFF2-40B4-BE49-F238E27FC236}">
                <a16:creationId xmlns:a16="http://schemas.microsoft.com/office/drawing/2014/main" id="{B3429055-3244-6536-8064-3BD20679C438}"/>
              </a:ext>
            </a:extLst>
          </p:cNvPr>
          <p:cNvPicPr>
            <a:picLocks noChangeAspect="1"/>
          </p:cNvPicPr>
          <p:nvPr/>
        </p:nvPicPr>
        <p:blipFill>
          <a:blip r:embed="rId4"/>
          <a:stretch>
            <a:fillRect/>
          </a:stretch>
        </p:blipFill>
        <p:spPr>
          <a:xfrm>
            <a:off x="6232210" y="2163951"/>
            <a:ext cx="5906012" cy="2987299"/>
          </a:xfrm>
          <a:prstGeom prst="rect">
            <a:avLst/>
          </a:prstGeom>
        </p:spPr>
      </p:pic>
      <p:sp>
        <p:nvSpPr>
          <p:cNvPr id="8" name="Rechthoek 7">
            <a:extLst>
              <a:ext uri="{FF2B5EF4-FFF2-40B4-BE49-F238E27FC236}">
                <a16:creationId xmlns:a16="http://schemas.microsoft.com/office/drawing/2014/main" id="{48957954-98A1-6B06-D909-289B6AC77FF7}"/>
              </a:ext>
            </a:extLst>
          </p:cNvPr>
          <p:cNvSpPr/>
          <p:nvPr/>
        </p:nvSpPr>
        <p:spPr>
          <a:xfrm>
            <a:off x="6232209" y="3330222"/>
            <a:ext cx="5666279" cy="73377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phic 11" descr="Goudstaven silhouet">
            <a:extLst>
              <a:ext uri="{FF2B5EF4-FFF2-40B4-BE49-F238E27FC236}">
                <a16:creationId xmlns:a16="http://schemas.microsoft.com/office/drawing/2014/main" id="{F499CD12-245A-818A-4916-73D3DE77DF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5801" y="4950177"/>
            <a:ext cx="1777999" cy="1777999"/>
          </a:xfrm>
          <a:prstGeom prst="rect">
            <a:avLst/>
          </a:prstGeom>
        </p:spPr>
      </p:pic>
    </p:spTree>
    <p:extLst>
      <p:ext uri="{BB962C8B-B14F-4D97-AF65-F5344CB8AC3E}">
        <p14:creationId xmlns:p14="http://schemas.microsoft.com/office/powerpoint/2010/main" val="2753172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1C7202-4A07-6457-692F-35ABEABF863F}"/>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B71D1616-FD57-F791-FA24-DEBFBE3A9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35" name="Rectangle 34">
            <a:extLst>
              <a:ext uri="{FF2B5EF4-FFF2-40B4-BE49-F238E27FC236}">
                <a16:creationId xmlns:a16="http://schemas.microsoft.com/office/drawing/2014/main" id="{ACF246D3-56B3-842E-FF4C-9FFE57034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802AAF6B-20CB-F519-B77B-AE6B0D765E85}"/>
              </a:ext>
            </a:extLst>
          </p:cNvPr>
          <p:cNvSpPr>
            <a:spLocks noGrp="1"/>
          </p:cNvSpPr>
          <p:nvPr>
            <p:ph type="title"/>
          </p:nvPr>
        </p:nvSpPr>
        <p:spPr>
          <a:xfrm>
            <a:off x="761995" y="307447"/>
            <a:ext cx="10693884" cy="1109932"/>
          </a:xfrm>
        </p:spPr>
        <p:txBody>
          <a:bodyPr vert="horz" lIns="91440" tIns="45720" rIns="91440" bIns="45720" rtlCol="0" anchor="ctr">
            <a:normAutofit/>
          </a:bodyPr>
          <a:lstStyle/>
          <a:p>
            <a:r>
              <a:rPr lang="en-US" sz="4000" kern="1200" dirty="0" err="1">
                <a:solidFill>
                  <a:schemeClr val="tx1"/>
                </a:solidFill>
                <a:latin typeface="+mj-lt"/>
                <a:ea typeface="+mj-ea"/>
                <a:cs typeface="+mj-cs"/>
              </a:rPr>
              <a:t>Gebruik</a:t>
            </a:r>
            <a:r>
              <a:rPr lang="en-US" sz="4000" kern="1200" dirty="0">
                <a:solidFill>
                  <a:schemeClr val="tx1"/>
                </a:solidFill>
                <a:latin typeface="+mj-lt"/>
                <a:ea typeface="+mj-ea"/>
                <a:cs typeface="+mj-cs"/>
              </a:rPr>
              <a:t> </a:t>
            </a:r>
            <a:r>
              <a:rPr lang="en-US" sz="4000" dirty="0"/>
              <a:t>GLP-1 </a:t>
            </a:r>
            <a:r>
              <a:rPr lang="en-US" sz="4000" dirty="0" err="1"/>
              <a:t>agonisten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neemt</a:t>
            </a:r>
            <a:r>
              <a:rPr lang="en-US" sz="4000" kern="1200" dirty="0">
                <a:solidFill>
                  <a:schemeClr val="tx1"/>
                </a:solidFill>
                <a:latin typeface="+mj-lt"/>
                <a:ea typeface="+mj-ea"/>
                <a:cs typeface="+mj-cs"/>
              </a:rPr>
              <a:t> toe</a:t>
            </a:r>
          </a:p>
        </p:txBody>
      </p:sp>
      <p:pic>
        <p:nvPicPr>
          <p:cNvPr id="10" name="Afbeelding 9">
            <a:extLst>
              <a:ext uri="{FF2B5EF4-FFF2-40B4-BE49-F238E27FC236}">
                <a16:creationId xmlns:a16="http://schemas.microsoft.com/office/drawing/2014/main" id="{11657B6C-3425-7926-176E-5146FCBF6536}"/>
              </a:ext>
            </a:extLst>
          </p:cNvPr>
          <p:cNvPicPr>
            <a:picLocks noChangeAspect="1"/>
          </p:cNvPicPr>
          <p:nvPr/>
        </p:nvPicPr>
        <p:blipFill>
          <a:blip r:embed="rId3"/>
          <a:stretch>
            <a:fillRect/>
          </a:stretch>
        </p:blipFill>
        <p:spPr>
          <a:xfrm>
            <a:off x="292608" y="1956641"/>
            <a:ext cx="6710612" cy="4110249"/>
          </a:xfrm>
          <a:prstGeom prst="rect">
            <a:avLst/>
          </a:prstGeom>
        </p:spPr>
      </p:pic>
      <p:sp>
        <p:nvSpPr>
          <p:cNvPr id="6" name="Tekstvak 5">
            <a:extLst>
              <a:ext uri="{FF2B5EF4-FFF2-40B4-BE49-F238E27FC236}">
                <a16:creationId xmlns:a16="http://schemas.microsoft.com/office/drawing/2014/main" id="{B015CB19-2E8B-01DE-5A20-AE41AB20F79D}"/>
              </a:ext>
            </a:extLst>
          </p:cNvPr>
          <p:cNvSpPr txBox="1"/>
          <p:nvPr/>
        </p:nvSpPr>
        <p:spPr>
          <a:xfrm>
            <a:off x="6656832" y="2426208"/>
            <a:ext cx="4799047" cy="3640681"/>
          </a:xfrm>
          <a:prstGeom prst="rect">
            <a:avLst/>
          </a:prstGeom>
        </p:spPr>
        <p:txBody>
          <a:bodyPr vert="horz" lIns="91440" tIns="45720" rIns="91440" bIns="45720" rtlCol="0" anchor="ctr">
            <a:normAutofit fontScale="92500"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Aantal</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gebruikers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2000" dirty="0">
                <a:solidFill>
                  <a:prstClr val="black"/>
                </a:solidFill>
                <a:latin typeface="Aptos" panose="02110004020202020204"/>
              </a:rPr>
              <a:t>GLP-1 is </a:t>
            </a:r>
            <a:r>
              <a:rPr lang="en-US" sz="2000" dirty="0" err="1">
                <a:solidFill>
                  <a:prstClr val="black"/>
                </a:solidFill>
                <a:latin typeface="Aptos" panose="02110004020202020204"/>
              </a:rPr>
              <a:t>verdubbeld</a:t>
            </a:r>
            <a:r>
              <a:rPr lang="en-US" sz="2000" dirty="0">
                <a:solidFill>
                  <a:prstClr val="black"/>
                </a:solidFill>
                <a:latin typeface="Aptos" panose="02110004020202020204"/>
              </a:rPr>
              <a:t> in 2024 </a:t>
            </a:r>
            <a:r>
              <a:rPr lang="en-US" sz="2000" dirty="0" err="1">
                <a:solidFill>
                  <a:prstClr val="black"/>
                </a:solidFill>
                <a:latin typeface="Aptos" panose="02110004020202020204"/>
              </a:rPr>
              <a:t>t.o.v</a:t>
            </a:r>
            <a:r>
              <a:rPr lang="en-US" sz="2000" dirty="0">
                <a:solidFill>
                  <a:prstClr val="black"/>
                </a:solidFill>
                <a:latin typeface="Aptos" panose="02110004020202020204"/>
              </a:rPr>
              <a:t> 2023 tot 120.000</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T.o.v</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2023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namen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kosten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van GLP-1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agonisten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in 2024 toe met 24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miljoen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(+24%) tot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zo’n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121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miljoen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euro.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000" dirty="0">
              <a:solidFill>
                <a:prstClr val="black"/>
              </a:solidFill>
              <a:latin typeface="Aptos" panose="02110004020202020204"/>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De GLP-1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agonisten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en SGLT-2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remmers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zijn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goed</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voor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meer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dan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helft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van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totale</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kosten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aan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diabetesmedicatie</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 392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miljoen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euro in 2024).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Aptos" panose="02110004020202020204"/>
              </a:rPr>
              <a:t>Per </a:t>
            </a:r>
            <a:r>
              <a:rPr lang="en-US" sz="2000" dirty="0" err="1">
                <a:solidFill>
                  <a:prstClr val="black"/>
                </a:solidFill>
                <a:latin typeface="Aptos" panose="02110004020202020204"/>
              </a:rPr>
              <a:t>saldon</a:t>
            </a:r>
            <a:r>
              <a:rPr lang="en-US" sz="2000" dirty="0">
                <a:solidFill>
                  <a:prstClr val="black"/>
                </a:solidFill>
                <a:latin typeface="Aptos" panose="02110004020202020204"/>
              </a:rPr>
              <a:t> </a:t>
            </a:r>
            <a:r>
              <a:rPr lang="en-US" sz="2000" dirty="0" err="1">
                <a:solidFill>
                  <a:prstClr val="black"/>
                </a:solidFill>
                <a:latin typeface="Aptos" panose="02110004020202020204"/>
              </a:rPr>
              <a:t>stegen</a:t>
            </a:r>
            <a:r>
              <a:rPr lang="en-US" sz="2000" dirty="0">
                <a:solidFill>
                  <a:prstClr val="black"/>
                </a:solidFill>
                <a:latin typeface="Aptos" panose="02110004020202020204"/>
              </a:rPr>
              <a:t> de </a:t>
            </a:r>
            <a:r>
              <a:rPr lang="en-US" sz="2000" dirty="0" err="1">
                <a:solidFill>
                  <a:prstClr val="black"/>
                </a:solidFill>
                <a:latin typeface="Aptos" panose="02110004020202020204"/>
              </a:rPr>
              <a:t>kosten</a:t>
            </a:r>
            <a:r>
              <a:rPr lang="en-US" sz="2000" dirty="0">
                <a:solidFill>
                  <a:prstClr val="black"/>
                </a:solidFill>
                <a:latin typeface="Aptos" panose="02110004020202020204"/>
              </a:rPr>
              <a:t> </a:t>
            </a:r>
            <a:r>
              <a:rPr lang="en-US" sz="2000" dirty="0" err="1">
                <a:solidFill>
                  <a:prstClr val="black"/>
                </a:solidFill>
                <a:latin typeface="Aptos" panose="02110004020202020204"/>
              </a:rPr>
              <a:t>aan</a:t>
            </a:r>
            <a:r>
              <a:rPr lang="en-US" sz="2000" dirty="0">
                <a:solidFill>
                  <a:prstClr val="black"/>
                </a:solidFill>
                <a:latin typeface="Aptos" panose="02110004020202020204"/>
              </a:rPr>
              <a:t> </a:t>
            </a:r>
            <a:r>
              <a:rPr lang="en-US" sz="2000" dirty="0" err="1">
                <a:solidFill>
                  <a:prstClr val="black"/>
                </a:solidFill>
                <a:latin typeface="Aptos" panose="02110004020202020204"/>
              </a:rPr>
              <a:t>diabetesmedicatie</a:t>
            </a:r>
            <a:r>
              <a:rPr lang="en-US" sz="2000" dirty="0">
                <a:solidFill>
                  <a:prstClr val="black"/>
                </a:solidFill>
                <a:latin typeface="Aptos" panose="02110004020202020204"/>
              </a:rPr>
              <a:t> in 2024 met 51 </a:t>
            </a:r>
            <a:r>
              <a:rPr lang="en-US" sz="2000" dirty="0" err="1">
                <a:solidFill>
                  <a:prstClr val="black"/>
                </a:solidFill>
                <a:latin typeface="Aptos" panose="02110004020202020204"/>
              </a:rPr>
              <a:t>miljoen</a:t>
            </a:r>
            <a:r>
              <a:rPr lang="en-US" sz="2000" dirty="0">
                <a:solidFill>
                  <a:prstClr val="black"/>
                </a:solidFill>
                <a:latin typeface="Aptos" panose="02110004020202020204"/>
              </a:rPr>
              <a:t> euro (+ 15%)</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123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7F3B3-0B34-862E-20DA-E21C8325B44E}"/>
              </a:ext>
            </a:extLst>
          </p:cNvPr>
          <p:cNvSpPr>
            <a:spLocks noGrp="1"/>
          </p:cNvSpPr>
          <p:nvPr>
            <p:ph type="title"/>
          </p:nvPr>
        </p:nvSpPr>
        <p:spPr>
          <a:xfrm>
            <a:off x="838200" y="194437"/>
            <a:ext cx="10515600" cy="1325563"/>
          </a:xfrm>
        </p:spPr>
        <p:txBody>
          <a:bodyPr>
            <a:normAutofit/>
          </a:bodyPr>
          <a:lstStyle/>
          <a:p>
            <a:pPr algn="ctr"/>
            <a:r>
              <a:rPr lang="nl-NL" sz="3200" dirty="0"/>
              <a:t>Associatie GLP-1(/GIP) behandeling &amp; verlies spiermassa</a:t>
            </a:r>
          </a:p>
        </p:txBody>
      </p:sp>
      <p:pic>
        <p:nvPicPr>
          <p:cNvPr id="1026" name="Graphic 1">
            <a:extLst>
              <a:ext uri="{FF2B5EF4-FFF2-40B4-BE49-F238E27FC236}">
                <a16:creationId xmlns:a16="http://schemas.microsoft.com/office/drawing/2014/main" id="{C0FFED9D-5478-8E2F-5337-62F7BDFB9A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31" r="18710" b="64464"/>
          <a:stretch/>
        </p:blipFill>
        <p:spPr bwMode="auto">
          <a:xfrm>
            <a:off x="687925" y="1187399"/>
            <a:ext cx="10515600" cy="30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ijdelijke aanduiding voor inhoud 4">
            <a:extLst>
              <a:ext uri="{FF2B5EF4-FFF2-40B4-BE49-F238E27FC236}">
                <a16:creationId xmlns:a16="http://schemas.microsoft.com/office/drawing/2014/main" id="{A95CF7F2-C98F-B07C-3532-C7A8C1937389}"/>
              </a:ext>
            </a:extLst>
          </p:cNvPr>
          <p:cNvPicPr>
            <a:picLocks noGrp="1" noChangeAspect="1"/>
          </p:cNvPicPr>
          <p:nvPr>
            <p:ph idx="1"/>
          </p:nvPr>
        </p:nvPicPr>
        <p:blipFill>
          <a:blip r:embed="rId4"/>
          <a:srcRect l="33628"/>
          <a:stretch/>
        </p:blipFill>
        <p:spPr>
          <a:xfrm>
            <a:off x="3336884" y="4317125"/>
            <a:ext cx="5518232" cy="1973751"/>
          </a:xfrm>
          <a:ln>
            <a:solidFill>
              <a:schemeClr val="tx1"/>
            </a:solidFill>
          </a:ln>
        </p:spPr>
      </p:pic>
      <p:sp>
        <p:nvSpPr>
          <p:cNvPr id="6" name="Tekstvak 5">
            <a:extLst>
              <a:ext uri="{FF2B5EF4-FFF2-40B4-BE49-F238E27FC236}">
                <a16:creationId xmlns:a16="http://schemas.microsoft.com/office/drawing/2014/main" id="{9530AD19-98B4-448D-1E0D-77BFCDC0696F}"/>
              </a:ext>
            </a:extLst>
          </p:cNvPr>
          <p:cNvSpPr txBox="1"/>
          <p:nvPr/>
        </p:nvSpPr>
        <p:spPr>
          <a:xfrm>
            <a:off x="450937" y="6415372"/>
            <a:ext cx="110354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Sans-Regular"/>
                <a:ea typeface="+mn-ea"/>
                <a:cs typeface="+mn-cs"/>
              </a:rPr>
              <a:t>Changes in lean body mass with glucagon-like peptide-1-based therapies </a:t>
            </a:r>
            <a:r>
              <a:rPr kumimoji="0" lang="nl-NL" sz="1400" b="0" i="0" u="none" strike="noStrike" kern="1200" cap="none" spc="0" normalizeH="0" baseline="0" noProof="0" err="1">
                <a:ln>
                  <a:noFill/>
                </a:ln>
                <a:solidFill>
                  <a:prstClr val="black"/>
                </a:solidFill>
                <a:effectLst/>
                <a:uLnTx/>
                <a:uFillTx/>
                <a:latin typeface="OpenSans-Regular"/>
                <a:ea typeface="+mn-ea"/>
                <a:cs typeface="+mn-cs"/>
              </a:rPr>
              <a:t>and</a:t>
            </a:r>
            <a:r>
              <a:rPr kumimoji="0" lang="nl-NL" sz="1400" b="0" i="0" u="none" strike="noStrike" kern="1200" cap="none" spc="0" normalizeH="0" baseline="0" noProof="0">
                <a:ln>
                  <a:noFill/>
                </a:ln>
                <a:solidFill>
                  <a:prstClr val="black"/>
                </a:solidFill>
                <a:effectLst/>
                <a:uLnTx/>
                <a:uFillTx/>
                <a:latin typeface="OpenSans-Regular"/>
                <a:ea typeface="+mn-ea"/>
                <a:cs typeface="+mn-cs"/>
              </a:rPr>
              <a:t> </a:t>
            </a:r>
            <a:r>
              <a:rPr kumimoji="0" lang="nl-NL" sz="1400" b="0" i="0" u="none" strike="noStrike" kern="1200" cap="none" spc="0" normalizeH="0" baseline="0" noProof="0" err="1">
                <a:ln>
                  <a:noFill/>
                </a:ln>
                <a:solidFill>
                  <a:prstClr val="black"/>
                </a:solidFill>
                <a:effectLst/>
                <a:uLnTx/>
                <a:uFillTx/>
                <a:latin typeface="OpenSans-Regular"/>
                <a:ea typeface="+mn-ea"/>
                <a:cs typeface="+mn-cs"/>
              </a:rPr>
              <a:t>mitigation</a:t>
            </a:r>
            <a:r>
              <a:rPr kumimoji="0" lang="nl-NL" sz="1400" b="0" i="0" u="none" strike="noStrike" kern="1200" cap="none" spc="0" normalizeH="0" baseline="0" noProof="0">
                <a:ln>
                  <a:noFill/>
                </a:ln>
                <a:solidFill>
                  <a:prstClr val="black"/>
                </a:solidFill>
                <a:effectLst/>
                <a:uLnTx/>
                <a:uFillTx/>
                <a:latin typeface="OpenSans-Regular"/>
                <a:ea typeface="+mn-ea"/>
                <a:cs typeface="+mn-cs"/>
              </a:rPr>
              <a:t> </a:t>
            </a:r>
            <a:r>
              <a:rPr kumimoji="0" lang="nl-NL" sz="1400" b="0" i="0" u="none" strike="noStrike" kern="1200" cap="none" spc="0" normalizeH="0" baseline="0" noProof="0" err="1">
                <a:ln>
                  <a:noFill/>
                </a:ln>
                <a:solidFill>
                  <a:prstClr val="black"/>
                </a:solidFill>
                <a:effectLst/>
                <a:uLnTx/>
                <a:uFillTx/>
                <a:latin typeface="OpenSans-Regular"/>
                <a:ea typeface="+mn-ea"/>
                <a:cs typeface="+mn-cs"/>
              </a:rPr>
              <a:t>strategies</a:t>
            </a:r>
            <a:r>
              <a:rPr kumimoji="0" lang="nl-NL" sz="1400" b="0" i="0" u="none" strike="noStrike" kern="1200" cap="none" spc="0" normalizeH="0" baseline="0" noProof="0">
                <a:ln>
                  <a:noFill/>
                </a:ln>
                <a:solidFill>
                  <a:prstClr val="black"/>
                </a:solidFill>
                <a:effectLst/>
                <a:uLnTx/>
                <a:uFillTx/>
                <a:latin typeface="OpenSans-Regular"/>
                <a:ea typeface="+mn-ea"/>
                <a:cs typeface="+mn-cs"/>
              </a:rPr>
              <a:t>. </a:t>
            </a:r>
            <a:r>
              <a:rPr kumimoji="0" lang="nl-NL" sz="1400" b="0" i="0" u="none" strike="noStrike" kern="1200" cap="none" spc="0" normalizeH="0" baseline="0" noProof="0" err="1">
                <a:ln>
                  <a:noFill/>
                </a:ln>
                <a:solidFill>
                  <a:prstClr val="black"/>
                </a:solidFill>
                <a:effectLst/>
                <a:uLnTx/>
                <a:uFillTx/>
                <a:latin typeface="Raleway-Regular"/>
                <a:ea typeface="+mn-ea"/>
                <a:cs typeface="+mn-cs"/>
              </a:rPr>
              <a:t>Neeland</a:t>
            </a:r>
            <a:r>
              <a:rPr kumimoji="0" lang="nl-NL" sz="1400" b="0" i="0" u="none" strike="noStrike" kern="1200" cap="none" spc="0" normalizeH="0" baseline="0" noProof="0">
                <a:ln>
                  <a:noFill/>
                </a:ln>
                <a:solidFill>
                  <a:prstClr val="black"/>
                </a:solidFill>
                <a:effectLst/>
                <a:uLnTx/>
                <a:uFillTx/>
                <a:latin typeface="Raleway-Regular"/>
                <a:ea typeface="+mn-ea"/>
                <a:cs typeface="+mn-cs"/>
              </a:rPr>
              <a:t> </a:t>
            </a:r>
            <a:r>
              <a:rPr kumimoji="0" lang="nl-NL" sz="1400" b="0" i="1" u="none" strike="noStrike" kern="1200" cap="none" spc="0" normalizeH="0" baseline="0" noProof="0">
                <a:ln>
                  <a:noFill/>
                </a:ln>
                <a:solidFill>
                  <a:prstClr val="black"/>
                </a:solidFill>
                <a:effectLst/>
                <a:uLnTx/>
                <a:uFillTx/>
                <a:latin typeface="OpenSans-Italic"/>
                <a:ea typeface="+mn-ea"/>
                <a:cs typeface="+mn-cs"/>
              </a:rPr>
              <a:t>et al. </a:t>
            </a:r>
            <a:r>
              <a:rPr kumimoji="0" lang="nl-NL" sz="1400" b="0" i="0" u="none" strike="noStrike" kern="1200" cap="none" spc="0" normalizeH="0" baseline="0" noProof="0">
                <a:ln>
                  <a:noFill/>
                </a:ln>
                <a:solidFill>
                  <a:prstClr val="black"/>
                </a:solidFill>
                <a:effectLst/>
                <a:uLnTx/>
                <a:uFillTx/>
                <a:latin typeface="Raleway-Regular"/>
                <a:ea typeface="+mn-ea"/>
                <a:cs typeface="+mn-cs"/>
              </a:rPr>
              <a:t>(2024)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a:ln>
                  <a:noFill/>
                </a:ln>
                <a:solidFill>
                  <a:prstClr val="black"/>
                </a:solidFill>
                <a:effectLst/>
                <a:uLnTx/>
                <a:uFillTx/>
                <a:latin typeface="OpenSans-Italic"/>
                <a:ea typeface="+mn-ea"/>
                <a:cs typeface="+mn-cs"/>
              </a:rPr>
              <a:t>Diabetes, </a:t>
            </a:r>
            <a:r>
              <a:rPr kumimoji="0" lang="nl-NL" sz="1400" b="0" i="1" u="none" strike="noStrike" kern="1200" cap="none" spc="0" normalizeH="0" baseline="0" noProof="0" err="1">
                <a:ln>
                  <a:noFill/>
                </a:ln>
                <a:solidFill>
                  <a:prstClr val="black"/>
                </a:solidFill>
                <a:effectLst/>
                <a:uLnTx/>
                <a:uFillTx/>
                <a:latin typeface="OpenSans-Italic"/>
                <a:ea typeface="+mn-ea"/>
                <a:cs typeface="+mn-cs"/>
              </a:rPr>
              <a:t>Obesity</a:t>
            </a:r>
            <a:r>
              <a:rPr kumimoji="0" lang="nl-NL" sz="1400" b="0" i="1" u="none" strike="noStrike" kern="1200" cap="none" spc="0" normalizeH="0" baseline="0" noProof="0">
                <a:ln>
                  <a:noFill/>
                </a:ln>
                <a:solidFill>
                  <a:prstClr val="black"/>
                </a:solidFill>
                <a:effectLst/>
                <a:uLnTx/>
                <a:uFillTx/>
                <a:latin typeface="OpenSans-Italic"/>
                <a:ea typeface="+mn-ea"/>
                <a:cs typeface="+mn-cs"/>
              </a:rPr>
              <a:t> </a:t>
            </a:r>
            <a:r>
              <a:rPr kumimoji="0" lang="nl-NL" sz="1400" b="0" i="1" u="none" strike="noStrike" kern="1200" cap="none" spc="0" normalizeH="0" baseline="0" noProof="0" err="1">
                <a:ln>
                  <a:noFill/>
                </a:ln>
                <a:solidFill>
                  <a:prstClr val="black"/>
                </a:solidFill>
                <a:effectLst/>
                <a:uLnTx/>
                <a:uFillTx/>
                <a:latin typeface="OpenSans-Italic"/>
                <a:ea typeface="+mn-ea"/>
                <a:cs typeface="+mn-cs"/>
              </a:rPr>
              <a:t>and</a:t>
            </a:r>
            <a:r>
              <a:rPr kumimoji="0" lang="nl-NL" sz="1400" b="0" i="1" u="none" strike="noStrike" kern="1200" cap="none" spc="0" normalizeH="0" baseline="0" noProof="0">
                <a:ln>
                  <a:noFill/>
                </a:ln>
                <a:solidFill>
                  <a:prstClr val="black"/>
                </a:solidFill>
                <a:effectLst/>
                <a:uLnTx/>
                <a:uFillTx/>
                <a:latin typeface="OpenSans-Italic"/>
                <a:ea typeface="+mn-ea"/>
                <a:cs typeface="+mn-cs"/>
              </a:rPr>
              <a:t> </a:t>
            </a:r>
            <a:r>
              <a:rPr kumimoji="0" lang="nl-NL" sz="1400" b="0" i="1" u="none" strike="noStrike" kern="1200" cap="none" spc="0" normalizeH="0" baseline="0" noProof="0" err="1">
                <a:ln>
                  <a:noFill/>
                </a:ln>
                <a:solidFill>
                  <a:prstClr val="black"/>
                </a:solidFill>
                <a:effectLst/>
                <a:uLnTx/>
                <a:uFillTx/>
                <a:latin typeface="OpenSans-Italic"/>
                <a:ea typeface="+mn-ea"/>
                <a:cs typeface="+mn-cs"/>
              </a:rPr>
              <a:t>Metabolism</a:t>
            </a:r>
            <a:r>
              <a:rPr kumimoji="0" lang="nl-NL" sz="1400" b="0" i="1" u="none" strike="noStrike" kern="1200" cap="none" spc="0" normalizeH="0" baseline="0" noProof="0">
                <a:ln>
                  <a:noFill/>
                </a:ln>
                <a:solidFill>
                  <a:prstClr val="black"/>
                </a:solidFill>
                <a:effectLst/>
                <a:uLnTx/>
                <a:uFillTx/>
                <a:latin typeface="OpenSans-Italic"/>
                <a:ea typeface="+mn-ea"/>
                <a:cs typeface="+mn-cs"/>
              </a:rPr>
              <a:t> </a:t>
            </a:r>
            <a:r>
              <a:rPr kumimoji="0" lang="nl-NL" sz="1400" b="0" i="0" u="none" strike="noStrike" kern="1200" cap="none" spc="0" normalizeH="0" baseline="0" noProof="0">
                <a:ln>
                  <a:noFill/>
                </a:ln>
                <a:solidFill>
                  <a:prstClr val="black"/>
                </a:solidFill>
                <a:effectLst/>
                <a:uLnTx/>
                <a:uFillTx/>
                <a:latin typeface="Raleway-Regular"/>
                <a:ea typeface="+mn-ea"/>
                <a:cs typeface="+mn-cs"/>
              </a:rPr>
              <a:t>| DOI: 10.1111/dom.15728</a:t>
            </a:r>
            <a:endParaRPr kumimoji="0" lang="nl-NL"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479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9ED7AD2-59EB-95A4-9D73-D20D2A38EE73}"/>
              </a:ext>
            </a:extLst>
          </p:cNvPr>
          <p:cNvSpPr>
            <a:spLocks noGrp="1"/>
          </p:cNvSpPr>
          <p:nvPr>
            <p:ph type="title"/>
          </p:nvPr>
        </p:nvSpPr>
        <p:spPr>
          <a:xfrm>
            <a:off x="630936" y="640080"/>
            <a:ext cx="4818888" cy="1481328"/>
          </a:xfrm>
        </p:spPr>
        <p:txBody>
          <a:bodyPr anchor="b">
            <a:normAutofit/>
          </a:bodyPr>
          <a:lstStyle/>
          <a:p>
            <a:r>
              <a:rPr lang="nl-NL" sz="5400"/>
              <a:t>Even voorstellen</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4DF1728-2AFD-C726-071C-BAA81D0990E4}"/>
              </a:ext>
            </a:extLst>
          </p:cNvPr>
          <p:cNvSpPr>
            <a:spLocks noGrp="1"/>
          </p:cNvSpPr>
          <p:nvPr>
            <p:ph idx="1"/>
          </p:nvPr>
        </p:nvSpPr>
        <p:spPr>
          <a:xfrm>
            <a:off x="630936" y="2660904"/>
            <a:ext cx="4818888" cy="3547872"/>
          </a:xfrm>
        </p:spPr>
        <p:txBody>
          <a:bodyPr anchor="t">
            <a:normAutofit/>
          </a:bodyPr>
          <a:lstStyle/>
          <a:p>
            <a:pPr marL="0" indent="0">
              <a:buNone/>
            </a:pPr>
            <a:r>
              <a:rPr lang="nl-NL" sz="1900" dirty="0"/>
              <a:t>Nicolette Venema : Apotheker bij Apotheek de </a:t>
            </a:r>
            <a:r>
              <a:rPr lang="nl-NL" sz="1900" dirty="0" err="1"/>
              <a:t>Peeleres</a:t>
            </a:r>
            <a:r>
              <a:rPr lang="nl-NL" sz="1900" dirty="0"/>
              <a:t> te Assen sinds 2001  </a:t>
            </a:r>
          </a:p>
          <a:p>
            <a:pPr marL="0" indent="0">
              <a:buNone/>
            </a:pPr>
            <a:endParaRPr lang="nl-NL" sz="1900" dirty="0"/>
          </a:p>
          <a:p>
            <a:pPr marL="0" indent="0">
              <a:buNone/>
            </a:pPr>
            <a:r>
              <a:rPr lang="nl-NL" sz="1900" dirty="0"/>
              <a:t>Inge Huiskamp – Redder, Apotheker bij Apotheek Duivenstede sinds 2012 </a:t>
            </a:r>
          </a:p>
          <a:p>
            <a:pPr marL="0" indent="0">
              <a:buNone/>
            </a:pPr>
            <a:endParaRPr lang="nl-NL" sz="1900" dirty="0"/>
          </a:p>
          <a:p>
            <a:pPr marL="0" indent="0">
              <a:buNone/>
            </a:pPr>
            <a:r>
              <a:rPr lang="nl-NL" sz="1900" dirty="0"/>
              <a:t>Leefstijl apothekers sinds 2024 </a:t>
            </a:r>
          </a:p>
          <a:p>
            <a:pPr marL="0" indent="0">
              <a:buNone/>
            </a:pPr>
            <a:endParaRPr lang="nl-NL" sz="1900" dirty="0"/>
          </a:p>
          <a:p>
            <a:pPr marL="0" indent="0">
              <a:buNone/>
            </a:pPr>
            <a:r>
              <a:rPr lang="nl-NL" sz="1900" i="1" dirty="0"/>
              <a:t>Geen ‘conflict of interest’ m.b.t. farmaceutische industrie</a:t>
            </a:r>
          </a:p>
          <a:p>
            <a:pPr marL="0" indent="0">
              <a:buNone/>
            </a:pPr>
            <a:endParaRPr lang="nl-NL" sz="1900" dirty="0"/>
          </a:p>
          <a:p>
            <a:pPr marL="0" indent="0">
              <a:buNone/>
            </a:pPr>
            <a:endParaRPr lang="nl-NL" sz="1900" dirty="0"/>
          </a:p>
        </p:txBody>
      </p:sp>
      <p:pic>
        <p:nvPicPr>
          <p:cNvPr id="4" name="Afbeelding 3">
            <a:extLst>
              <a:ext uri="{FF2B5EF4-FFF2-40B4-BE49-F238E27FC236}">
                <a16:creationId xmlns:a16="http://schemas.microsoft.com/office/drawing/2014/main" id="{6C879D02-D364-0E19-F55E-104E5345E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1470595"/>
            <a:ext cx="5458968" cy="3916809"/>
          </a:xfrm>
          <a:prstGeom prst="rect">
            <a:avLst/>
          </a:prstGeom>
        </p:spPr>
      </p:pic>
    </p:spTree>
    <p:extLst>
      <p:ext uri="{BB962C8B-B14F-4D97-AF65-F5344CB8AC3E}">
        <p14:creationId xmlns:p14="http://schemas.microsoft.com/office/powerpoint/2010/main" val="261381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F6D4AEA-800F-5F92-980E-856BDA3C9106}"/>
              </a:ext>
            </a:extLst>
          </p:cNvPr>
          <p:cNvPicPr>
            <a:picLocks noGrp="1" noChangeAspect="1"/>
          </p:cNvPicPr>
          <p:nvPr>
            <p:ph idx="1"/>
          </p:nvPr>
        </p:nvPicPr>
        <p:blipFill>
          <a:blip r:embed="rId3"/>
          <a:stretch>
            <a:fillRect/>
          </a:stretch>
        </p:blipFill>
        <p:spPr>
          <a:xfrm>
            <a:off x="842649" y="1029212"/>
            <a:ext cx="4489360" cy="4351338"/>
          </a:xfrm>
          <a:ln>
            <a:solidFill>
              <a:schemeClr val="accent2"/>
            </a:solidFill>
          </a:ln>
        </p:spPr>
      </p:pic>
      <p:sp>
        <p:nvSpPr>
          <p:cNvPr id="6" name="Tekstvak 5">
            <a:extLst>
              <a:ext uri="{FF2B5EF4-FFF2-40B4-BE49-F238E27FC236}">
                <a16:creationId xmlns:a16="http://schemas.microsoft.com/office/drawing/2014/main" id="{C78A272F-637B-D8E7-7D49-F38E8AFA84C3}"/>
              </a:ext>
            </a:extLst>
          </p:cNvPr>
          <p:cNvSpPr txBox="1"/>
          <p:nvPr/>
        </p:nvSpPr>
        <p:spPr>
          <a:xfrm>
            <a:off x="842649" y="471948"/>
            <a:ext cx="1335879"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21 feb 2025</a:t>
            </a:r>
          </a:p>
        </p:txBody>
      </p:sp>
      <p:pic>
        <p:nvPicPr>
          <p:cNvPr id="8" name="Afbeelding 7">
            <a:extLst>
              <a:ext uri="{FF2B5EF4-FFF2-40B4-BE49-F238E27FC236}">
                <a16:creationId xmlns:a16="http://schemas.microsoft.com/office/drawing/2014/main" id="{F81E7094-7E60-0881-CE38-8F73BE15C7C5}"/>
              </a:ext>
            </a:extLst>
          </p:cNvPr>
          <p:cNvPicPr>
            <a:picLocks noChangeAspect="1"/>
          </p:cNvPicPr>
          <p:nvPr/>
        </p:nvPicPr>
        <p:blipFill>
          <a:blip r:embed="rId4"/>
          <a:stretch>
            <a:fillRect/>
          </a:stretch>
        </p:blipFill>
        <p:spPr>
          <a:xfrm>
            <a:off x="5633632" y="2161748"/>
            <a:ext cx="5801535" cy="2086266"/>
          </a:xfrm>
          <a:prstGeom prst="rect">
            <a:avLst/>
          </a:prstGeom>
          <a:ln>
            <a:solidFill>
              <a:schemeClr val="accent2"/>
            </a:solidFill>
          </a:ln>
        </p:spPr>
      </p:pic>
      <p:cxnSp>
        <p:nvCxnSpPr>
          <p:cNvPr id="10" name="Rechte verbindingslijn 9">
            <a:extLst>
              <a:ext uri="{FF2B5EF4-FFF2-40B4-BE49-F238E27FC236}">
                <a16:creationId xmlns:a16="http://schemas.microsoft.com/office/drawing/2014/main" id="{6BFA2448-97E2-BA86-6D54-4B4371F46242}"/>
              </a:ext>
            </a:extLst>
          </p:cNvPr>
          <p:cNvCxnSpPr>
            <a:cxnSpLocks/>
          </p:cNvCxnSpPr>
          <p:nvPr/>
        </p:nvCxnSpPr>
        <p:spPr>
          <a:xfrm>
            <a:off x="6243484" y="2615381"/>
            <a:ext cx="28120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9D6DBE19-5892-EA12-BE3C-0D19FA48979D}"/>
              </a:ext>
            </a:extLst>
          </p:cNvPr>
          <p:cNvCxnSpPr>
            <a:cxnSpLocks/>
          </p:cNvCxnSpPr>
          <p:nvPr/>
        </p:nvCxnSpPr>
        <p:spPr>
          <a:xfrm>
            <a:off x="9311148" y="3333135"/>
            <a:ext cx="13666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AD12C1D3-643A-BCC7-B8C1-CDA3310AAA38}"/>
              </a:ext>
            </a:extLst>
          </p:cNvPr>
          <p:cNvCxnSpPr>
            <a:cxnSpLocks/>
          </p:cNvCxnSpPr>
          <p:nvPr/>
        </p:nvCxnSpPr>
        <p:spPr>
          <a:xfrm>
            <a:off x="6459794" y="3883742"/>
            <a:ext cx="1868129"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2" descr="Een tijdelijk hoofdstuk - BügelHajema">
            <a:extLst>
              <a:ext uri="{FF2B5EF4-FFF2-40B4-BE49-F238E27FC236}">
                <a16:creationId xmlns:a16="http://schemas.microsoft.com/office/drawing/2014/main" id="{51A4C8E4-75B3-A5E5-3638-007C05AC2C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87" r="26104"/>
          <a:stretch/>
        </p:blipFill>
        <p:spPr bwMode="auto">
          <a:xfrm>
            <a:off x="6558116" y="4504523"/>
            <a:ext cx="3283973" cy="199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93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7F3B3-0B34-862E-20DA-E21C8325B44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8F05BC2-D573-64B1-8D8A-64BE18C4C17F}"/>
              </a:ext>
            </a:extLst>
          </p:cNvPr>
          <p:cNvSpPr>
            <a:spLocks noGrp="1"/>
          </p:cNvSpPr>
          <p:nvPr>
            <p:ph idx="1"/>
          </p:nvPr>
        </p:nvSpPr>
        <p:spPr/>
        <p:txBody>
          <a:bodyPr/>
          <a:lstStyle/>
          <a:p>
            <a:endParaRPr lang="nl-NL"/>
          </a:p>
        </p:txBody>
      </p:sp>
      <p:pic>
        <p:nvPicPr>
          <p:cNvPr id="1026" name="Graphic 1">
            <a:extLst>
              <a:ext uri="{FF2B5EF4-FFF2-40B4-BE49-F238E27FC236}">
                <a16:creationId xmlns:a16="http://schemas.microsoft.com/office/drawing/2014/main" id="{C0FFED9D-5478-8E2F-5337-62F7BDFB9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10" y="15513"/>
            <a:ext cx="11662779" cy="64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48CEF400-966F-3BC6-9AF1-5F5A24033A45}"/>
              </a:ext>
            </a:extLst>
          </p:cNvPr>
          <p:cNvSpPr txBox="1"/>
          <p:nvPr/>
        </p:nvSpPr>
        <p:spPr>
          <a:xfrm>
            <a:off x="9883037" y="2570133"/>
            <a:ext cx="185646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Aanbeveling = Benadruk bij gebruik </a:t>
            </a:r>
            <a:r>
              <a:rPr kumimoji="0" lang="nl-NL" sz="1800" b="0" i="0" u="sng" strike="noStrike" kern="1200" cap="none" spc="0" normalizeH="0" baseline="0" noProof="0">
                <a:ln>
                  <a:noFill/>
                </a:ln>
                <a:solidFill>
                  <a:prstClr val="black"/>
                </a:solidFill>
                <a:effectLst/>
                <a:uLnTx/>
                <a:uFillTx/>
                <a:latin typeface="Arial"/>
                <a:ea typeface="+mn-ea"/>
                <a:cs typeface="Arial"/>
              </a:rPr>
              <a:t>GLP-1 (/GIP)agonisten</a:t>
            </a:r>
            <a:r>
              <a:rPr kumimoji="0" lang="nl-NL" sz="1800" b="0" i="0" u="none" strike="noStrike" kern="1200" cap="none" spc="0" normalizeH="0" baseline="0" noProof="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voldoende </a:t>
            </a:r>
            <a:r>
              <a:rPr kumimoji="0" lang="nl-NL" sz="1800" b="1" i="0" u="none" strike="noStrike" kern="1200" cap="none" spc="0" normalizeH="0" baseline="0" noProof="0">
                <a:ln>
                  <a:noFill/>
                </a:ln>
                <a:solidFill>
                  <a:prstClr val="black"/>
                </a:solidFill>
                <a:effectLst/>
                <a:uLnTx/>
                <a:uFillTx/>
                <a:latin typeface="Arial"/>
                <a:ea typeface="+mn-ea"/>
                <a:cs typeface="Arial"/>
              </a:rPr>
              <a:t>eiwitinname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a:ea typeface="+mn-ea"/>
                <a:cs typeface="Arial"/>
              </a:rPr>
              <a:t>bij iedere hoofdmaaltijd in combinatie met </a:t>
            </a:r>
            <a:r>
              <a:rPr kumimoji="0" lang="nl-NL" sz="1800" b="1" i="0" u="none" strike="noStrike" kern="1200" cap="none" spc="0" normalizeH="0" baseline="0" noProof="0">
                <a:ln>
                  <a:noFill/>
                </a:ln>
                <a:solidFill>
                  <a:prstClr val="black"/>
                </a:solidFill>
                <a:effectLst/>
                <a:uLnTx/>
                <a:uFillTx/>
                <a:latin typeface="Arial"/>
                <a:ea typeface="+mn-ea"/>
                <a:cs typeface="Arial"/>
              </a:rPr>
              <a:t>krachttraining</a:t>
            </a:r>
            <a:r>
              <a:rPr kumimoji="0" lang="nl-NL" sz="1800" b="0" i="0" u="none" strike="noStrike" kern="1200" cap="none" spc="0" normalizeH="0" baseline="0" noProof="0">
                <a:ln>
                  <a:noFill/>
                </a:ln>
                <a:solidFill>
                  <a:prstClr val="black"/>
                </a:solidFill>
                <a:effectLst/>
                <a:uLnTx/>
                <a:uFillTx/>
                <a:latin typeface="Arial"/>
                <a:ea typeface="+mn-ea"/>
                <a:cs typeface="Arial"/>
              </a:rPr>
              <a:t>!!</a:t>
            </a: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0663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F364-EA18-976F-CC28-DAB14711AA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D65341-2A39-B553-B2BE-4A75DF1E3843}"/>
              </a:ext>
            </a:extLst>
          </p:cNvPr>
          <p:cNvSpPr>
            <a:spLocks noGrp="1"/>
          </p:cNvSpPr>
          <p:nvPr>
            <p:ph type="title"/>
          </p:nvPr>
        </p:nvSpPr>
        <p:spPr/>
        <p:txBody>
          <a:bodyPr/>
          <a:lstStyle/>
          <a:p>
            <a:pPr algn="ctr"/>
            <a:r>
              <a:rPr lang="nl-NL" dirty="0"/>
              <a:t>(Mogelijke) samenwerking </a:t>
            </a:r>
            <a:r>
              <a:rPr lang="nl-NL" dirty="0" err="1"/>
              <a:t>apo</a:t>
            </a:r>
            <a:r>
              <a:rPr lang="nl-NL" dirty="0"/>
              <a:t> - diëtist</a:t>
            </a:r>
          </a:p>
        </p:txBody>
      </p:sp>
      <p:sp>
        <p:nvSpPr>
          <p:cNvPr id="3" name="Tijdelijke aanduiding voor inhoud 2">
            <a:extLst>
              <a:ext uri="{FF2B5EF4-FFF2-40B4-BE49-F238E27FC236}">
                <a16:creationId xmlns:a16="http://schemas.microsoft.com/office/drawing/2014/main" id="{E047AC74-B539-0488-6A10-8ED34DD2F0FA}"/>
              </a:ext>
            </a:extLst>
          </p:cNvPr>
          <p:cNvSpPr>
            <a:spLocks noGrp="1"/>
          </p:cNvSpPr>
          <p:nvPr>
            <p:ph idx="1"/>
          </p:nvPr>
        </p:nvSpPr>
        <p:spPr>
          <a:xfrm>
            <a:off x="838200" y="1915292"/>
            <a:ext cx="5257800" cy="4351338"/>
          </a:xfrm>
        </p:spPr>
        <p:txBody>
          <a:bodyPr>
            <a:normAutofit lnSpcReduction="10000"/>
          </a:bodyPr>
          <a:lstStyle/>
          <a:p>
            <a:r>
              <a:rPr lang="nl-NL" sz="2000" dirty="0"/>
              <a:t>De apotheker/apotheekteam:</a:t>
            </a:r>
          </a:p>
          <a:p>
            <a:pPr lvl="1"/>
            <a:r>
              <a:rPr lang="nl-NL" sz="1800" dirty="0"/>
              <a:t>Geeft uitleg aan gebruiker GLP-1/(GIP) over risico’s verlies spiermassa</a:t>
            </a:r>
          </a:p>
          <a:p>
            <a:pPr lvl="1"/>
            <a:r>
              <a:rPr lang="nl-NL" sz="1800" dirty="0"/>
              <a:t>Benadrukt belang krachtoefeningen &amp; voldoende eiwitinname</a:t>
            </a:r>
          </a:p>
          <a:p>
            <a:pPr lvl="1"/>
            <a:r>
              <a:rPr lang="nl-NL" sz="1800" dirty="0"/>
              <a:t>Verwijst –desgewenst- naar diëtist voor begeleiding bij gezonde voeding en voldoende eiwitinname</a:t>
            </a:r>
          </a:p>
          <a:p>
            <a:r>
              <a:rPr lang="nl-NL" sz="2000" dirty="0"/>
              <a:t>De diëtist:</a:t>
            </a:r>
          </a:p>
          <a:p>
            <a:pPr lvl="1"/>
            <a:r>
              <a:rPr lang="nl-NL" sz="1800" dirty="0"/>
              <a:t>Monitort lichaamssamenstelling (</a:t>
            </a:r>
            <a:r>
              <a:rPr lang="nl-NL" sz="1800" dirty="0" err="1"/>
              <a:t>mn</a:t>
            </a:r>
            <a:r>
              <a:rPr lang="nl-NL" sz="1800" dirty="0"/>
              <a:t> spiermassa) tijdens GLP-1/(GIP) gebruik</a:t>
            </a:r>
          </a:p>
          <a:p>
            <a:pPr lvl="1"/>
            <a:r>
              <a:rPr lang="nl-NL" sz="1800" dirty="0"/>
              <a:t>Consulteert evt. apotheker </a:t>
            </a:r>
          </a:p>
          <a:p>
            <a:r>
              <a:rPr lang="nl-NL" sz="2200" dirty="0"/>
              <a:t>Goede vastlegging/registratie</a:t>
            </a:r>
          </a:p>
          <a:p>
            <a:r>
              <a:rPr lang="nl-NL" sz="2200" dirty="0"/>
              <a:t>Periodiek de boodschap herhalen bij chronische gebruikers (APO en diëtist)</a:t>
            </a:r>
          </a:p>
        </p:txBody>
      </p:sp>
      <p:sp>
        <p:nvSpPr>
          <p:cNvPr id="6" name="Rechthoek: afgeronde hoeken 5">
            <a:extLst>
              <a:ext uri="{FF2B5EF4-FFF2-40B4-BE49-F238E27FC236}">
                <a16:creationId xmlns:a16="http://schemas.microsoft.com/office/drawing/2014/main" id="{C114307E-2D01-50C0-3E19-6B6DFDA07F5E}"/>
              </a:ext>
            </a:extLst>
          </p:cNvPr>
          <p:cNvSpPr/>
          <p:nvPr/>
        </p:nvSpPr>
        <p:spPr>
          <a:xfrm>
            <a:off x="6715432" y="5112774"/>
            <a:ext cx="403122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rPr>
              <a:t>NB stem dit altijd af binnen driehoek: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rPr>
              <a:t>HA/POH – diëtist - apotheek</a:t>
            </a:r>
          </a:p>
        </p:txBody>
      </p:sp>
      <p:pic>
        <p:nvPicPr>
          <p:cNvPr id="2052" name="Picture 4" descr="Ozempic vs. Mounjaro – Ozempic Singapore">
            <a:extLst>
              <a:ext uri="{FF2B5EF4-FFF2-40B4-BE49-F238E27FC236}">
                <a16:creationId xmlns:a16="http://schemas.microsoft.com/office/drawing/2014/main" id="{23A119E9-10ED-791F-EA39-2985212AC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260" y="1745226"/>
            <a:ext cx="4578540" cy="311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27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66722" y="586855"/>
            <a:ext cx="3201366" cy="3387497"/>
          </a:xfrm>
        </p:spPr>
        <p:txBody>
          <a:bodyPr anchor="b">
            <a:normAutofit/>
          </a:bodyPr>
          <a:lstStyle/>
          <a:p>
            <a:pPr algn="r"/>
            <a:r>
              <a:rPr lang="nl-NL" sz="3700">
                <a:solidFill>
                  <a:srgbClr val="FFFFFF"/>
                </a:solidFill>
              </a:rPr>
              <a:t>Niet vergeten: belemmerende comedicatie</a:t>
            </a:r>
            <a:br>
              <a:rPr lang="nl-NL" sz="3700">
                <a:solidFill>
                  <a:srgbClr val="FFFFFF"/>
                </a:solidFill>
              </a:rPr>
            </a:br>
            <a:r>
              <a:rPr lang="nl-NL" sz="3700">
                <a:solidFill>
                  <a:srgbClr val="FFFFFF"/>
                </a:solidFill>
              </a:rPr>
              <a:t>bij leefstijl</a:t>
            </a:r>
          </a:p>
        </p:txBody>
      </p:sp>
      <p:sp>
        <p:nvSpPr>
          <p:cNvPr id="3" name="Tijdelijke aanduiding voor inhoud 2"/>
          <p:cNvSpPr>
            <a:spLocks noGrp="1"/>
          </p:cNvSpPr>
          <p:nvPr>
            <p:ph idx="1"/>
          </p:nvPr>
        </p:nvSpPr>
        <p:spPr>
          <a:xfrm>
            <a:off x="4581727" y="649480"/>
            <a:ext cx="3025303" cy="5546047"/>
          </a:xfrm>
        </p:spPr>
        <p:txBody>
          <a:bodyPr anchor="ctr">
            <a:normAutofit/>
          </a:bodyPr>
          <a:lstStyle/>
          <a:p>
            <a:r>
              <a:rPr lang="nl-NL" sz="2000" b="1"/>
              <a:t>Gewichtstoename:</a:t>
            </a:r>
          </a:p>
          <a:p>
            <a:pPr lvl="1"/>
            <a:r>
              <a:rPr lang="nl-NL" sz="2000"/>
              <a:t>SUD’s, insulines, TZD’s</a:t>
            </a:r>
          </a:p>
          <a:p>
            <a:pPr lvl="1"/>
            <a:r>
              <a:rPr lang="nl-NL" sz="2000"/>
              <a:t>Psychofarmaca </a:t>
            </a:r>
          </a:p>
          <a:p>
            <a:pPr lvl="1"/>
            <a:r>
              <a:rPr lang="nl-NL" sz="2000"/>
              <a:t>Anti epileptica </a:t>
            </a:r>
          </a:p>
          <a:p>
            <a:pPr lvl="1"/>
            <a:r>
              <a:rPr lang="nl-NL" sz="2000"/>
              <a:t>Betablokkers </a:t>
            </a:r>
          </a:p>
          <a:p>
            <a:pPr lvl="1"/>
            <a:r>
              <a:rPr lang="nl-NL" sz="2000"/>
              <a:t>Alfa blokkers </a:t>
            </a:r>
          </a:p>
          <a:p>
            <a:pPr lvl="1"/>
            <a:r>
              <a:rPr lang="nl-NL" sz="2000"/>
              <a:t>Antihistaminica </a:t>
            </a:r>
          </a:p>
          <a:p>
            <a:pPr lvl="1"/>
            <a:r>
              <a:rPr lang="nl-NL" sz="2000"/>
              <a:t>Corticosteroiden </a:t>
            </a:r>
          </a:p>
          <a:p>
            <a:pPr lvl="1"/>
            <a:r>
              <a:rPr lang="nl-NL" sz="2000"/>
              <a:t>PPI’s </a:t>
            </a:r>
          </a:p>
          <a:p>
            <a:r>
              <a:rPr lang="nl-NL" sz="2000" b="1"/>
              <a:t>Beperking beweging:</a:t>
            </a:r>
          </a:p>
          <a:p>
            <a:pPr lvl="1"/>
            <a:r>
              <a:rPr lang="nl-NL" sz="2000"/>
              <a:t>Statines</a:t>
            </a:r>
          </a:p>
          <a:p>
            <a:pPr lvl="1"/>
            <a:r>
              <a:rPr lang="nl-NL" sz="2000"/>
              <a:t>Beta blokkers </a:t>
            </a:r>
          </a:p>
          <a:p>
            <a:pPr lvl="1"/>
            <a:endParaRPr lang="nl-NL" sz="2000"/>
          </a:p>
        </p:txBody>
      </p:sp>
      <p:pic>
        <p:nvPicPr>
          <p:cNvPr id="7" name="Graphic 6" descr="Medicijnen silhouet">
            <a:extLst>
              <a:ext uri="{FF2B5EF4-FFF2-40B4-BE49-F238E27FC236}">
                <a16:creationId xmlns:a16="http://schemas.microsoft.com/office/drawing/2014/main" id="{59AD37EE-3B17-25C5-CA92-BBDDB908F9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9502" y="1627051"/>
            <a:ext cx="3615776" cy="3615776"/>
          </a:xfrm>
          <a:prstGeom prst="rect">
            <a:avLst/>
          </a:prstGeom>
        </p:spPr>
      </p:pic>
      <p:sp>
        <p:nvSpPr>
          <p:cNvPr id="6" name="AutoShape 2" descr="Gewicht Gratis Pictogram van The Ultimate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63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8D38-F434-0649-9526-5C235A02C6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2AF32B-BBD2-FB72-C3BA-7C7DAAB8D0DF}"/>
              </a:ext>
            </a:extLst>
          </p:cNvPr>
          <p:cNvSpPr>
            <a:spLocks noGrp="1"/>
          </p:cNvSpPr>
          <p:nvPr>
            <p:ph type="title"/>
          </p:nvPr>
        </p:nvSpPr>
        <p:spPr/>
        <p:txBody>
          <a:bodyPr/>
          <a:lstStyle/>
          <a:p>
            <a:pPr algn="ctr"/>
            <a:r>
              <a:rPr lang="nl-NL" dirty="0"/>
              <a:t>(Mogelijke) samenwerking </a:t>
            </a:r>
            <a:r>
              <a:rPr lang="nl-NL" dirty="0" err="1"/>
              <a:t>apo</a:t>
            </a:r>
            <a:r>
              <a:rPr lang="nl-NL" dirty="0"/>
              <a:t> - diëtist</a:t>
            </a:r>
          </a:p>
        </p:txBody>
      </p:sp>
      <p:sp>
        <p:nvSpPr>
          <p:cNvPr id="3" name="Tijdelijke aanduiding voor inhoud 2">
            <a:extLst>
              <a:ext uri="{FF2B5EF4-FFF2-40B4-BE49-F238E27FC236}">
                <a16:creationId xmlns:a16="http://schemas.microsoft.com/office/drawing/2014/main" id="{3403EDA2-29B2-D072-2F96-07213252D312}"/>
              </a:ext>
            </a:extLst>
          </p:cNvPr>
          <p:cNvSpPr>
            <a:spLocks noGrp="1"/>
          </p:cNvSpPr>
          <p:nvPr>
            <p:ph idx="1"/>
          </p:nvPr>
        </p:nvSpPr>
        <p:spPr>
          <a:xfrm>
            <a:off x="838200" y="1915292"/>
            <a:ext cx="52578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rPr>
              <a:t>De diëtist: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nl-NL" sz="1800" dirty="0">
                <a:solidFill>
                  <a:prstClr val="black"/>
                </a:solidFill>
                <a:latin typeface="Aptos" panose="02110004020202020204"/>
              </a:rPr>
              <a:t>Verwijst naar de (leefstijl)apotheker voor een GLI-M check als een client meerdere medicijnen gebruikt</a:t>
            </a: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nl-NL" sz="2000" dirty="0"/>
              <a:t>De apotheker/apotheekteam:</a:t>
            </a:r>
          </a:p>
          <a:p>
            <a:pPr lvl="1"/>
            <a:r>
              <a:rPr lang="nl-NL" sz="1800" dirty="0"/>
              <a:t>Voert de GLI-M check uit en overleg met de voorschrijver of er evt. alternatieven zijn</a:t>
            </a:r>
          </a:p>
          <a:p>
            <a:pPr lvl="1"/>
            <a:r>
              <a:rPr lang="nl-NL" sz="1800" dirty="0"/>
              <a:t>Communiceert e.e.a. met patiënt en met diëtist</a:t>
            </a:r>
          </a:p>
          <a:p>
            <a:r>
              <a:rPr lang="nl-NL" sz="2200" dirty="0"/>
              <a:t>Goede vastlegging/registratie</a:t>
            </a:r>
          </a:p>
        </p:txBody>
      </p:sp>
      <p:sp>
        <p:nvSpPr>
          <p:cNvPr id="6" name="Rechthoek: afgeronde hoeken 5">
            <a:extLst>
              <a:ext uri="{FF2B5EF4-FFF2-40B4-BE49-F238E27FC236}">
                <a16:creationId xmlns:a16="http://schemas.microsoft.com/office/drawing/2014/main" id="{7457D817-4265-0374-72ED-C729CA412C37}"/>
              </a:ext>
            </a:extLst>
          </p:cNvPr>
          <p:cNvSpPr/>
          <p:nvPr/>
        </p:nvSpPr>
        <p:spPr>
          <a:xfrm>
            <a:off x="6715432" y="5112774"/>
            <a:ext cx="403122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rPr>
              <a:t>NB stem dit altijd af binnen driehoek: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rPr>
              <a:t>HA/POH – diëtist - apotheek</a:t>
            </a:r>
          </a:p>
        </p:txBody>
      </p:sp>
      <p:pic>
        <p:nvPicPr>
          <p:cNvPr id="4" name="Afbeelding 3">
            <a:extLst>
              <a:ext uri="{FF2B5EF4-FFF2-40B4-BE49-F238E27FC236}">
                <a16:creationId xmlns:a16="http://schemas.microsoft.com/office/drawing/2014/main" id="{3E151FBD-2992-9215-DF36-A7B5F7ACC60F}"/>
              </a:ext>
            </a:extLst>
          </p:cNvPr>
          <p:cNvPicPr>
            <a:picLocks noChangeAspect="1"/>
          </p:cNvPicPr>
          <p:nvPr/>
        </p:nvPicPr>
        <p:blipFill rotWithShape="1">
          <a:blip r:embed="rId3"/>
          <a:srcRect l="10690" r="-3" b="-3"/>
          <a:stretch/>
        </p:blipFill>
        <p:spPr>
          <a:xfrm>
            <a:off x="6951407" y="2082460"/>
            <a:ext cx="3441290" cy="2889883"/>
          </a:xfrm>
          <a:prstGeom prst="rect">
            <a:avLst/>
          </a:prstGeom>
          <a:noFill/>
        </p:spPr>
      </p:pic>
    </p:spTree>
    <p:extLst>
      <p:ext uri="{BB962C8B-B14F-4D97-AF65-F5344CB8AC3E}">
        <p14:creationId xmlns:p14="http://schemas.microsoft.com/office/powerpoint/2010/main" val="4051553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 name="Rectangle 2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8B9284-598E-AEB3-B0B2-226B6C727892}"/>
              </a:ext>
            </a:extLst>
          </p:cNvPr>
          <p:cNvSpPr>
            <a:spLocks noGrp="1"/>
          </p:cNvSpPr>
          <p:nvPr>
            <p:ph type="title"/>
          </p:nvPr>
        </p:nvSpPr>
        <p:spPr>
          <a:xfrm>
            <a:off x="344848" y="508692"/>
            <a:ext cx="5063859" cy="1624520"/>
          </a:xfrm>
        </p:spPr>
        <p:txBody>
          <a:bodyPr vert="horz" lIns="91440" tIns="45720" rIns="91440" bIns="45720" rtlCol="0" anchor="ctr">
            <a:normAutofit/>
          </a:bodyPr>
          <a:lstStyle/>
          <a:p>
            <a:pPr algn="ctr"/>
            <a:r>
              <a:rPr lang="en-US" sz="4800" dirty="0"/>
              <a:t>Take home</a:t>
            </a:r>
            <a:br>
              <a:rPr lang="nl-NL" sz="3100" dirty="0"/>
            </a:br>
            <a:endParaRPr lang="en-US" sz="3100" dirty="0"/>
          </a:p>
        </p:txBody>
      </p:sp>
      <p:sp>
        <p:nvSpPr>
          <p:cNvPr id="4" name="Tekstvak 3">
            <a:extLst>
              <a:ext uri="{FF2B5EF4-FFF2-40B4-BE49-F238E27FC236}">
                <a16:creationId xmlns:a16="http://schemas.microsoft.com/office/drawing/2014/main" id="{F3E84D47-2746-F691-C278-FD8F6DB2CF7E}"/>
              </a:ext>
            </a:extLst>
          </p:cNvPr>
          <p:cNvSpPr txBox="1"/>
          <p:nvPr/>
        </p:nvSpPr>
        <p:spPr>
          <a:xfrm>
            <a:off x="344848" y="2525760"/>
            <a:ext cx="5751152" cy="3416320"/>
          </a:xfrm>
          <a:prstGeom prst="rect">
            <a:avLst/>
          </a:prstGeom>
          <a:noFill/>
        </p:spPr>
        <p:txBody>
          <a:bodyPr wrap="square" lIns="91440" tIns="45720" rIns="91440" bIns="45720" rtlCol="0" anchor="t">
            <a:spAutoFit/>
          </a:bodyPr>
          <a:lstStyle/>
          <a:p>
            <a:r>
              <a:rPr lang="nl-NL" dirty="0"/>
              <a:t>(Leefstijl)apothekers en diëtisten kunnen op verschillende gebieden samenwerken, bijv. bij :</a:t>
            </a:r>
          </a:p>
          <a:p>
            <a:pPr marL="285750" indent="-285750">
              <a:buFont typeface="Arial" panose="020B0604020202020204" pitchFamily="34" charset="0"/>
              <a:buChar char="•"/>
            </a:pPr>
            <a:r>
              <a:rPr lang="nl-NL" dirty="0"/>
              <a:t>SGLT-2 &amp; koolhydraatbeperking</a:t>
            </a:r>
          </a:p>
          <a:p>
            <a:pPr marL="285750" indent="-285750">
              <a:buFont typeface="Arial" panose="020B0604020202020204" pitchFamily="34" charset="0"/>
              <a:buChar char="•"/>
            </a:pPr>
            <a:r>
              <a:rPr lang="nl-NL" dirty="0"/>
              <a:t>GLP-1 en behoud spiermassa</a:t>
            </a:r>
          </a:p>
          <a:p>
            <a:pPr marL="285750" indent="-285750">
              <a:buFont typeface="Arial" panose="020B0604020202020204" pitchFamily="34" charset="0"/>
              <a:buChar char="•"/>
            </a:pPr>
            <a:r>
              <a:rPr lang="nl-NL" dirty="0"/>
              <a:t>belemmerende medicatie om af te vallen</a:t>
            </a:r>
          </a:p>
          <a:p>
            <a:pPr marL="285750" indent="-285750">
              <a:buFont typeface="Arial" panose="020B0604020202020204" pitchFamily="34" charset="0"/>
              <a:buChar char="•"/>
            </a:pPr>
            <a:endParaRPr lang="nl-NL" dirty="0"/>
          </a:p>
          <a:p>
            <a:endParaRPr lang="nl-NL" dirty="0"/>
          </a:p>
          <a:p>
            <a:r>
              <a:rPr lang="nl-NL" dirty="0"/>
              <a:t>Verwijs naar elkaar e/o consulteer elkaar</a:t>
            </a:r>
          </a:p>
          <a:p>
            <a:r>
              <a:rPr lang="nl-NL" dirty="0"/>
              <a:t>Verspreid dezelfde boodschap (herhaling = goed)</a:t>
            </a:r>
          </a:p>
          <a:p>
            <a:endParaRPr lang="nl-NL" dirty="0"/>
          </a:p>
          <a:p>
            <a:r>
              <a:rPr lang="nl-NL" dirty="0"/>
              <a:t>Advies: kies 1 onderwerp uit en benader de (leefstijl) apotheker bij jou in de buurt &amp; ga samen aan de slag</a:t>
            </a:r>
          </a:p>
        </p:txBody>
      </p:sp>
      <p:pic>
        <p:nvPicPr>
          <p:cNvPr id="5" name="Afbeelding 4" descr="Mensen aan het werk">
            <a:extLst>
              <a:ext uri="{FF2B5EF4-FFF2-40B4-BE49-F238E27FC236}">
                <a16:creationId xmlns:a16="http://schemas.microsoft.com/office/drawing/2014/main" id="{9408258F-6111-767C-DE18-2B41A3A2CCB1}"/>
              </a:ext>
            </a:extLst>
          </p:cNvPr>
          <p:cNvPicPr>
            <a:picLocks noChangeAspect="1"/>
          </p:cNvPicPr>
          <p:nvPr/>
        </p:nvPicPr>
        <p:blipFill>
          <a:blip r:embed="rId3">
            <a:extLst>
              <a:ext uri="{28A0092B-C50C-407E-A947-70E740481C1C}">
                <a14:useLocalDpi xmlns:a14="http://schemas.microsoft.com/office/drawing/2010/main" val="0"/>
              </a:ext>
            </a:extLst>
          </a:blip>
          <a:srcRect l="5802" t="12959" r="33756" b="9284"/>
          <a:stretch/>
        </p:blipFill>
        <p:spPr>
          <a:xfrm>
            <a:off x="6433146" y="1543211"/>
            <a:ext cx="5179479" cy="3914676"/>
          </a:xfrm>
          <a:prstGeom prst="rect">
            <a:avLst/>
          </a:prstGeom>
        </p:spPr>
      </p:pic>
    </p:spTree>
    <p:extLst>
      <p:ext uri="{BB962C8B-B14F-4D97-AF65-F5344CB8AC3E}">
        <p14:creationId xmlns:p14="http://schemas.microsoft.com/office/powerpoint/2010/main" val="381965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4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B9144103-D803-C96E-B2B2-8312F6742E77}"/>
              </a:ext>
            </a:extLst>
          </p:cNvPr>
          <p:cNvPicPr>
            <a:picLocks noChangeAspect="1"/>
          </p:cNvPicPr>
          <p:nvPr/>
        </p:nvPicPr>
        <p:blipFill>
          <a:blip r:embed="rId2"/>
          <a:stretch>
            <a:fillRect/>
          </a:stretch>
        </p:blipFill>
        <p:spPr>
          <a:xfrm>
            <a:off x="6653044" y="643467"/>
            <a:ext cx="4665766"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579C909-CB95-9B38-E6C6-FCD0978E2131}"/>
              </a:ext>
            </a:extLst>
          </p:cNvPr>
          <p:cNvPicPr>
            <a:picLocks noGrp="1" noChangeAspect="1"/>
          </p:cNvPicPr>
          <p:nvPr>
            <p:ph idx="1"/>
          </p:nvPr>
        </p:nvPicPr>
        <p:blipFill>
          <a:blip r:embed="rId3"/>
          <a:stretch>
            <a:fillRect/>
          </a:stretch>
        </p:blipFill>
        <p:spPr>
          <a:xfrm>
            <a:off x="657309" y="643467"/>
            <a:ext cx="5097525" cy="5571066"/>
          </a:xfrm>
          <a:prstGeom prst="rect">
            <a:avLst/>
          </a:prstGeom>
        </p:spPr>
      </p:pic>
    </p:spTree>
    <p:extLst>
      <p:ext uri="{BB962C8B-B14F-4D97-AF65-F5344CB8AC3E}">
        <p14:creationId xmlns:p14="http://schemas.microsoft.com/office/powerpoint/2010/main" val="412643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7720" y="118266"/>
            <a:ext cx="10581989" cy="432000"/>
          </a:xfrm>
        </p:spPr>
        <p:txBody>
          <a:bodyPr>
            <a:normAutofit fontScale="90000"/>
          </a:bodyPr>
          <a:lstStyle/>
          <a:p>
            <a:r>
              <a:rPr lang="nl-NL" dirty="0"/>
              <a:t>Werkwijze: De Apotheek Gezondheidscheck (DAG)</a:t>
            </a:r>
          </a:p>
        </p:txBody>
      </p:sp>
      <p:sp>
        <p:nvSpPr>
          <p:cNvPr id="18" name="Rechthoek 17">
            <a:extLst>
              <a:ext uri="{FF2B5EF4-FFF2-40B4-BE49-F238E27FC236}">
                <a16:creationId xmlns:a16="http://schemas.microsoft.com/office/drawing/2014/main" id="{E3ECCE2F-D689-A9B4-8B41-863063A36A83}"/>
              </a:ext>
            </a:extLst>
          </p:cNvPr>
          <p:cNvSpPr/>
          <p:nvPr/>
        </p:nvSpPr>
        <p:spPr>
          <a:xfrm>
            <a:off x="2449454" y="1991647"/>
            <a:ext cx="1916460" cy="304174"/>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1200" b="1" dirty="0">
                <a:solidFill>
                  <a:srgbClr val="FFFFFF"/>
                </a:solidFill>
                <a:latin typeface="Arial"/>
              </a:rPr>
              <a:t>Meetwaarden</a:t>
            </a:r>
          </a:p>
        </p:txBody>
      </p:sp>
      <p:sp>
        <p:nvSpPr>
          <p:cNvPr id="20" name="Rechthoek 19">
            <a:extLst>
              <a:ext uri="{FF2B5EF4-FFF2-40B4-BE49-F238E27FC236}">
                <a16:creationId xmlns:a16="http://schemas.microsoft.com/office/drawing/2014/main" id="{DF329D86-BA98-5D96-C94A-C0C5E5E309D0}"/>
              </a:ext>
            </a:extLst>
          </p:cNvPr>
          <p:cNvSpPr/>
          <p:nvPr/>
        </p:nvSpPr>
        <p:spPr>
          <a:xfrm>
            <a:off x="4576050" y="1982045"/>
            <a:ext cx="7528320" cy="302574"/>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1200" b="1" dirty="0">
                <a:solidFill>
                  <a:srgbClr val="FFFFFF"/>
                </a:solidFill>
                <a:latin typeface="Arial"/>
              </a:rPr>
              <a:t>Toelichting, advies en/of doorverwijzen</a:t>
            </a:r>
          </a:p>
        </p:txBody>
      </p:sp>
      <p:sp>
        <p:nvSpPr>
          <p:cNvPr id="21" name="Rechthoek 20">
            <a:extLst>
              <a:ext uri="{FF2B5EF4-FFF2-40B4-BE49-F238E27FC236}">
                <a16:creationId xmlns:a16="http://schemas.microsoft.com/office/drawing/2014/main" id="{8D9930E4-D4C3-166E-C8E4-94E448434C91}"/>
              </a:ext>
            </a:extLst>
          </p:cNvPr>
          <p:cNvSpPr/>
          <p:nvPr/>
        </p:nvSpPr>
        <p:spPr>
          <a:xfrm>
            <a:off x="288237" y="1980445"/>
            <a:ext cx="1916460" cy="304174"/>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1200" b="1" dirty="0">
                <a:solidFill>
                  <a:srgbClr val="FFFFFF"/>
                </a:solidFill>
                <a:latin typeface="Arial"/>
              </a:rPr>
              <a:t>Leefstijlcheck</a:t>
            </a:r>
          </a:p>
        </p:txBody>
      </p:sp>
      <p:sp>
        <p:nvSpPr>
          <p:cNvPr id="23" name="Tekstvak 22">
            <a:extLst>
              <a:ext uri="{FF2B5EF4-FFF2-40B4-BE49-F238E27FC236}">
                <a16:creationId xmlns:a16="http://schemas.microsoft.com/office/drawing/2014/main" id="{967493A1-38CC-BFBE-79FC-ACF16E6E62F7}"/>
              </a:ext>
            </a:extLst>
          </p:cNvPr>
          <p:cNvSpPr txBox="1"/>
          <p:nvPr/>
        </p:nvSpPr>
        <p:spPr>
          <a:xfrm>
            <a:off x="477720" y="847981"/>
            <a:ext cx="10992621" cy="923330"/>
          </a:xfrm>
          <a:prstGeom prst="rect">
            <a:avLst/>
          </a:prstGeom>
          <a:noFill/>
        </p:spPr>
        <p:txBody>
          <a:bodyPr wrap="square">
            <a:spAutoFit/>
          </a:bodyPr>
          <a:lstStyle/>
          <a:p>
            <a:pPr marL="171450" indent="-171450">
              <a:buFont typeface="Arial" panose="020B0604020202020204" pitchFamily="34" charset="0"/>
              <a:buChar char="•"/>
            </a:pPr>
            <a:endParaRPr lang="nl-NL" b="1" dirty="0"/>
          </a:p>
          <a:p>
            <a:pPr marL="171450" indent="-171450">
              <a:buFont typeface="Arial" panose="020B0604020202020204" pitchFamily="34" charset="0"/>
              <a:buChar char="•"/>
            </a:pPr>
            <a:endParaRPr lang="nl-NL" b="1" dirty="0"/>
          </a:p>
          <a:p>
            <a:pPr marL="171450" indent="-171450">
              <a:buFont typeface="Arial" panose="020B0604020202020204" pitchFamily="34" charset="0"/>
              <a:buChar char="•"/>
            </a:pPr>
            <a:endParaRPr lang="nl-NL" b="1" dirty="0"/>
          </a:p>
        </p:txBody>
      </p:sp>
      <p:pic>
        <p:nvPicPr>
          <p:cNvPr id="4" name="Afbeelding 3">
            <a:extLst>
              <a:ext uri="{FF2B5EF4-FFF2-40B4-BE49-F238E27FC236}">
                <a16:creationId xmlns:a16="http://schemas.microsoft.com/office/drawing/2014/main" id="{3CA03028-285E-8632-3B2B-FFE1E8578242}"/>
              </a:ext>
            </a:extLst>
          </p:cNvPr>
          <p:cNvPicPr>
            <a:picLocks noChangeAspect="1"/>
          </p:cNvPicPr>
          <p:nvPr/>
        </p:nvPicPr>
        <p:blipFill>
          <a:blip r:embed="rId3"/>
          <a:stretch>
            <a:fillRect/>
          </a:stretch>
        </p:blipFill>
        <p:spPr>
          <a:xfrm>
            <a:off x="4576050" y="2400872"/>
            <a:ext cx="3596400" cy="2533901"/>
          </a:xfrm>
          <a:prstGeom prst="rect">
            <a:avLst/>
          </a:prstGeom>
          <a:ln>
            <a:solidFill>
              <a:schemeClr val="accent1"/>
            </a:solidFill>
          </a:ln>
        </p:spPr>
      </p:pic>
      <p:pic>
        <p:nvPicPr>
          <p:cNvPr id="5" name="Afbeelding 4">
            <a:extLst>
              <a:ext uri="{FF2B5EF4-FFF2-40B4-BE49-F238E27FC236}">
                <a16:creationId xmlns:a16="http://schemas.microsoft.com/office/drawing/2014/main" id="{CC482A73-24A8-AF8A-036F-181EAA138234}"/>
              </a:ext>
            </a:extLst>
          </p:cNvPr>
          <p:cNvPicPr>
            <a:picLocks noChangeAspect="1"/>
          </p:cNvPicPr>
          <p:nvPr/>
        </p:nvPicPr>
        <p:blipFill>
          <a:blip r:embed="rId4"/>
          <a:stretch>
            <a:fillRect/>
          </a:stretch>
        </p:blipFill>
        <p:spPr>
          <a:xfrm>
            <a:off x="8294243" y="2400872"/>
            <a:ext cx="1889887" cy="2548090"/>
          </a:xfrm>
          <a:prstGeom prst="rect">
            <a:avLst/>
          </a:prstGeom>
          <a:ln>
            <a:solidFill>
              <a:schemeClr val="accent1"/>
            </a:solidFill>
          </a:ln>
        </p:spPr>
      </p:pic>
      <p:pic>
        <p:nvPicPr>
          <p:cNvPr id="9" name="Afbeelding 8">
            <a:extLst>
              <a:ext uri="{FF2B5EF4-FFF2-40B4-BE49-F238E27FC236}">
                <a16:creationId xmlns:a16="http://schemas.microsoft.com/office/drawing/2014/main" id="{A8A15306-FD71-3BE0-9AF6-1F9337F524DD}"/>
              </a:ext>
            </a:extLst>
          </p:cNvPr>
          <p:cNvPicPr>
            <a:picLocks noChangeAspect="1"/>
          </p:cNvPicPr>
          <p:nvPr/>
        </p:nvPicPr>
        <p:blipFill>
          <a:blip r:embed="rId5"/>
          <a:stretch>
            <a:fillRect/>
          </a:stretch>
        </p:blipFill>
        <p:spPr>
          <a:xfrm>
            <a:off x="288236" y="2400872"/>
            <a:ext cx="1916460" cy="2498393"/>
          </a:xfrm>
          <a:prstGeom prst="rect">
            <a:avLst/>
          </a:prstGeom>
          <a:ln>
            <a:solidFill>
              <a:schemeClr val="accent1"/>
            </a:solidFill>
          </a:ln>
        </p:spPr>
      </p:pic>
      <p:pic>
        <p:nvPicPr>
          <p:cNvPr id="13" name="Afbeelding 12">
            <a:extLst>
              <a:ext uri="{FF2B5EF4-FFF2-40B4-BE49-F238E27FC236}">
                <a16:creationId xmlns:a16="http://schemas.microsoft.com/office/drawing/2014/main" id="{A287EC09-D9DB-5790-B858-FE728B265766}"/>
              </a:ext>
            </a:extLst>
          </p:cNvPr>
          <p:cNvPicPr>
            <a:picLocks noChangeAspect="1"/>
          </p:cNvPicPr>
          <p:nvPr/>
        </p:nvPicPr>
        <p:blipFill>
          <a:blip r:embed="rId6"/>
          <a:stretch>
            <a:fillRect/>
          </a:stretch>
        </p:blipFill>
        <p:spPr>
          <a:xfrm>
            <a:off x="10305923" y="2369797"/>
            <a:ext cx="1756764" cy="2606347"/>
          </a:xfrm>
          <a:prstGeom prst="rect">
            <a:avLst/>
          </a:prstGeom>
          <a:ln>
            <a:solidFill>
              <a:schemeClr val="accent1"/>
            </a:solidFill>
          </a:ln>
        </p:spPr>
      </p:pic>
      <p:sp>
        <p:nvSpPr>
          <p:cNvPr id="7" name="Tekstvak 6">
            <a:extLst>
              <a:ext uri="{FF2B5EF4-FFF2-40B4-BE49-F238E27FC236}">
                <a16:creationId xmlns:a16="http://schemas.microsoft.com/office/drawing/2014/main" id="{4DA6B9A2-9557-A168-1A52-8B6F9F55952A}"/>
              </a:ext>
            </a:extLst>
          </p:cNvPr>
          <p:cNvSpPr txBox="1"/>
          <p:nvPr/>
        </p:nvSpPr>
        <p:spPr>
          <a:xfrm>
            <a:off x="288236" y="5041763"/>
            <a:ext cx="1807285" cy="261610"/>
          </a:xfrm>
          <a:prstGeom prst="rect">
            <a:avLst/>
          </a:prstGeom>
          <a:noFill/>
        </p:spPr>
        <p:txBody>
          <a:bodyPr wrap="square">
            <a:spAutoFit/>
          </a:bodyPr>
          <a:lstStyle/>
          <a:p>
            <a:pPr algn="ctr"/>
            <a:r>
              <a:rPr lang="nl-NL" sz="1100" b="1" dirty="0">
                <a:effectLst/>
                <a:latin typeface="Calibri" panose="020F0502020204030204" pitchFamily="34" charset="0"/>
                <a:ea typeface="Calibri" panose="020F0502020204030204" pitchFamily="34" charset="0"/>
              </a:rPr>
              <a:t>Vereniging Arts en Leefstijl</a:t>
            </a:r>
          </a:p>
        </p:txBody>
      </p:sp>
      <p:sp>
        <p:nvSpPr>
          <p:cNvPr id="8" name="Tekstvak 7">
            <a:extLst>
              <a:ext uri="{FF2B5EF4-FFF2-40B4-BE49-F238E27FC236}">
                <a16:creationId xmlns:a16="http://schemas.microsoft.com/office/drawing/2014/main" id="{6E08CEF2-341C-9C2D-24F1-989AA8FC40E0}"/>
              </a:ext>
            </a:extLst>
          </p:cNvPr>
          <p:cNvSpPr txBox="1"/>
          <p:nvPr/>
        </p:nvSpPr>
        <p:spPr>
          <a:xfrm>
            <a:off x="2449454" y="5051026"/>
            <a:ext cx="1807285" cy="307777"/>
          </a:xfrm>
          <a:prstGeom prst="rect">
            <a:avLst/>
          </a:prstGeom>
          <a:noFill/>
        </p:spPr>
        <p:txBody>
          <a:bodyPr wrap="square">
            <a:spAutoFit/>
          </a:bodyPr>
          <a:lstStyle/>
          <a:p>
            <a:pPr algn="ctr"/>
            <a:r>
              <a:rPr lang="nl-NL" sz="1400" b="1" dirty="0">
                <a:effectLst/>
                <a:latin typeface="Calibri" panose="020F0502020204030204" pitchFamily="34" charset="0"/>
                <a:ea typeface="Calibri" panose="020F0502020204030204" pitchFamily="34" charset="0"/>
              </a:rPr>
              <a:t>Leefstijlapothekers</a:t>
            </a:r>
          </a:p>
        </p:txBody>
      </p:sp>
      <p:sp>
        <p:nvSpPr>
          <p:cNvPr id="10" name="Tekstvak 9">
            <a:extLst>
              <a:ext uri="{FF2B5EF4-FFF2-40B4-BE49-F238E27FC236}">
                <a16:creationId xmlns:a16="http://schemas.microsoft.com/office/drawing/2014/main" id="{3E125509-C9EF-214B-04C8-424BB64C9619}"/>
              </a:ext>
            </a:extLst>
          </p:cNvPr>
          <p:cNvSpPr txBox="1"/>
          <p:nvPr/>
        </p:nvSpPr>
        <p:spPr>
          <a:xfrm>
            <a:off x="4874794" y="5041763"/>
            <a:ext cx="2700596" cy="307777"/>
          </a:xfrm>
          <a:prstGeom prst="rect">
            <a:avLst/>
          </a:prstGeom>
          <a:noFill/>
        </p:spPr>
        <p:txBody>
          <a:bodyPr wrap="square">
            <a:spAutoFit/>
          </a:bodyPr>
          <a:lstStyle/>
          <a:p>
            <a:pPr algn="ctr"/>
            <a:r>
              <a:rPr lang="nl-NL" sz="1400" b="1" dirty="0">
                <a:effectLst/>
                <a:latin typeface="Calibri" panose="020F0502020204030204" pitchFamily="34" charset="0"/>
                <a:ea typeface="Calibri" panose="020F0502020204030204" pitchFamily="34" charset="0"/>
              </a:rPr>
              <a:t>Vereniging Arts en Leefstijl</a:t>
            </a:r>
          </a:p>
        </p:txBody>
      </p:sp>
      <p:pic>
        <p:nvPicPr>
          <p:cNvPr id="15" name="Afbeelding 14">
            <a:extLst>
              <a:ext uri="{FF2B5EF4-FFF2-40B4-BE49-F238E27FC236}">
                <a16:creationId xmlns:a16="http://schemas.microsoft.com/office/drawing/2014/main" id="{1246B991-0A87-9C04-78B4-32A9BDABEC84}"/>
              </a:ext>
            </a:extLst>
          </p:cNvPr>
          <p:cNvPicPr>
            <a:picLocks noChangeAspect="1"/>
          </p:cNvPicPr>
          <p:nvPr/>
        </p:nvPicPr>
        <p:blipFill>
          <a:blip r:embed="rId7"/>
          <a:stretch>
            <a:fillRect/>
          </a:stretch>
        </p:blipFill>
        <p:spPr>
          <a:xfrm>
            <a:off x="2385111" y="2368280"/>
            <a:ext cx="1980803" cy="2588455"/>
          </a:xfrm>
          <a:prstGeom prst="rect">
            <a:avLst/>
          </a:prstGeom>
        </p:spPr>
      </p:pic>
    </p:spTree>
    <p:extLst>
      <p:ext uri="{BB962C8B-B14F-4D97-AF65-F5344CB8AC3E}">
        <p14:creationId xmlns:p14="http://schemas.microsoft.com/office/powerpoint/2010/main" val="49858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573E2-F688-E0C2-C242-CB9DFAD66042}"/>
              </a:ext>
            </a:extLst>
          </p:cNvPr>
          <p:cNvSpPr>
            <a:spLocks noGrp="1"/>
          </p:cNvSpPr>
          <p:nvPr>
            <p:ph type="title"/>
          </p:nvPr>
        </p:nvSpPr>
        <p:spPr/>
        <p:txBody>
          <a:bodyPr/>
          <a:lstStyle/>
          <a:p>
            <a:r>
              <a:rPr lang="nl-NL" dirty="0"/>
              <a:t>Obesitas:  Medicatie? </a:t>
            </a:r>
            <a:br>
              <a:rPr lang="nl-NL" dirty="0"/>
            </a:br>
            <a:r>
              <a:rPr lang="nl-NL" dirty="0"/>
              <a:t>                      Of leefstijlaanpassingen? </a:t>
            </a:r>
          </a:p>
        </p:txBody>
      </p:sp>
      <p:sp>
        <p:nvSpPr>
          <p:cNvPr id="3" name="Tijdelijke aanduiding voor inhoud 2">
            <a:extLst>
              <a:ext uri="{FF2B5EF4-FFF2-40B4-BE49-F238E27FC236}">
                <a16:creationId xmlns:a16="http://schemas.microsoft.com/office/drawing/2014/main" id="{9AE20314-CEAA-FC04-DD1E-A530BDBF35F3}"/>
              </a:ext>
            </a:extLst>
          </p:cNvPr>
          <p:cNvSpPr>
            <a:spLocks noGrp="1"/>
          </p:cNvSpPr>
          <p:nvPr>
            <p:ph idx="1"/>
          </p:nvPr>
        </p:nvSpPr>
        <p:spPr/>
        <p:txBody>
          <a:bodyPr/>
          <a:lstStyle/>
          <a:p>
            <a:endParaRPr lang="nl-NL" dirty="0"/>
          </a:p>
          <a:p>
            <a:r>
              <a:rPr lang="nl-NL" dirty="0"/>
              <a:t>Iemand komt bij jullie?</a:t>
            </a:r>
          </a:p>
          <a:p>
            <a:pPr lvl="1"/>
            <a:r>
              <a:rPr lang="nl-NL" dirty="0"/>
              <a:t>Wanneer wordt er aan medicatie gedacht? </a:t>
            </a:r>
          </a:p>
          <a:p>
            <a:pPr lvl="1"/>
            <a:r>
              <a:rPr lang="nl-NL" dirty="0"/>
              <a:t>Hoe gaat het proces?  </a:t>
            </a:r>
          </a:p>
          <a:p>
            <a:pPr lvl="1"/>
            <a:r>
              <a:rPr lang="nl-NL" dirty="0"/>
              <a:t>Als jullie aan medicatie denken: met wie nemen jullie contact op? </a:t>
            </a:r>
          </a:p>
          <a:p>
            <a:pPr marL="457200" lvl="1" indent="0">
              <a:buNone/>
            </a:pPr>
            <a:r>
              <a:rPr lang="nl-NL" dirty="0"/>
              <a:t>    POH-er, huisarts, apotheker?  </a:t>
            </a:r>
          </a:p>
        </p:txBody>
      </p:sp>
    </p:spTree>
    <p:extLst>
      <p:ext uri="{BB962C8B-B14F-4D97-AF65-F5344CB8AC3E}">
        <p14:creationId xmlns:p14="http://schemas.microsoft.com/office/powerpoint/2010/main" val="170294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72D9CB-112E-2DEB-11AF-59F75DF5259B}"/>
              </a:ext>
            </a:extLst>
          </p:cNvPr>
          <p:cNvPicPr>
            <a:picLocks noChangeAspect="1"/>
          </p:cNvPicPr>
          <p:nvPr/>
        </p:nvPicPr>
        <p:blipFill rotWithShape="1">
          <a:blip r:embed="rId3"/>
          <a:srcRect l="34652" t="16456" r="23197" b="6666"/>
          <a:stretch/>
        </p:blipFill>
        <p:spPr>
          <a:xfrm>
            <a:off x="6713843" y="1143000"/>
            <a:ext cx="5139160" cy="5272268"/>
          </a:xfrm>
          <a:prstGeom prst="rect">
            <a:avLst/>
          </a:prstGeom>
        </p:spPr>
      </p:pic>
      <p:pic>
        <p:nvPicPr>
          <p:cNvPr id="5" name="Afbeelding 4">
            <a:extLst>
              <a:ext uri="{FF2B5EF4-FFF2-40B4-BE49-F238E27FC236}">
                <a16:creationId xmlns:a16="http://schemas.microsoft.com/office/drawing/2014/main" id="{6C928757-53DA-6D8C-7BA5-4E5154AB775D}"/>
              </a:ext>
            </a:extLst>
          </p:cNvPr>
          <p:cNvPicPr>
            <a:picLocks noChangeAspect="1"/>
          </p:cNvPicPr>
          <p:nvPr/>
        </p:nvPicPr>
        <p:blipFill rotWithShape="1">
          <a:blip r:embed="rId4"/>
          <a:srcRect l="33322" t="14241" r="24526" b="6456"/>
          <a:stretch/>
        </p:blipFill>
        <p:spPr>
          <a:xfrm>
            <a:off x="744066" y="1059872"/>
            <a:ext cx="5139160" cy="5438523"/>
          </a:xfrm>
          <a:prstGeom prst="rect">
            <a:avLst/>
          </a:prstGeom>
        </p:spPr>
      </p:pic>
      <p:sp>
        <p:nvSpPr>
          <p:cNvPr id="2" name="Titel 1">
            <a:extLst>
              <a:ext uri="{FF2B5EF4-FFF2-40B4-BE49-F238E27FC236}">
                <a16:creationId xmlns:a16="http://schemas.microsoft.com/office/drawing/2014/main" id="{869CA74B-2765-5CA5-B290-6E43218E428D}"/>
              </a:ext>
            </a:extLst>
          </p:cNvPr>
          <p:cNvSpPr txBox="1">
            <a:spLocks noChangeArrowheads="1"/>
          </p:cNvSpPr>
          <p:nvPr/>
        </p:nvSpPr>
        <p:spPr>
          <a:xfrm>
            <a:off x="238650" y="319703"/>
            <a:ext cx="10772249" cy="411163"/>
          </a:xfrm>
          <a:prstGeom prst="rect">
            <a:avLst/>
          </a:prstGeom>
        </p:spPr>
        <p:txBody>
          <a:bodyPr vert="horz" lIns="36000" tIns="36000" rIns="36000" bIns="36000" rtlCol="0" anchor="b" anchorCtr="0">
            <a:noAutofit/>
          </a:bodyPr>
          <a:lstStyle>
            <a:lvl1pPr algn="l" defTabSz="287993" rtl="0" eaLnBrk="1" latinLnBrk="0" hangingPunct="1">
              <a:spcBef>
                <a:spcPct val="0"/>
              </a:spcBef>
              <a:buNone/>
              <a:defRPr sz="2400" kern="1200" baseline="0">
                <a:solidFill>
                  <a:srgbClr val="002664"/>
                </a:solidFill>
                <a:latin typeface="+mj-lt"/>
                <a:ea typeface="+mj-ea"/>
                <a:cs typeface="+mj-cs"/>
              </a:defRPr>
            </a:lvl1pPr>
          </a:lstStyle>
          <a:p>
            <a:r>
              <a:rPr lang="nl-NL" sz="3200" dirty="0">
                <a:solidFill>
                  <a:schemeClr val="tx1"/>
                </a:solidFill>
              </a:rPr>
              <a:t>Situatie 2022 per GGD-regio</a:t>
            </a:r>
            <a:endParaRPr lang="nl-NL" altLang="nl-NL" sz="3200" dirty="0">
              <a:solidFill>
                <a:schemeClr val="tx1"/>
              </a:solidFill>
            </a:endParaRPr>
          </a:p>
        </p:txBody>
      </p:sp>
    </p:spTree>
    <p:extLst>
      <p:ext uri="{BB962C8B-B14F-4D97-AF65-F5344CB8AC3E}">
        <p14:creationId xmlns:p14="http://schemas.microsoft.com/office/powerpoint/2010/main" val="89026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F972C5E-867E-E16B-2985-12EDA332B4DD}"/>
              </a:ext>
            </a:extLst>
          </p:cNvPr>
          <p:cNvSpPr txBox="1"/>
          <p:nvPr/>
        </p:nvSpPr>
        <p:spPr>
          <a:xfrm>
            <a:off x="558388" y="6514041"/>
            <a:ext cx="117540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nl-NL" sz="1400" b="0" i="0" u="none" strike="noStrike" kern="1200" cap="none" spc="0" normalizeH="0" baseline="0" noProof="0" dirty="0">
                <a:ln>
                  <a:noFill/>
                </a:ln>
                <a:solidFill>
                  <a:prstClr val="black"/>
                </a:solidFill>
                <a:effectLst/>
                <a:uLnTx/>
                <a:uFillTx/>
                <a:latin typeface="Candara"/>
                <a:ea typeface="+mn-ea"/>
                <a:cs typeface="+mn-cs"/>
                <a:hlinkClick r:id="rId3"/>
              </a:rPr>
              <a:t>https://www.worldobesityday.org/assets/downloads/World_Obesity_Atlas_2023_Report.pdf</a:t>
            </a:r>
            <a:r>
              <a:rPr kumimoji="0" lang="nl-NL" altLang="nl-NL" sz="14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9" name="Afbeelding 8">
            <a:extLst>
              <a:ext uri="{FF2B5EF4-FFF2-40B4-BE49-F238E27FC236}">
                <a16:creationId xmlns:a16="http://schemas.microsoft.com/office/drawing/2014/main" id="{2604983A-778B-1174-08FD-7BCBA4BE28C4}"/>
              </a:ext>
            </a:extLst>
          </p:cNvPr>
          <p:cNvPicPr>
            <a:picLocks noChangeAspect="1"/>
          </p:cNvPicPr>
          <p:nvPr/>
        </p:nvPicPr>
        <p:blipFill>
          <a:blip r:embed="rId4"/>
          <a:stretch>
            <a:fillRect/>
          </a:stretch>
        </p:blipFill>
        <p:spPr>
          <a:xfrm>
            <a:off x="282530" y="4986211"/>
            <a:ext cx="3175778" cy="733527"/>
          </a:xfrm>
          <a:prstGeom prst="rect">
            <a:avLst/>
          </a:prstGeom>
        </p:spPr>
      </p:pic>
      <p:pic>
        <p:nvPicPr>
          <p:cNvPr id="6" name="Afbeelding 5">
            <a:extLst>
              <a:ext uri="{FF2B5EF4-FFF2-40B4-BE49-F238E27FC236}">
                <a16:creationId xmlns:a16="http://schemas.microsoft.com/office/drawing/2014/main" id="{2017992F-79DE-A115-1D82-A8E1A63AAAF0}"/>
              </a:ext>
            </a:extLst>
          </p:cNvPr>
          <p:cNvPicPr>
            <a:picLocks noChangeAspect="1"/>
          </p:cNvPicPr>
          <p:nvPr/>
        </p:nvPicPr>
        <p:blipFill>
          <a:blip r:embed="rId5"/>
          <a:stretch>
            <a:fillRect/>
          </a:stretch>
        </p:blipFill>
        <p:spPr>
          <a:xfrm>
            <a:off x="238650" y="976744"/>
            <a:ext cx="6845078" cy="5081155"/>
          </a:xfrm>
          <a:prstGeom prst="rect">
            <a:avLst/>
          </a:prstGeom>
        </p:spPr>
      </p:pic>
      <p:pic>
        <p:nvPicPr>
          <p:cNvPr id="14" name="Afbeelding 13">
            <a:extLst>
              <a:ext uri="{FF2B5EF4-FFF2-40B4-BE49-F238E27FC236}">
                <a16:creationId xmlns:a16="http://schemas.microsoft.com/office/drawing/2014/main" id="{6F755FF2-A9D8-98DF-2928-9A7CD65CDA78}"/>
              </a:ext>
            </a:extLst>
          </p:cNvPr>
          <p:cNvPicPr>
            <a:picLocks noChangeAspect="1"/>
          </p:cNvPicPr>
          <p:nvPr/>
        </p:nvPicPr>
        <p:blipFill>
          <a:blip r:embed="rId6"/>
          <a:stretch>
            <a:fillRect/>
          </a:stretch>
        </p:blipFill>
        <p:spPr>
          <a:xfrm>
            <a:off x="3037976" y="1760067"/>
            <a:ext cx="1895740" cy="543001"/>
          </a:xfrm>
          <a:prstGeom prst="rect">
            <a:avLst/>
          </a:prstGeom>
        </p:spPr>
      </p:pic>
      <p:sp>
        <p:nvSpPr>
          <p:cNvPr id="5" name="Rectangle 3"/>
          <p:cNvSpPr>
            <a:spLocks noChangeArrowheads="1"/>
          </p:cNvSpPr>
          <p:nvPr/>
        </p:nvSpPr>
        <p:spPr bwMode="auto">
          <a:xfrm>
            <a:off x="7057292" y="3709118"/>
            <a:ext cx="5465553" cy="193963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nl-NL" sz="4000" b="1"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mn-cs"/>
              </a:rPr>
              <a:t>DEN HAAG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nl-NL" sz="4000" b="1"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mn-cs"/>
              </a:rPr>
              <a:t>WE HAVE A PROBLEM!!</a:t>
            </a:r>
          </a:p>
        </p:txBody>
      </p:sp>
      <p:pic>
        <p:nvPicPr>
          <p:cNvPr id="16" name="Afbeelding 15">
            <a:extLst>
              <a:ext uri="{FF2B5EF4-FFF2-40B4-BE49-F238E27FC236}">
                <a16:creationId xmlns:a16="http://schemas.microsoft.com/office/drawing/2014/main" id="{DB821435-EF4A-AC02-1C1A-237998F95819}"/>
              </a:ext>
            </a:extLst>
          </p:cNvPr>
          <p:cNvPicPr>
            <a:picLocks noChangeAspect="1"/>
          </p:cNvPicPr>
          <p:nvPr/>
        </p:nvPicPr>
        <p:blipFill>
          <a:blip r:embed="rId7"/>
          <a:stretch>
            <a:fillRect/>
          </a:stretch>
        </p:blipFill>
        <p:spPr>
          <a:xfrm>
            <a:off x="7683830" y="1371798"/>
            <a:ext cx="1991003" cy="1943371"/>
          </a:xfrm>
          <a:prstGeom prst="rect">
            <a:avLst/>
          </a:prstGeom>
        </p:spPr>
      </p:pic>
      <p:pic>
        <p:nvPicPr>
          <p:cNvPr id="18" name="Afbeelding 17">
            <a:extLst>
              <a:ext uri="{FF2B5EF4-FFF2-40B4-BE49-F238E27FC236}">
                <a16:creationId xmlns:a16="http://schemas.microsoft.com/office/drawing/2014/main" id="{7BC5351A-65D4-A0F5-F73C-C7308DF59D09}"/>
              </a:ext>
            </a:extLst>
          </p:cNvPr>
          <p:cNvPicPr>
            <a:picLocks noChangeAspect="1"/>
          </p:cNvPicPr>
          <p:nvPr/>
        </p:nvPicPr>
        <p:blipFill>
          <a:blip r:embed="rId8"/>
          <a:stretch>
            <a:fillRect/>
          </a:stretch>
        </p:blipFill>
        <p:spPr>
          <a:xfrm>
            <a:off x="9674833" y="1371798"/>
            <a:ext cx="2019582" cy="1952898"/>
          </a:xfrm>
          <a:prstGeom prst="rect">
            <a:avLst/>
          </a:prstGeom>
        </p:spPr>
      </p:pic>
      <p:sp>
        <p:nvSpPr>
          <p:cNvPr id="4" name="Titel 1">
            <a:extLst>
              <a:ext uri="{FF2B5EF4-FFF2-40B4-BE49-F238E27FC236}">
                <a16:creationId xmlns:a16="http://schemas.microsoft.com/office/drawing/2014/main" id="{1A3F594A-0BC1-E089-48F6-068273849DA4}"/>
              </a:ext>
            </a:extLst>
          </p:cNvPr>
          <p:cNvSpPr txBox="1">
            <a:spLocks noChangeArrowheads="1"/>
          </p:cNvSpPr>
          <p:nvPr/>
        </p:nvSpPr>
        <p:spPr>
          <a:xfrm>
            <a:off x="238650" y="319703"/>
            <a:ext cx="10772249" cy="411163"/>
          </a:xfrm>
          <a:prstGeom prst="rect">
            <a:avLst/>
          </a:prstGeom>
        </p:spPr>
        <p:txBody>
          <a:bodyPr vert="horz" lIns="36000" tIns="36000" rIns="36000" bIns="36000" rtlCol="0" anchor="b" anchorCtr="0">
            <a:noAutofit/>
          </a:bodyPr>
          <a:lstStyle>
            <a:lvl1pPr algn="l" defTabSz="287993" rtl="0" eaLnBrk="1" latinLnBrk="0" hangingPunct="1">
              <a:spcBef>
                <a:spcPct val="0"/>
              </a:spcBef>
              <a:buNone/>
              <a:defRPr sz="2400" kern="1200" baseline="0">
                <a:solidFill>
                  <a:srgbClr val="002664"/>
                </a:solidFill>
                <a:latin typeface="+mj-lt"/>
                <a:ea typeface="+mj-ea"/>
                <a:cs typeface="+mj-cs"/>
              </a:defRPr>
            </a:lvl1pPr>
          </a:lstStyle>
          <a:p>
            <a:r>
              <a:rPr lang="nl-NL" sz="3200" dirty="0">
                <a:solidFill>
                  <a:schemeClr val="tx1"/>
                </a:solidFill>
              </a:rPr>
              <a:t>Trendscenario: Waar groeit Nederland naar toe?</a:t>
            </a:r>
          </a:p>
        </p:txBody>
      </p:sp>
    </p:spTree>
    <p:extLst>
      <p:ext uri="{BB962C8B-B14F-4D97-AF65-F5344CB8AC3E}">
        <p14:creationId xmlns:p14="http://schemas.microsoft.com/office/powerpoint/2010/main" val="199837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20D33-C6E5-7FEF-40E0-60F00CD6B265}"/>
              </a:ext>
            </a:extLst>
          </p:cNvPr>
          <p:cNvSpPr>
            <a:spLocks noGrp="1"/>
          </p:cNvSpPr>
          <p:nvPr>
            <p:ph type="title"/>
          </p:nvPr>
        </p:nvSpPr>
        <p:spPr/>
        <p:txBody>
          <a:bodyPr>
            <a:normAutofit/>
          </a:bodyPr>
          <a:lstStyle/>
          <a:p>
            <a:r>
              <a:rPr lang="nl-NL" dirty="0"/>
              <a:t>Obesitas is een ziekte</a:t>
            </a:r>
            <a:br>
              <a:rPr lang="nl-NL" dirty="0"/>
            </a:br>
            <a:r>
              <a:rPr lang="nl-NL" dirty="0"/>
              <a:t> </a:t>
            </a:r>
          </a:p>
        </p:txBody>
      </p:sp>
      <p:sp>
        <p:nvSpPr>
          <p:cNvPr id="3" name="Tijdelijke aanduiding voor inhoud 2">
            <a:extLst>
              <a:ext uri="{FF2B5EF4-FFF2-40B4-BE49-F238E27FC236}">
                <a16:creationId xmlns:a16="http://schemas.microsoft.com/office/drawing/2014/main" id="{F66FAC53-16AA-877A-FF5F-E23772A5F73F}"/>
              </a:ext>
            </a:extLst>
          </p:cNvPr>
          <p:cNvSpPr>
            <a:spLocks noGrp="1"/>
          </p:cNvSpPr>
          <p:nvPr>
            <p:ph idx="1"/>
          </p:nvPr>
        </p:nvSpPr>
        <p:spPr>
          <a:xfrm>
            <a:off x="243714" y="1275287"/>
            <a:ext cx="11389828" cy="5457465"/>
          </a:xfrm>
        </p:spPr>
        <p:txBody>
          <a:bodyPr>
            <a:normAutofit/>
          </a:bodyPr>
          <a:lstStyle/>
          <a:p>
            <a:pPr marL="0" indent="0">
              <a:buNone/>
            </a:pPr>
            <a:r>
              <a:rPr lang="nl-NL" dirty="0"/>
              <a:t>En een risicofactor voor &gt;200 aandoeningen</a:t>
            </a:r>
          </a:p>
          <a:p>
            <a:r>
              <a:rPr lang="nl-NL" dirty="0"/>
              <a:t>Metabole ziektes (</a:t>
            </a:r>
            <a:r>
              <a:rPr lang="nl-NL" dirty="0" err="1"/>
              <a:t>hv</a:t>
            </a:r>
            <a:r>
              <a:rPr lang="nl-NL" dirty="0"/>
              <a:t> ziekte, dm2)</a:t>
            </a:r>
          </a:p>
          <a:p>
            <a:r>
              <a:rPr lang="nl-NL" dirty="0"/>
              <a:t>13 soort kanker</a:t>
            </a:r>
          </a:p>
          <a:p>
            <a:r>
              <a:rPr lang="nl-NL" dirty="0"/>
              <a:t>Mentale klachten (2-way)</a:t>
            </a:r>
          </a:p>
          <a:p>
            <a:r>
              <a:rPr lang="nl-NL" dirty="0"/>
              <a:t>Onvruchtbaarheid</a:t>
            </a:r>
          </a:p>
          <a:p>
            <a:r>
              <a:rPr lang="nl-NL" dirty="0"/>
              <a:t>Artrose</a:t>
            </a:r>
          </a:p>
          <a:p>
            <a:r>
              <a:rPr lang="nl-NL" dirty="0"/>
              <a:t>Slaapapneu</a:t>
            </a:r>
          </a:p>
          <a:p>
            <a:r>
              <a:rPr lang="nl-NL" dirty="0"/>
              <a:t>Immuunsysteem (COVID!)</a:t>
            </a:r>
          </a:p>
          <a:p>
            <a:r>
              <a:rPr lang="nl-NL" dirty="0" err="1"/>
              <a:t>Etc</a:t>
            </a:r>
            <a:r>
              <a:rPr lang="nl-NL" dirty="0"/>
              <a:t> </a:t>
            </a:r>
            <a:r>
              <a:rPr lang="nl-NL" dirty="0" err="1"/>
              <a:t>etc</a:t>
            </a:r>
            <a:r>
              <a:rPr lang="nl-NL" dirty="0"/>
              <a:t>…</a:t>
            </a:r>
          </a:p>
          <a:p>
            <a:endParaRPr lang="nl-NL" dirty="0"/>
          </a:p>
        </p:txBody>
      </p:sp>
      <p:pic>
        <p:nvPicPr>
          <p:cNvPr id="4" name="Afbeelding 3">
            <a:extLst>
              <a:ext uri="{FF2B5EF4-FFF2-40B4-BE49-F238E27FC236}">
                <a16:creationId xmlns:a16="http://schemas.microsoft.com/office/drawing/2014/main" id="{ECDF77FD-4237-8311-0C7A-CD117DD06BFB}"/>
              </a:ext>
            </a:extLst>
          </p:cNvPr>
          <p:cNvPicPr>
            <a:picLocks noChangeAspect="1"/>
          </p:cNvPicPr>
          <p:nvPr/>
        </p:nvPicPr>
        <p:blipFill>
          <a:blip r:embed="rId3"/>
          <a:stretch>
            <a:fillRect/>
          </a:stretch>
        </p:blipFill>
        <p:spPr>
          <a:xfrm>
            <a:off x="6978383" y="1880750"/>
            <a:ext cx="5059113" cy="4977250"/>
          </a:xfrm>
          <a:prstGeom prst="rect">
            <a:avLst/>
          </a:prstGeom>
        </p:spPr>
      </p:pic>
    </p:spTree>
    <p:extLst>
      <p:ext uri="{BB962C8B-B14F-4D97-AF65-F5344CB8AC3E}">
        <p14:creationId xmlns:p14="http://schemas.microsoft.com/office/powerpoint/2010/main" val="66882647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646</TotalTime>
  <Words>4252</Words>
  <Application>Microsoft Office PowerPoint</Application>
  <PresentationFormat>Breedbeeld</PresentationFormat>
  <Paragraphs>362</Paragraphs>
  <Slides>35</Slides>
  <Notes>29</Notes>
  <HiddenSlides>0</HiddenSlides>
  <MMClips>0</MMClips>
  <ScaleCrop>false</ScaleCrop>
  <HeadingPairs>
    <vt:vector size="6" baseType="variant">
      <vt:variant>
        <vt:lpstr>Gebruikte lettertypen</vt:lpstr>
      </vt:variant>
      <vt:variant>
        <vt:i4>18</vt:i4>
      </vt:variant>
      <vt:variant>
        <vt:lpstr>Thema</vt:lpstr>
      </vt:variant>
      <vt:variant>
        <vt:i4>2</vt:i4>
      </vt:variant>
      <vt:variant>
        <vt:lpstr>Diatitels</vt:lpstr>
      </vt:variant>
      <vt:variant>
        <vt:i4>35</vt:i4>
      </vt:variant>
    </vt:vector>
  </HeadingPairs>
  <TitlesOfParts>
    <vt:vector size="55" baseType="lpstr">
      <vt:lpstr>Aptos</vt:lpstr>
      <vt:lpstr>Aptos Display</vt:lpstr>
      <vt:lpstr>Arial</vt:lpstr>
      <vt:lpstr>Calibri</vt:lpstr>
      <vt:lpstr>Calibri Light</vt:lpstr>
      <vt:lpstr>Candara</vt:lpstr>
      <vt:lpstr>Century Gothic</vt:lpstr>
      <vt:lpstr>Lato</vt:lpstr>
      <vt:lpstr>Noto Sans</vt:lpstr>
      <vt:lpstr>OpenSans-Italic</vt:lpstr>
      <vt:lpstr>OpenSans-Regular</vt:lpstr>
      <vt:lpstr>Raleway-Regular</vt:lpstr>
      <vt:lpstr>RO Sans</vt:lpstr>
      <vt:lpstr>Roboto</vt:lpstr>
      <vt:lpstr>Steinem</vt:lpstr>
      <vt:lpstr>Times New Roman</vt:lpstr>
      <vt:lpstr>Ubuntu</vt:lpstr>
      <vt:lpstr>Wingdings</vt:lpstr>
      <vt:lpstr>Kantoorthema</vt:lpstr>
      <vt:lpstr>1_Kantoorthema</vt:lpstr>
      <vt:lpstr>Samenwerking  leefstijl apotheker-diëtist</vt:lpstr>
      <vt:lpstr>Indeling presentatie</vt:lpstr>
      <vt:lpstr>Even voorstellen</vt:lpstr>
      <vt:lpstr>PowerPoint-presentatie</vt:lpstr>
      <vt:lpstr>Werkwijze: De Apotheek Gezondheidscheck (DAG)</vt:lpstr>
      <vt:lpstr>Obesitas:  Medicatie?                        Of leefstijlaanpassingen? </vt:lpstr>
      <vt:lpstr>PowerPoint-presentatie</vt:lpstr>
      <vt:lpstr>PowerPoint-presentatie</vt:lpstr>
      <vt:lpstr>Obesitas is een ziekte  </vt:lpstr>
      <vt:lpstr>PowerPoint-presentatie</vt:lpstr>
      <vt:lpstr>GLI: de feiten op een rij</vt:lpstr>
      <vt:lpstr>GLI: de feiten op een rij</vt:lpstr>
      <vt:lpstr>Medicatie bij obesitas</vt:lpstr>
      <vt:lpstr>Geregistreerde medicatie bij Obesitas</vt:lpstr>
      <vt:lpstr>Werkingsmechanisme GLP agonist bij Obesitas</vt:lpstr>
      <vt:lpstr>Werkingsmechanisme medicatie bij Obesitas</vt:lpstr>
      <vt:lpstr>PowerPoint-presentatie</vt:lpstr>
      <vt:lpstr>Overwegingen</vt:lpstr>
      <vt:lpstr>Overzicht medicatie bij diabetes</vt:lpstr>
      <vt:lpstr>Gebruik SGLT-2 remmers neemt toe</vt:lpstr>
      <vt:lpstr>Werkingsmechanisme SGLT-2 remmer </vt:lpstr>
      <vt:lpstr>Overzicht SGLT-2 </vt:lpstr>
      <vt:lpstr>Wel of niet KH beperking bij SGLT-2? </vt:lpstr>
      <vt:lpstr>(Mogelijke) samenwerking apo - diëtist</vt:lpstr>
      <vt:lpstr>Werkingsmechanisme GLP-1 agonisten</vt:lpstr>
      <vt:lpstr>Overzicht GLP-1</vt:lpstr>
      <vt:lpstr>5 feb 2024</vt:lpstr>
      <vt:lpstr>Gebruik GLP-1 agonisten neemt toe</vt:lpstr>
      <vt:lpstr>Associatie GLP-1(/GIP) behandeling &amp; verlies spiermassa</vt:lpstr>
      <vt:lpstr>PowerPoint-presentatie</vt:lpstr>
      <vt:lpstr>PowerPoint-presentatie</vt:lpstr>
      <vt:lpstr>(Mogelijke) samenwerking apo - diëtist</vt:lpstr>
      <vt:lpstr>Niet vergeten: belemmerende comedicatie bij leefstijl</vt:lpstr>
      <vt:lpstr>(Mogelijke) samenwerking apo - diëtist</vt:lpstr>
      <vt:lpstr>Take home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DCN Academy</dc:title>
  <dc:creator>Sylvia van Daalen</dc:creator>
  <cp:lastModifiedBy>Anne-Margreeth Krijger</cp:lastModifiedBy>
  <cp:revision>108</cp:revision>
  <cp:lastPrinted>2025-04-07T16:14:59Z</cp:lastPrinted>
  <dcterms:created xsi:type="dcterms:W3CDTF">2022-09-22T12:19:34Z</dcterms:created>
  <dcterms:modified xsi:type="dcterms:W3CDTF">2025-04-22T13:19:41Z</dcterms:modified>
</cp:coreProperties>
</file>