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33"/>
  </p:notesMasterIdLst>
  <p:sldIdLst>
    <p:sldId id="256" r:id="rId2"/>
    <p:sldId id="257" r:id="rId3"/>
    <p:sldId id="258" r:id="rId4"/>
    <p:sldId id="259" r:id="rId5"/>
    <p:sldId id="260" r:id="rId6"/>
    <p:sldId id="261" r:id="rId7"/>
    <p:sldId id="262" r:id="rId8"/>
    <p:sldId id="285" r:id="rId9"/>
    <p:sldId id="263" r:id="rId10"/>
    <p:sldId id="264" r:id="rId11"/>
    <p:sldId id="268" r:id="rId12"/>
    <p:sldId id="266" r:id="rId13"/>
    <p:sldId id="267" r:id="rId14"/>
    <p:sldId id="269" r:id="rId15"/>
    <p:sldId id="270" r:id="rId16"/>
    <p:sldId id="271" r:id="rId17"/>
    <p:sldId id="272" r:id="rId18"/>
    <p:sldId id="273" r:id="rId19"/>
    <p:sldId id="274" r:id="rId20"/>
    <p:sldId id="283" r:id="rId21"/>
    <p:sldId id="284" r:id="rId22"/>
    <p:sldId id="276" r:id="rId23"/>
    <p:sldId id="278" r:id="rId24"/>
    <p:sldId id="280" r:id="rId25"/>
    <p:sldId id="287" r:id="rId26"/>
    <p:sldId id="288" r:id="rId27"/>
    <p:sldId id="289" r:id="rId28"/>
    <p:sldId id="290" r:id="rId29"/>
    <p:sldId id="279" r:id="rId30"/>
    <p:sldId id="286"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3" autoAdjust="0"/>
    <p:restoredTop sz="70680" autoAdjust="0"/>
  </p:normalViewPr>
  <p:slideViewPr>
    <p:cSldViewPr snapToGrid="0">
      <p:cViewPr varScale="1">
        <p:scale>
          <a:sx n="88" d="100"/>
          <a:sy n="88" d="100"/>
        </p:scale>
        <p:origin x="1736" y="1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FA242-D60F-4724-9E30-FC544A8779C6}" type="datetimeFigureOut">
              <a:rPr lang="nl-NL" smtClean="0"/>
              <a:t>07-11-2024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63F8F-1A2F-4405-9CD3-16F3F78EC8B8}" type="slidenum">
              <a:rPr lang="nl-NL" smtClean="0"/>
              <a:t>‹nr.›</a:t>
            </a:fld>
            <a:endParaRPr lang="nl-NL"/>
          </a:p>
        </p:txBody>
      </p:sp>
    </p:spTree>
    <p:extLst>
      <p:ext uri="{BB962C8B-B14F-4D97-AF65-F5344CB8AC3E}">
        <p14:creationId xmlns:p14="http://schemas.microsoft.com/office/powerpoint/2010/main" val="105532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knmp.nl/dossiers/valpreventie/publieksmateriaa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knmp.nl/media/193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twerknoom.nl/wp-content/uploads/2020/12/Factsheet-alcohol.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potheek.nl/zorg-van-de-apotheker/medicijngebruik-is-maatwerk/wat-kan-de-apotheker-voor-u-doen#advies-gev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eiligheid.nl/kennisaanbod/infographic/infographic-valongevallen-65-plussers-2021?utm_source=nieuwsbrief_vnl&amp;utm_medium=email&amp;utm_term=&amp;utm_content=nieuwsbriefvalpreventiesep2022_copy&amp;utm_campaign=Oct%203,%202022%2012:36:32%20P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potheek.nl/zorg-van-de-apotheker/medicijngebruik-is-maatwerk/wat-kan-de-apotheker-voor-u-doen#advies-gev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indervallen.n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b="1" dirty="0"/>
              <a:t>Let op: vooraf op locatie testen of filmpje het doet (dia 7). Ervaring</a:t>
            </a:r>
            <a:r>
              <a:rPr lang="nl-NL" altLang="nl-NL" b="1" baseline="0" dirty="0"/>
              <a:t> leert dat apparatuur op locatie het afspelen van de filmpjes niet altijd ondersteunt.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Zorg eventueel voor voldoende folders die je kan meegeven. Binnen een paar dagen wordt het geleverd.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Te bestellen via </a:t>
            </a:r>
            <a:r>
              <a:rPr lang="nl-NL" sz="1200" u="sng" kern="1200" dirty="0">
                <a:solidFill>
                  <a:schemeClr val="tx1"/>
                </a:solidFill>
                <a:effectLst/>
                <a:latin typeface="+mn-lt"/>
                <a:ea typeface="+mn-ea"/>
                <a:cs typeface="+mn-cs"/>
                <a:hlinkClick r:id="rId3"/>
              </a:rPr>
              <a:t>https://www.knmp.nl/dossiers/valpreventie/publieksmateriaal</a:t>
            </a:r>
            <a:r>
              <a:rPr lang="nl-NL" sz="1200" kern="1200" dirty="0">
                <a:solidFill>
                  <a:schemeClr val="tx1"/>
                </a:solidFill>
                <a:effectLst/>
                <a:latin typeface="+mn-lt"/>
                <a:ea typeface="+mn-ea"/>
                <a:cs typeface="+mn-cs"/>
              </a:rPr>
              <a: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(Of om zelf te printen: </a:t>
            </a:r>
            <a:r>
              <a:rPr lang="nl-NL" sz="1200" u="sng" kern="1200" dirty="0">
                <a:solidFill>
                  <a:schemeClr val="tx1"/>
                </a:solidFill>
                <a:effectLst/>
                <a:latin typeface="+mn-lt"/>
                <a:ea typeface="+mn-ea"/>
                <a:cs typeface="+mn-cs"/>
                <a:hlinkClick r:id="rId4"/>
              </a:rPr>
              <a:t>https://www.knmp.nl/media/1936</a:t>
            </a:r>
            <a:r>
              <a:rPr lang="nl-NL"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b="1" dirty="0"/>
          </a:p>
          <a:p>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1</a:t>
            </a:fld>
            <a:endParaRPr lang="nl-NL"/>
          </a:p>
        </p:txBody>
      </p:sp>
    </p:spTree>
    <p:extLst>
      <p:ext uri="{BB962C8B-B14F-4D97-AF65-F5344CB8AC3E}">
        <p14:creationId xmlns:p14="http://schemas.microsoft.com/office/powerpoint/2010/main" val="118596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a:ln/>
        </p:spPr>
      </p:sp>
      <p:sp>
        <p:nvSpPr>
          <p:cNvPr id="21507" name="Tijdelijke aanduiding voor notities 2"/>
          <p:cNvSpPr>
            <a:spLocks noGrp="1"/>
          </p:cNvSpPr>
          <p:nvPr>
            <p:ph type="body" idx="1"/>
          </p:nvPr>
        </p:nvSpPr>
        <p:spPr>
          <a:noFill/>
        </p:spPr>
        <p:txBody>
          <a:bodyPr/>
          <a:lstStyle/>
          <a:p>
            <a:r>
              <a:rPr lang="nl-NL" altLang="nl-NL" b="1" dirty="0"/>
              <a:t>Er zijn verschillende ziekten die het risico op vallen vergroten: </a:t>
            </a:r>
          </a:p>
          <a:p>
            <a:r>
              <a:rPr lang="nl-NL" altLang="nl-NL" dirty="0"/>
              <a:t>Voorbeelden zijn:</a:t>
            </a:r>
          </a:p>
          <a:p>
            <a:r>
              <a:rPr lang="nl-NL" altLang="nl-NL" dirty="0"/>
              <a:t>- diabetes/suikerziekte (schommelingen in de bloedsuikerspiegel kunnen duizeligheid veroorzaken)</a:t>
            </a:r>
          </a:p>
          <a:p>
            <a:r>
              <a:rPr lang="nl-NL" altLang="nl-NL" dirty="0"/>
              <a:t>- de ziekte van Parkinson (door een slechte aansturing van de spieren)</a:t>
            </a:r>
          </a:p>
          <a:p>
            <a:r>
              <a:rPr lang="nl-NL" altLang="nl-NL" dirty="0"/>
              <a:t>- reuma (aandoening van de gewrichten, de</a:t>
            </a:r>
            <a:r>
              <a:rPr lang="nl-NL" altLang="nl-NL" baseline="0" dirty="0"/>
              <a:t> pijn en het minder goed kunnen bewegen)</a:t>
            </a:r>
            <a:endParaRPr lang="nl-NL" altLang="nl-NL" dirty="0"/>
          </a:p>
          <a:p>
            <a:endParaRPr lang="nl-NL" altLang="nl-NL" dirty="0"/>
          </a:p>
          <a:p>
            <a:r>
              <a:rPr lang="nl-NL" altLang="nl-NL" b="1" dirty="0"/>
              <a:t>Meerdere chronische ziekten tegelijk / Meer medicijnen kunnen ook het risico op vallen vergroten</a:t>
            </a:r>
          </a:p>
          <a:p>
            <a:r>
              <a:rPr lang="nl-NL" altLang="nl-NL" dirty="0"/>
              <a:t>Door het ouder worden kunt u meerdere ziekten tegelijk krijgen</a:t>
            </a:r>
            <a:r>
              <a:rPr lang="nl-NL" altLang="nl-NL" baseline="0" dirty="0"/>
              <a:t> en daardoor kunt u meerdere medicijnen gebruiken. T</a:t>
            </a:r>
            <a:r>
              <a:rPr lang="nl-NL" altLang="nl-NL" dirty="0"/>
              <a:t>ussen de medicijnen kunnen wisselwerkingen ontstaan: dan versterken of verzwakken ze elkaars werking.  </a:t>
            </a:r>
          </a:p>
          <a:p>
            <a:endParaRPr lang="nl-NL" altLang="nl-NL" dirty="0"/>
          </a:p>
          <a:p>
            <a:r>
              <a:rPr lang="nl-NL" altLang="nl-NL" dirty="0"/>
              <a:t>Bron: www.apotheek.nl</a:t>
            </a:r>
          </a:p>
          <a:p>
            <a:endParaRPr lang="nl-NL" altLang="nl-NL" dirty="0"/>
          </a:p>
          <a:p>
            <a:r>
              <a:rPr lang="en-US" dirty="0" err="1">
                <a:cs typeface="Calibri"/>
              </a:rPr>
              <a:t>Voetproblemen</a:t>
            </a:r>
            <a:r>
              <a:rPr lang="en-US" dirty="0">
                <a:cs typeface="Calibri"/>
              </a:rPr>
              <a:t> </a:t>
            </a:r>
            <a:r>
              <a:rPr lang="en-US" dirty="0" err="1">
                <a:cs typeface="Calibri"/>
              </a:rPr>
              <a:t>bv</a:t>
            </a:r>
            <a:r>
              <a:rPr lang="en-US" dirty="0">
                <a:cs typeface="Calibri"/>
              </a:rPr>
              <a:t> </a:t>
            </a:r>
            <a:r>
              <a:rPr lang="en-US" dirty="0" err="1">
                <a:cs typeface="Calibri"/>
              </a:rPr>
              <a:t>verminderd</a:t>
            </a:r>
            <a:r>
              <a:rPr lang="en-US" dirty="0">
                <a:cs typeface="Calibri"/>
              </a:rPr>
              <a:t> </a:t>
            </a:r>
            <a:r>
              <a:rPr lang="en-US" dirty="0" err="1">
                <a:cs typeface="Calibri"/>
              </a:rPr>
              <a:t>gevoel</a:t>
            </a:r>
            <a:r>
              <a:rPr lang="en-US" dirty="0">
                <a:cs typeface="Calibri"/>
              </a:rPr>
              <a:t> in de </a:t>
            </a:r>
            <a:r>
              <a:rPr lang="en-US" dirty="0" err="1">
                <a:cs typeface="Calibri"/>
              </a:rPr>
              <a:t>voeten</a:t>
            </a:r>
            <a:r>
              <a:rPr lang="en-US" dirty="0">
                <a:cs typeface="Calibri"/>
              </a:rPr>
              <a:t> </a:t>
            </a:r>
            <a:r>
              <a:rPr lang="en-US" dirty="0" err="1">
                <a:cs typeface="Calibri"/>
              </a:rPr>
              <a:t>kan</a:t>
            </a:r>
            <a:r>
              <a:rPr lang="en-US" dirty="0">
                <a:cs typeface="Calibri"/>
              </a:rPr>
              <a:t> </a:t>
            </a:r>
            <a:r>
              <a:rPr lang="en-US" dirty="0" err="1">
                <a:cs typeface="Calibri"/>
              </a:rPr>
              <a:t>bv</a:t>
            </a:r>
            <a:r>
              <a:rPr lang="en-US" dirty="0">
                <a:cs typeface="Calibri"/>
              </a:rPr>
              <a:t> </a:t>
            </a:r>
            <a:r>
              <a:rPr lang="en-US" dirty="0" err="1">
                <a:cs typeface="Calibri"/>
              </a:rPr>
              <a:t>een</a:t>
            </a:r>
            <a:r>
              <a:rPr lang="en-US" dirty="0">
                <a:cs typeface="Calibri"/>
              </a:rPr>
              <a:t> </a:t>
            </a:r>
            <a:r>
              <a:rPr lang="en-US" dirty="0" err="1">
                <a:cs typeface="Calibri"/>
              </a:rPr>
              <a:t>gevolg</a:t>
            </a:r>
            <a:r>
              <a:rPr lang="en-US" dirty="0">
                <a:cs typeface="Calibri"/>
              </a:rPr>
              <a:t> </a:t>
            </a:r>
            <a:r>
              <a:rPr lang="en-US" dirty="0" err="1">
                <a:cs typeface="Calibri"/>
              </a:rPr>
              <a:t>zijn</a:t>
            </a:r>
            <a:r>
              <a:rPr lang="en-US" dirty="0">
                <a:cs typeface="Calibri"/>
              </a:rPr>
              <a:t> van </a:t>
            </a:r>
            <a:r>
              <a:rPr lang="en-US" dirty="0" err="1">
                <a:cs typeface="Calibri"/>
              </a:rPr>
              <a:t>suikerziekte</a:t>
            </a:r>
            <a:endParaRPr lang="en-US" dirty="0">
              <a:cs typeface="Calibri"/>
            </a:endParaRPr>
          </a:p>
          <a:p>
            <a:r>
              <a:rPr lang="en-US" dirty="0" err="1">
                <a:cs typeface="Calibri"/>
              </a:rPr>
              <a:t>Vergeetachtigheid</a:t>
            </a:r>
            <a:r>
              <a:rPr lang="en-US" dirty="0">
                <a:cs typeface="Calibri"/>
              </a:rPr>
              <a:t> </a:t>
            </a:r>
            <a:r>
              <a:rPr lang="en-US" dirty="0" err="1">
                <a:cs typeface="Calibri"/>
              </a:rPr>
              <a:t>waardoor</a:t>
            </a:r>
            <a:r>
              <a:rPr lang="en-US" dirty="0">
                <a:cs typeface="Calibri"/>
              </a:rPr>
              <a:t> men </a:t>
            </a:r>
            <a:r>
              <a:rPr lang="en-US" dirty="0" err="1">
                <a:cs typeface="Calibri"/>
              </a:rPr>
              <a:t>bv</a:t>
            </a:r>
            <a:r>
              <a:rPr lang="en-US" dirty="0">
                <a:cs typeface="Calibri"/>
              </a:rPr>
              <a:t> </a:t>
            </a:r>
            <a:r>
              <a:rPr lang="en-US" dirty="0" err="1">
                <a:cs typeface="Calibri"/>
              </a:rPr>
              <a:t>vergeet</a:t>
            </a:r>
            <a:r>
              <a:rPr lang="en-US" dirty="0">
                <a:cs typeface="Calibri"/>
              </a:rPr>
              <a:t> de </a:t>
            </a:r>
            <a:r>
              <a:rPr lang="en-US" dirty="0" err="1">
                <a:cs typeface="Calibri"/>
              </a:rPr>
              <a:t>rollator</a:t>
            </a:r>
            <a:r>
              <a:rPr lang="en-US" dirty="0">
                <a:cs typeface="Calibri"/>
              </a:rPr>
              <a:t> te </a:t>
            </a:r>
            <a:r>
              <a:rPr lang="en-US" dirty="0" err="1">
                <a:cs typeface="Calibri"/>
              </a:rPr>
              <a:t>pakken</a:t>
            </a:r>
            <a:r>
              <a:rPr lang="en-US" dirty="0">
                <a:cs typeface="Calibri"/>
              </a:rPr>
              <a:t> of die om de rem te </a:t>
            </a:r>
            <a:r>
              <a:rPr lang="en-US" dirty="0" err="1">
                <a:cs typeface="Calibri"/>
              </a:rPr>
              <a:t>zetten</a:t>
            </a:r>
            <a:r>
              <a:rPr lang="en-US" dirty="0">
                <a:cs typeface="Calibri"/>
              </a:rPr>
              <a:t> </a:t>
            </a:r>
          </a:p>
          <a:p>
            <a:r>
              <a:rPr lang="en-US" dirty="0" err="1">
                <a:cs typeface="Calibri"/>
              </a:rPr>
              <a:t>Slecht</a:t>
            </a:r>
            <a:r>
              <a:rPr lang="en-US" dirty="0">
                <a:cs typeface="Calibri"/>
              </a:rPr>
              <a:t> </a:t>
            </a:r>
            <a:r>
              <a:rPr lang="en-US" dirty="0" err="1">
                <a:cs typeface="Calibri"/>
              </a:rPr>
              <a:t>zien</a:t>
            </a:r>
            <a:r>
              <a:rPr lang="en-US" dirty="0">
                <a:cs typeface="Calibri"/>
              </a:rPr>
              <a:t> </a:t>
            </a:r>
            <a:r>
              <a:rPr lang="en-US" dirty="0" err="1">
                <a:cs typeface="Calibri"/>
              </a:rPr>
              <a:t>bv</a:t>
            </a:r>
            <a:r>
              <a:rPr lang="en-US" dirty="0">
                <a:cs typeface="Calibri"/>
              </a:rPr>
              <a:t> </a:t>
            </a:r>
            <a:r>
              <a:rPr lang="en-US" dirty="0" err="1">
                <a:cs typeface="Calibri"/>
              </a:rPr>
              <a:t>als</a:t>
            </a:r>
            <a:r>
              <a:rPr lang="en-US" dirty="0">
                <a:cs typeface="Calibri"/>
              </a:rPr>
              <a:t> je </a:t>
            </a:r>
            <a:r>
              <a:rPr lang="en-US" dirty="0" err="1">
                <a:cs typeface="Calibri"/>
              </a:rPr>
              <a:t>een</a:t>
            </a:r>
            <a:r>
              <a:rPr lang="en-US" dirty="0">
                <a:cs typeface="Calibri"/>
              </a:rPr>
              <a:t> </a:t>
            </a:r>
            <a:r>
              <a:rPr lang="en-US" dirty="0" err="1">
                <a:cs typeface="Calibri"/>
              </a:rPr>
              <a:t>drempel</a:t>
            </a:r>
            <a:r>
              <a:rPr lang="en-US" dirty="0">
                <a:cs typeface="Calibri"/>
              </a:rPr>
              <a:t> </a:t>
            </a:r>
            <a:r>
              <a:rPr lang="en-US" dirty="0" err="1">
                <a:cs typeface="Calibri"/>
              </a:rPr>
              <a:t>niet</a:t>
            </a:r>
            <a:r>
              <a:rPr lang="en-US" dirty="0">
                <a:cs typeface="Calibri"/>
              </a:rPr>
              <a:t> </a:t>
            </a:r>
            <a:r>
              <a:rPr lang="en-US" dirty="0" err="1">
                <a:cs typeface="Calibri"/>
              </a:rPr>
              <a:t>ziet</a:t>
            </a:r>
            <a:r>
              <a:rPr lang="en-US" dirty="0">
                <a:cs typeface="Calibri"/>
              </a:rPr>
              <a:t> of </a:t>
            </a:r>
            <a:r>
              <a:rPr lang="en-US" dirty="0" err="1">
                <a:cs typeface="Calibri"/>
              </a:rPr>
              <a:t>een</a:t>
            </a:r>
            <a:r>
              <a:rPr lang="en-US" dirty="0">
                <a:cs typeface="Calibri"/>
              </a:rPr>
              <a:t> </a:t>
            </a:r>
            <a:r>
              <a:rPr lang="en-US" dirty="0" err="1">
                <a:cs typeface="Calibri"/>
              </a:rPr>
              <a:t>los</a:t>
            </a:r>
            <a:r>
              <a:rPr lang="en-US" dirty="0">
                <a:cs typeface="Calibri"/>
              </a:rPr>
              <a:t> </a:t>
            </a:r>
            <a:r>
              <a:rPr lang="en-US" dirty="0" err="1">
                <a:cs typeface="Calibri"/>
              </a:rPr>
              <a:t>kleedje</a:t>
            </a:r>
            <a:r>
              <a:rPr lang="en-US" dirty="0">
                <a:cs typeface="Calibri"/>
              </a:rPr>
              <a:t> in het huis </a:t>
            </a:r>
            <a:r>
              <a:rPr lang="en-US" dirty="0" err="1">
                <a:cs typeface="Calibri"/>
              </a:rPr>
              <a:t>daar</a:t>
            </a:r>
            <a:r>
              <a:rPr lang="en-US" dirty="0">
                <a:cs typeface="Calibri"/>
              </a:rPr>
              <a:t> </a:t>
            </a:r>
            <a:r>
              <a:rPr lang="en-US" dirty="0" err="1">
                <a:cs typeface="Calibri"/>
              </a:rPr>
              <a:t>kan</a:t>
            </a:r>
            <a:r>
              <a:rPr lang="en-US" dirty="0">
                <a:cs typeface="Calibri"/>
              </a:rPr>
              <a:t> je over </a:t>
            </a:r>
            <a:r>
              <a:rPr lang="en-US" dirty="0" err="1">
                <a:cs typeface="Calibri"/>
              </a:rPr>
              <a:t>struikelen</a:t>
            </a:r>
            <a:r>
              <a:rPr lang="en-US" dirty="0">
                <a:cs typeface="Calibri"/>
              </a:rPr>
              <a:t> </a:t>
            </a:r>
          </a:p>
          <a:p>
            <a:endParaRPr lang="nl-NL" altLang="nl-NL" dirty="0"/>
          </a:p>
        </p:txBody>
      </p:sp>
      <p:sp>
        <p:nvSpPr>
          <p:cNvPr id="21508"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0E7B25C8-FBCF-4701-B72B-501D879C0214}" type="slidenum">
              <a:rPr lang="nl-NL" altLang="nl-NL" sz="1200" smtClean="0">
                <a:latin typeface="Times New Roman" panose="02020603050405020304" pitchFamily="18" charset="0"/>
              </a:rPr>
              <a:pPr/>
              <a:t>12</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293152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p:spPr>
        <p:txBody>
          <a:bodyPr/>
          <a:lstStyle/>
          <a:p>
            <a:r>
              <a:rPr lang="nl-NL" altLang="nl-NL" b="1" dirty="0"/>
              <a:t>Onderscheid maken in de</a:t>
            </a:r>
            <a:r>
              <a:rPr lang="nl-NL" altLang="nl-NL" b="1" baseline="0" dirty="0"/>
              <a:t> boodschap</a:t>
            </a:r>
            <a:r>
              <a:rPr lang="nl-NL" altLang="nl-NL" b="1" dirty="0"/>
              <a:t>: medicijnen</a:t>
            </a:r>
            <a:r>
              <a:rPr lang="nl-NL" altLang="nl-NL" b="1" baseline="0" dirty="0"/>
              <a:t> met gele sticker / medicatiebijwerkingen / risico’s van therapieontrouw of verkeerd gebruik of het niet goed ingesteld zijn!!</a:t>
            </a:r>
            <a:endParaRPr lang="nl-NL" altLang="nl-NL" b="1" dirty="0"/>
          </a:p>
          <a:p>
            <a:r>
              <a:rPr lang="nl-NL" altLang="nl-NL" b="1" dirty="0"/>
              <a:t> </a:t>
            </a:r>
          </a:p>
          <a:p>
            <a:r>
              <a:rPr lang="nl-NL" altLang="nl-NL" b="1" dirty="0"/>
              <a:t>Bijwerkingen:</a:t>
            </a:r>
          </a:p>
          <a:p>
            <a:r>
              <a:rPr lang="nl-NL" altLang="nl-NL" dirty="0"/>
              <a:t>Zoals ook al verteld bij de dia ‘Het lichaam verandert’ gaan bij ouderen de lever en nieren trager of minder goed werken. Daardoor blijven medicijnen langer in het lichaam en werken ze sterker. Hierdoor wordt de kans op bijwerkingen groter. Een veel voorkomende bijwerking is duizeligheid. </a:t>
            </a:r>
          </a:p>
          <a:p>
            <a:r>
              <a:rPr lang="nl-NL" altLang="nl-NL" dirty="0"/>
              <a:t>Een aantal medicijnen staat erom bekend dat ze de kans om te vallen vergroten. De meest gebruikte zijn:</a:t>
            </a:r>
          </a:p>
          <a:p>
            <a:r>
              <a:rPr lang="nl-NL" altLang="nl-NL" dirty="0"/>
              <a:t>- slaap- en kalmeringsmiddelen</a:t>
            </a:r>
          </a:p>
          <a:p>
            <a:r>
              <a:rPr lang="nl-NL" altLang="nl-NL" dirty="0"/>
              <a:t>- plastabletten</a:t>
            </a:r>
          </a:p>
          <a:p>
            <a:r>
              <a:rPr lang="nl-NL" altLang="nl-NL" dirty="0"/>
              <a:t>- andere geneesmiddelen tegen hoge bloeddruk</a:t>
            </a:r>
          </a:p>
          <a:p>
            <a:r>
              <a:rPr lang="nl-NL" altLang="nl-NL" dirty="0"/>
              <a:t>- middelen tegen depressie</a:t>
            </a:r>
          </a:p>
          <a:p>
            <a:r>
              <a:rPr lang="nl-NL" altLang="nl-NL" dirty="0"/>
              <a:t>- middelen tegen epilepsie</a:t>
            </a:r>
          </a:p>
          <a:p>
            <a:endParaRPr lang="nl-NL" altLang="nl-NL" dirty="0"/>
          </a:p>
          <a:p>
            <a:r>
              <a:rPr lang="nl-NL" altLang="nl-NL" dirty="0"/>
              <a:t>De KNMP heeft samen met andere organisaties de folder ‘Medicatie en vallen’ ontwikkeld.</a:t>
            </a:r>
          </a:p>
          <a:p>
            <a:endParaRPr lang="nl-NL" altLang="nl-NL" dirty="0"/>
          </a:p>
          <a:p>
            <a:r>
              <a:rPr lang="nl-NL" altLang="nl-NL" dirty="0"/>
              <a:t>Deze folder krijgt u straks</a:t>
            </a:r>
            <a:r>
              <a:rPr lang="nl-NL" altLang="nl-NL" baseline="0" dirty="0"/>
              <a:t> mee</a:t>
            </a:r>
            <a:r>
              <a:rPr lang="nl-NL" altLang="nl-NL" dirty="0"/>
              <a:t>. Daarin staat ook hoe de apotheker u kunt helpen. </a:t>
            </a:r>
          </a:p>
          <a:p>
            <a:endParaRPr lang="nl-NL" altLang="nl-NL" dirty="0"/>
          </a:p>
          <a:p>
            <a:r>
              <a:rPr lang="nl-NL" altLang="nl-NL" dirty="0"/>
              <a:t>Bronnen: www.apotheek.nl en www.knmp.nl/valpreventie folder ‘Medicatie en vallen’</a:t>
            </a:r>
          </a:p>
          <a:p>
            <a:endParaRPr lang="nl-NL" altLang="nl-NL" dirty="0"/>
          </a:p>
          <a:p>
            <a:endParaRPr lang="nl-NL" altLang="nl-NL" dirty="0"/>
          </a:p>
          <a:p>
            <a:r>
              <a:rPr lang="nl-NL" b="1" i="1" dirty="0"/>
              <a:t>Beperking van het aantal gebruikte geneesmiddelen draagt bij aan de preventie van vallen.</a:t>
            </a:r>
            <a:endParaRPr lang="nl-NL" dirty="0"/>
          </a:p>
          <a:p>
            <a:r>
              <a:rPr lang="nl-NL" dirty="0"/>
              <a:t>Voor patiënten ouder dan 70 jaar is bijvoorbeeld de hoeveelheid diazepam om een bepaald sedatieniveau te bereiken veel lager dan voor patiënten tussen 30 en 50 jaar. In de praktijk blijkt regelmatig een toegenomen sensitiviteit voor benzodiazepinen bij ouderen, hetgeen zich op receptorniveau zou bevinden. Ook voor opiaten, anticholinergica, dopamine-agonisten en antihypertensiva is de gevoeligheid toegenomen. Daarentegen zijn ouderen minder gevoelig voor bijvoorbeeld b-blokkers en insuline. Vanuit dit gezichtspunt worden in het hierna volgende deel relevante literatuurgegevens van antipsychotica, tricyclische antidepressiva, anticonvulsiva en cardiovasculaire medicatie besproken.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a:t>Bron: apotheek.nl</a:t>
            </a:r>
          </a:p>
          <a:p>
            <a:endParaRPr lang="nl-NL" altLang="nl-NL" dirty="0"/>
          </a:p>
          <a:p>
            <a:endParaRPr lang="nl-NL" altLang="nl-NL" dirty="0"/>
          </a:p>
        </p:txBody>
      </p:sp>
      <p:sp>
        <p:nvSpPr>
          <p:cNvPr id="23556"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2DCB97E1-9797-4BFC-9A08-C587C497F3C9}" type="slidenum">
              <a:rPr lang="nl-NL" altLang="nl-NL" sz="1200" smtClean="0">
                <a:latin typeface="Times New Roman" panose="02020603050405020304" pitchFamily="18" charset="0"/>
              </a:rPr>
              <a:pPr/>
              <a:t>13</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371930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a:ln/>
        </p:spPr>
      </p:sp>
      <p:sp>
        <p:nvSpPr>
          <p:cNvPr id="25603" name="Tijdelijke aanduiding voor notities 2"/>
          <p:cNvSpPr>
            <a:spLocks noGrp="1"/>
          </p:cNvSpPr>
          <p:nvPr>
            <p:ph type="body" idx="1"/>
          </p:nvPr>
        </p:nvSpPr>
        <p:spPr>
          <a:noFill/>
        </p:spPr>
        <p:txBody>
          <a:bodyPr/>
          <a:lstStyle/>
          <a:p>
            <a:r>
              <a:rPr lang="nl-NL" altLang="nl-NL" dirty="0"/>
              <a:t>Het is belangrijk dat u sterke botten behoudt. In de volgende dia’s geven we een aantal </a:t>
            </a:r>
            <a:r>
              <a:rPr lang="nl-NL" altLang="nl-NL" baseline="0" dirty="0"/>
              <a:t>weetjes en tips.</a:t>
            </a:r>
            <a:r>
              <a:rPr lang="nl-NL" altLang="nl-NL" dirty="0"/>
              <a:t> </a:t>
            </a:r>
          </a:p>
        </p:txBody>
      </p:sp>
      <p:sp>
        <p:nvSpPr>
          <p:cNvPr id="25604"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ACD46B51-BDE1-4F38-BA16-C4671464DC9B}" type="slidenum">
              <a:rPr lang="nl-NL" altLang="nl-NL" sz="1200" smtClean="0">
                <a:latin typeface="Times New Roman" panose="02020603050405020304" pitchFamily="18" charset="0"/>
              </a:rPr>
              <a:pPr/>
              <a:t>14</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72804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p:spPr>
        <p:txBody>
          <a:bodyPr/>
          <a:lstStyle/>
          <a:p>
            <a:r>
              <a:rPr lang="en-US" altLang="nl-NL" dirty="0" err="1"/>
              <a:t>Ouderen</a:t>
            </a:r>
            <a:r>
              <a:rPr lang="en-US" altLang="nl-NL" baseline="0" dirty="0"/>
              <a:t> </a:t>
            </a:r>
            <a:r>
              <a:rPr lang="en-US" altLang="nl-NL" baseline="0" dirty="0" err="1"/>
              <a:t>lopen</a:t>
            </a:r>
            <a:r>
              <a:rPr lang="en-US" altLang="nl-NL" baseline="0" dirty="0"/>
              <a:t> </a:t>
            </a:r>
            <a:r>
              <a:rPr lang="en-US" altLang="nl-NL" baseline="0" dirty="0" err="1"/>
              <a:t>meer</a:t>
            </a:r>
            <a:r>
              <a:rPr lang="en-US" altLang="nl-NL" baseline="0" dirty="0"/>
              <a:t> </a:t>
            </a:r>
            <a:r>
              <a:rPr lang="en-US" altLang="nl-NL" baseline="0" dirty="0" err="1"/>
              <a:t>risico</a:t>
            </a:r>
            <a:r>
              <a:rPr lang="en-US" altLang="nl-NL" baseline="0" dirty="0"/>
              <a:t> op </a:t>
            </a:r>
            <a:r>
              <a:rPr lang="en-US" altLang="nl-NL" baseline="0" dirty="0" err="1"/>
              <a:t>een</a:t>
            </a:r>
            <a:r>
              <a:rPr lang="en-US" altLang="nl-NL" baseline="0" dirty="0"/>
              <a:t> </a:t>
            </a:r>
            <a:r>
              <a:rPr lang="en-US" altLang="nl-NL" baseline="0" dirty="0" err="1"/>
              <a:t>botbreuk</a:t>
            </a:r>
            <a:r>
              <a:rPr lang="en-US" altLang="nl-NL" baseline="0" dirty="0"/>
              <a:t>. Hoe </a:t>
            </a:r>
            <a:r>
              <a:rPr lang="en-US" altLang="nl-NL" baseline="0" dirty="0" err="1"/>
              <a:t>komt</a:t>
            </a:r>
            <a:r>
              <a:rPr lang="en-US" altLang="nl-NL" baseline="0" dirty="0"/>
              <a:t> </a:t>
            </a:r>
            <a:r>
              <a:rPr lang="en-US" altLang="nl-NL" baseline="0" dirty="0" err="1"/>
              <a:t>dat</a:t>
            </a:r>
            <a:r>
              <a:rPr lang="en-US" altLang="nl-NL" baseline="0" dirty="0"/>
              <a:t>?</a:t>
            </a:r>
          </a:p>
          <a:p>
            <a:endParaRPr lang="en-US" altLang="nl-NL" baseline="0" dirty="0"/>
          </a:p>
          <a:p>
            <a:r>
              <a:rPr lang="en-US" altLang="nl-NL" baseline="0" dirty="0" err="1"/>
              <a:t>Ik</a:t>
            </a:r>
            <a:r>
              <a:rPr lang="en-US" altLang="nl-NL" baseline="0" dirty="0"/>
              <a:t> </a:t>
            </a:r>
            <a:r>
              <a:rPr lang="en-US" altLang="nl-NL" baseline="0" dirty="0" err="1"/>
              <a:t>ga</a:t>
            </a:r>
            <a:r>
              <a:rPr lang="en-US" altLang="nl-NL" baseline="0" dirty="0"/>
              <a:t> u </a:t>
            </a:r>
            <a:r>
              <a:rPr lang="en-US" altLang="nl-NL" baseline="0" dirty="0" err="1"/>
              <a:t>een</a:t>
            </a:r>
            <a:r>
              <a:rPr lang="en-US" altLang="nl-NL" baseline="0" dirty="0"/>
              <a:t> </a:t>
            </a:r>
            <a:r>
              <a:rPr lang="en-US" altLang="nl-NL" baseline="0" dirty="0" err="1"/>
              <a:t>aantal</a:t>
            </a:r>
            <a:r>
              <a:rPr lang="en-US" altLang="nl-NL" baseline="0" dirty="0"/>
              <a:t> </a:t>
            </a:r>
            <a:r>
              <a:rPr lang="en-US" altLang="nl-NL" baseline="0" dirty="0" err="1"/>
              <a:t>vragen</a:t>
            </a:r>
            <a:r>
              <a:rPr lang="en-US" altLang="nl-NL" baseline="0" dirty="0"/>
              <a:t> </a:t>
            </a:r>
            <a:r>
              <a:rPr lang="en-US" altLang="nl-NL" baseline="0" dirty="0" err="1"/>
              <a:t>stellen</a:t>
            </a:r>
            <a:r>
              <a:rPr lang="en-US" altLang="nl-NL" baseline="0" dirty="0"/>
              <a:t>. </a:t>
            </a:r>
          </a:p>
          <a:p>
            <a:endParaRPr lang="en-US" altLang="nl-NL"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b="1" dirty="0" err="1">
                <a:solidFill>
                  <a:schemeClr val="accent2">
                    <a:lumMod val="50000"/>
                  </a:schemeClr>
                </a:solidFill>
              </a:rPr>
              <a:t>Hebben</a:t>
            </a:r>
            <a:r>
              <a:rPr lang="en-US" altLang="nl-NL" b="1" dirty="0">
                <a:solidFill>
                  <a:schemeClr val="accent2">
                    <a:lumMod val="50000"/>
                  </a:schemeClr>
                </a:solidFill>
              </a:rPr>
              <a:t> </a:t>
            </a:r>
            <a:r>
              <a:rPr lang="en-US" altLang="nl-NL" b="1" dirty="0" err="1">
                <a:solidFill>
                  <a:schemeClr val="accent2">
                    <a:lumMod val="50000"/>
                  </a:schemeClr>
                </a:solidFill>
              </a:rPr>
              <a:t>ouderen</a:t>
            </a:r>
            <a:r>
              <a:rPr lang="en-US" altLang="nl-NL" b="1" dirty="0">
                <a:solidFill>
                  <a:schemeClr val="accent2">
                    <a:lumMod val="50000"/>
                  </a:schemeClr>
                </a:solidFill>
              </a:rPr>
              <a:t> </a:t>
            </a:r>
            <a:r>
              <a:rPr lang="en-US" altLang="nl-NL" b="1" dirty="0" err="1">
                <a:solidFill>
                  <a:schemeClr val="accent2">
                    <a:lumMod val="50000"/>
                  </a:schemeClr>
                </a:solidFill>
              </a:rPr>
              <a:t>meer</a:t>
            </a:r>
            <a:r>
              <a:rPr lang="en-US" altLang="nl-NL" b="1" dirty="0">
                <a:solidFill>
                  <a:schemeClr val="accent2">
                    <a:lumMod val="50000"/>
                  </a:schemeClr>
                </a:solidFill>
              </a:rPr>
              <a:t> last van </a:t>
            </a:r>
            <a:r>
              <a:rPr lang="en-US" altLang="nl-NL" b="1" dirty="0" err="1">
                <a:solidFill>
                  <a:schemeClr val="accent2">
                    <a:lumMod val="50000"/>
                  </a:schemeClr>
                </a:solidFill>
              </a:rPr>
              <a:t>botontkalking</a:t>
            </a:r>
            <a:r>
              <a:rPr lang="en-US" altLang="nl-NL" b="1" dirty="0">
                <a:solidFill>
                  <a:schemeClr val="accent2">
                    <a:lumMod val="50000"/>
                  </a:schemeClr>
                </a:solidFill>
              </a:rPr>
              <a:t> (</a:t>
            </a:r>
            <a:r>
              <a:rPr lang="en-US" altLang="nl-NL" b="1" dirty="0" err="1">
                <a:solidFill>
                  <a:schemeClr val="accent2">
                    <a:lumMod val="50000"/>
                  </a:schemeClr>
                </a:solidFill>
              </a:rPr>
              <a:t>osteoporose</a:t>
            </a:r>
            <a:r>
              <a:rPr lang="en-US" altLang="nl-NL" b="1" dirty="0">
                <a:solidFill>
                  <a:schemeClr val="accent2">
                    <a:lumMod val="50000"/>
                  </a:schemeClr>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b="0" dirty="0" err="1">
                <a:solidFill>
                  <a:schemeClr val="accent2">
                    <a:lumMod val="50000"/>
                  </a:schemeClr>
                </a:solidFill>
              </a:rPr>
              <a:t>Wie</a:t>
            </a:r>
            <a:r>
              <a:rPr lang="en-US" altLang="nl-NL" b="0" baseline="0" dirty="0">
                <a:solidFill>
                  <a:schemeClr val="accent2">
                    <a:lumMod val="50000"/>
                  </a:schemeClr>
                </a:solidFill>
              </a:rPr>
              <a:t> ‘ja’ </a:t>
            </a:r>
            <a:r>
              <a:rPr lang="en-US" altLang="nl-NL" b="0" baseline="0" dirty="0" err="1">
                <a:solidFill>
                  <a:schemeClr val="accent2">
                    <a:lumMod val="50000"/>
                  </a:schemeClr>
                </a:solidFill>
              </a:rPr>
              <a:t>denkt</a:t>
            </a:r>
            <a:r>
              <a:rPr lang="en-US" altLang="nl-NL" b="0" baseline="0" dirty="0">
                <a:solidFill>
                  <a:schemeClr val="accent2">
                    <a:lumMod val="50000"/>
                  </a:schemeClr>
                </a:solidFill>
              </a:rPr>
              <a:t>, </a:t>
            </a:r>
            <a:r>
              <a:rPr lang="en-US" altLang="nl-NL" b="0" baseline="0" dirty="0" err="1">
                <a:solidFill>
                  <a:schemeClr val="accent2">
                    <a:lumMod val="50000"/>
                  </a:schemeClr>
                </a:solidFill>
              </a:rPr>
              <a:t>steek</a:t>
            </a:r>
            <a:r>
              <a:rPr lang="en-US" altLang="nl-NL" b="0" baseline="0" dirty="0">
                <a:solidFill>
                  <a:schemeClr val="accent2">
                    <a:lumMod val="50000"/>
                  </a:schemeClr>
                </a:solidFill>
              </a:rPr>
              <a:t> </a:t>
            </a:r>
            <a:r>
              <a:rPr lang="en-US" altLang="nl-NL" b="0" baseline="0" dirty="0" err="1">
                <a:solidFill>
                  <a:schemeClr val="accent2">
                    <a:lumMod val="50000"/>
                  </a:schemeClr>
                </a:solidFill>
              </a:rPr>
              <a:t>dan</a:t>
            </a:r>
            <a:r>
              <a:rPr lang="en-US" altLang="nl-NL" b="0" baseline="0" dirty="0">
                <a:solidFill>
                  <a:schemeClr val="accent2">
                    <a:lumMod val="50000"/>
                  </a:schemeClr>
                </a:solidFill>
              </a:rPr>
              <a:t> </a:t>
            </a:r>
            <a:r>
              <a:rPr lang="en-US" altLang="nl-NL" b="0" baseline="0" dirty="0" err="1">
                <a:solidFill>
                  <a:schemeClr val="accent2">
                    <a:lumMod val="50000"/>
                  </a:schemeClr>
                </a:solidFill>
              </a:rPr>
              <a:t>uw</a:t>
            </a:r>
            <a:r>
              <a:rPr lang="en-US" altLang="nl-NL" b="0" baseline="0" dirty="0">
                <a:solidFill>
                  <a:schemeClr val="accent2">
                    <a:lumMod val="50000"/>
                  </a:schemeClr>
                </a:solidFill>
              </a:rPr>
              <a:t> hand </a:t>
            </a:r>
            <a:r>
              <a:rPr lang="en-US" altLang="nl-NL" b="0" baseline="0" dirty="0" err="1">
                <a:solidFill>
                  <a:schemeClr val="accent2">
                    <a:lumMod val="50000"/>
                  </a:schemeClr>
                </a:solidFill>
              </a:rPr>
              <a:t>omhoog</a:t>
            </a:r>
            <a:r>
              <a:rPr lang="en-US" altLang="nl-NL" b="0" baseline="0" dirty="0">
                <a:solidFill>
                  <a:schemeClr val="accent2">
                    <a:lumMod val="50000"/>
                  </a:schemeClr>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b="0" baseline="0" dirty="0" err="1">
                <a:solidFill>
                  <a:schemeClr val="accent2">
                    <a:lumMod val="50000"/>
                  </a:schemeClr>
                </a:solidFill>
              </a:rPr>
              <a:t>Daarna</a:t>
            </a:r>
            <a:r>
              <a:rPr lang="en-US" altLang="nl-NL" b="0" baseline="0" dirty="0">
                <a:solidFill>
                  <a:schemeClr val="accent2">
                    <a:lumMod val="50000"/>
                  </a:schemeClr>
                </a:solidFill>
              </a:rPr>
              <a:t>: </a:t>
            </a:r>
            <a:r>
              <a:rPr lang="en-US" altLang="nl-NL" b="0" baseline="0" dirty="0" err="1">
                <a:solidFill>
                  <a:schemeClr val="accent2">
                    <a:lumMod val="50000"/>
                  </a:schemeClr>
                </a:solidFill>
              </a:rPr>
              <a:t>wie</a:t>
            </a:r>
            <a:r>
              <a:rPr lang="en-US" altLang="nl-NL" b="0" baseline="0" dirty="0">
                <a:solidFill>
                  <a:schemeClr val="accent2">
                    <a:lumMod val="50000"/>
                  </a:schemeClr>
                </a:solidFill>
              </a:rPr>
              <a:t> </a:t>
            </a:r>
            <a:r>
              <a:rPr lang="en-US" altLang="nl-NL" b="0" baseline="0" dirty="0" err="1">
                <a:solidFill>
                  <a:schemeClr val="accent2">
                    <a:lumMod val="50000"/>
                  </a:schemeClr>
                </a:solidFill>
              </a:rPr>
              <a:t>denkt</a:t>
            </a:r>
            <a:r>
              <a:rPr lang="en-US" altLang="nl-NL" b="0" baseline="0" dirty="0">
                <a:solidFill>
                  <a:schemeClr val="accent2">
                    <a:lumMod val="50000"/>
                  </a:schemeClr>
                </a:solidFill>
              </a:rPr>
              <a:t> ‘nee’? </a:t>
            </a:r>
            <a:r>
              <a:rPr lang="en-US" altLang="nl-NL" b="0" baseline="0" dirty="0" err="1">
                <a:solidFill>
                  <a:schemeClr val="accent2">
                    <a:lumMod val="50000"/>
                  </a:schemeClr>
                </a:solidFill>
              </a:rPr>
              <a:t>Graag</a:t>
            </a:r>
            <a:r>
              <a:rPr lang="en-US" altLang="nl-NL" b="0" baseline="0" dirty="0">
                <a:solidFill>
                  <a:schemeClr val="accent2">
                    <a:lumMod val="50000"/>
                  </a:schemeClr>
                </a:solidFill>
              </a:rPr>
              <a:t> </a:t>
            </a:r>
            <a:r>
              <a:rPr lang="en-US" altLang="nl-NL" b="0" baseline="0" dirty="0" err="1">
                <a:solidFill>
                  <a:schemeClr val="accent2">
                    <a:lumMod val="50000"/>
                  </a:schemeClr>
                </a:solidFill>
              </a:rPr>
              <a:t>uw</a:t>
            </a:r>
            <a:r>
              <a:rPr lang="en-US" altLang="nl-NL" b="0" baseline="0" dirty="0">
                <a:solidFill>
                  <a:schemeClr val="accent2">
                    <a:lumMod val="50000"/>
                  </a:schemeClr>
                </a:solidFill>
              </a:rPr>
              <a:t> hand </a:t>
            </a:r>
            <a:r>
              <a:rPr lang="en-US" altLang="nl-NL" b="0" baseline="0" dirty="0" err="1">
                <a:solidFill>
                  <a:schemeClr val="accent2">
                    <a:lumMod val="50000"/>
                  </a:schemeClr>
                </a:solidFill>
              </a:rPr>
              <a:t>omhoog</a:t>
            </a:r>
            <a:r>
              <a:rPr lang="en-US" altLang="nl-NL" b="0" baseline="0" dirty="0">
                <a:solidFill>
                  <a:schemeClr val="accent2">
                    <a:lumMod val="50000"/>
                  </a:schemeClr>
                </a:solidFill>
              </a:rPr>
              <a:t>.</a:t>
            </a:r>
            <a:endParaRPr lang="en-US" altLang="nl-NL" b="0" dirty="0">
              <a:solidFill>
                <a:schemeClr val="accent2">
                  <a:lumMod val="50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nl-NL" b="1" dirty="0">
              <a:solidFill>
                <a:schemeClr val="accent2">
                  <a:lumMod val="50000"/>
                </a:schemeClr>
              </a:solidFill>
            </a:endParaRPr>
          </a:p>
          <a:p>
            <a:r>
              <a:rPr lang="nl-NL" altLang="nl-NL" dirty="0"/>
              <a:t>Het</a:t>
            </a:r>
            <a:r>
              <a:rPr lang="nl-NL" altLang="nl-NL" baseline="0" dirty="0"/>
              <a:t> antwoord is Ja. </a:t>
            </a:r>
          </a:p>
          <a:p>
            <a:r>
              <a:rPr lang="nl-NL" altLang="nl-NL" dirty="0"/>
              <a:t>Jonge mensen maken meer bot aan dan dat ze afbreken. Bij ouderen is dit precies andersom. Zij breken meer bot af dan dat ze aanmaken. Dit heet botontkalking,</a:t>
            </a:r>
            <a:r>
              <a:rPr lang="nl-NL" altLang="nl-NL" baseline="0" dirty="0"/>
              <a:t> met een ander woord </a:t>
            </a:r>
            <a:r>
              <a:rPr lang="nl-NL" altLang="nl-NL" dirty="0"/>
              <a:t>osteoporose. Botten worden daardoor zwakker en brozer.</a:t>
            </a:r>
          </a:p>
          <a:p>
            <a:endParaRPr lang="nl-NL" altLang="nl-NL" dirty="0"/>
          </a:p>
          <a:p>
            <a:r>
              <a:rPr lang="nl-NL" altLang="nl-NL" dirty="0"/>
              <a:t>De volgende vraag.</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b="1" dirty="0" err="1">
                <a:solidFill>
                  <a:schemeClr val="accent2">
                    <a:lumMod val="50000"/>
                  </a:schemeClr>
                </a:solidFill>
              </a:rPr>
              <a:t>Hebben</a:t>
            </a:r>
            <a:r>
              <a:rPr lang="en-US" altLang="nl-NL" b="1" dirty="0">
                <a:solidFill>
                  <a:schemeClr val="accent2">
                    <a:lumMod val="50000"/>
                  </a:schemeClr>
                </a:solidFill>
              </a:rPr>
              <a:t> </a:t>
            </a:r>
            <a:r>
              <a:rPr lang="en-US" altLang="nl-NL" b="1" dirty="0" err="1">
                <a:solidFill>
                  <a:schemeClr val="accent2">
                    <a:lumMod val="50000"/>
                  </a:schemeClr>
                </a:solidFill>
              </a:rPr>
              <a:t>vrouwen</a:t>
            </a:r>
            <a:r>
              <a:rPr lang="en-US" altLang="nl-NL" b="1" dirty="0">
                <a:solidFill>
                  <a:schemeClr val="accent2">
                    <a:lumMod val="50000"/>
                  </a:schemeClr>
                </a:solidFill>
              </a:rPr>
              <a:t> </a:t>
            </a:r>
            <a:r>
              <a:rPr lang="en-US" altLang="nl-NL" b="1" dirty="0" err="1">
                <a:solidFill>
                  <a:schemeClr val="accent2">
                    <a:lumMod val="50000"/>
                  </a:schemeClr>
                </a:solidFill>
              </a:rPr>
              <a:t>meer</a:t>
            </a:r>
            <a:r>
              <a:rPr lang="en-US" altLang="nl-NL" b="1" dirty="0">
                <a:solidFill>
                  <a:schemeClr val="accent2">
                    <a:lumMod val="50000"/>
                  </a:schemeClr>
                </a:solidFill>
              </a:rPr>
              <a:t> last van </a:t>
            </a:r>
            <a:r>
              <a:rPr lang="en-US" altLang="nl-NL" b="1" dirty="0" err="1">
                <a:solidFill>
                  <a:schemeClr val="accent2">
                    <a:lumMod val="50000"/>
                  </a:schemeClr>
                </a:solidFill>
              </a:rPr>
              <a:t>botontkalking</a:t>
            </a:r>
            <a:r>
              <a:rPr lang="en-US" altLang="nl-NL" b="1" dirty="0">
                <a:solidFill>
                  <a:schemeClr val="accent2">
                    <a:lumMod val="50000"/>
                  </a:schemeClr>
                </a:solidFill>
              </a:rPr>
              <a:t> </a:t>
            </a:r>
            <a:r>
              <a:rPr lang="en-US" altLang="nl-NL" b="1" dirty="0" err="1">
                <a:solidFill>
                  <a:schemeClr val="accent2">
                    <a:lumMod val="50000"/>
                  </a:schemeClr>
                </a:solidFill>
              </a:rPr>
              <a:t>dan</a:t>
            </a:r>
            <a:r>
              <a:rPr lang="en-US" altLang="nl-NL" b="1" dirty="0">
                <a:solidFill>
                  <a:schemeClr val="accent2">
                    <a:lumMod val="50000"/>
                  </a:schemeClr>
                </a:solidFill>
              </a:rPr>
              <a:t> </a:t>
            </a:r>
            <a:r>
              <a:rPr lang="en-US" altLang="nl-NL" b="1" dirty="0" err="1">
                <a:solidFill>
                  <a:schemeClr val="accent2">
                    <a:lumMod val="50000"/>
                  </a:schemeClr>
                </a:solidFill>
              </a:rPr>
              <a:t>mannen</a:t>
            </a:r>
            <a:r>
              <a:rPr lang="en-US" altLang="nl-NL" b="1" dirty="0">
                <a:solidFill>
                  <a:schemeClr val="accent2">
                    <a:lumMod val="50000"/>
                  </a:schemeClr>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b="0" dirty="0" err="1">
                <a:solidFill>
                  <a:schemeClr val="accent2">
                    <a:lumMod val="50000"/>
                  </a:schemeClr>
                </a:solidFill>
              </a:rPr>
              <a:t>Wie</a:t>
            </a:r>
            <a:r>
              <a:rPr lang="en-US" altLang="nl-NL" b="0" baseline="0" dirty="0">
                <a:solidFill>
                  <a:schemeClr val="accent2">
                    <a:lumMod val="50000"/>
                  </a:schemeClr>
                </a:solidFill>
              </a:rPr>
              <a:t> ‘ja’ </a:t>
            </a:r>
            <a:r>
              <a:rPr lang="en-US" altLang="nl-NL" b="0" baseline="0" dirty="0" err="1">
                <a:solidFill>
                  <a:schemeClr val="accent2">
                    <a:lumMod val="50000"/>
                  </a:schemeClr>
                </a:solidFill>
              </a:rPr>
              <a:t>denkt</a:t>
            </a:r>
            <a:r>
              <a:rPr lang="en-US" altLang="nl-NL" b="0" baseline="0" dirty="0">
                <a:solidFill>
                  <a:schemeClr val="accent2">
                    <a:lumMod val="50000"/>
                  </a:schemeClr>
                </a:solidFill>
              </a:rPr>
              <a:t>, </a:t>
            </a:r>
            <a:r>
              <a:rPr lang="en-US" altLang="nl-NL" b="0" baseline="0" dirty="0" err="1">
                <a:solidFill>
                  <a:schemeClr val="accent2">
                    <a:lumMod val="50000"/>
                  </a:schemeClr>
                </a:solidFill>
              </a:rPr>
              <a:t>steekt</a:t>
            </a:r>
            <a:r>
              <a:rPr lang="en-US" altLang="nl-NL" b="0" baseline="0" dirty="0">
                <a:solidFill>
                  <a:schemeClr val="accent2">
                    <a:lumMod val="50000"/>
                  </a:schemeClr>
                </a:solidFill>
              </a:rPr>
              <a:t> </a:t>
            </a:r>
            <a:r>
              <a:rPr lang="en-US" altLang="nl-NL" b="0" baseline="0" dirty="0" err="1">
                <a:solidFill>
                  <a:schemeClr val="accent2">
                    <a:lumMod val="50000"/>
                  </a:schemeClr>
                </a:solidFill>
              </a:rPr>
              <a:t>dan</a:t>
            </a:r>
            <a:r>
              <a:rPr lang="en-US" altLang="nl-NL" b="0" baseline="0" dirty="0">
                <a:solidFill>
                  <a:schemeClr val="accent2">
                    <a:lumMod val="50000"/>
                  </a:schemeClr>
                </a:solidFill>
              </a:rPr>
              <a:t> </a:t>
            </a:r>
            <a:r>
              <a:rPr lang="en-US" altLang="nl-NL" b="0" baseline="0" dirty="0" err="1">
                <a:solidFill>
                  <a:schemeClr val="accent2">
                    <a:lumMod val="50000"/>
                  </a:schemeClr>
                </a:solidFill>
              </a:rPr>
              <a:t>uw</a:t>
            </a:r>
            <a:r>
              <a:rPr lang="en-US" altLang="nl-NL" b="0" baseline="0" dirty="0">
                <a:solidFill>
                  <a:schemeClr val="accent2">
                    <a:lumMod val="50000"/>
                  </a:schemeClr>
                </a:solidFill>
              </a:rPr>
              <a:t> hand </a:t>
            </a:r>
            <a:r>
              <a:rPr lang="en-US" altLang="nl-NL" b="0" baseline="0" dirty="0" err="1">
                <a:solidFill>
                  <a:schemeClr val="accent2">
                    <a:lumMod val="50000"/>
                  </a:schemeClr>
                </a:solidFill>
              </a:rPr>
              <a:t>omhoog</a:t>
            </a:r>
            <a:r>
              <a:rPr lang="en-US" altLang="nl-NL" b="0" baseline="0" dirty="0">
                <a:solidFill>
                  <a:schemeClr val="accent2">
                    <a:lumMod val="50000"/>
                  </a:schemeClr>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b="0" baseline="0" dirty="0" err="1">
                <a:solidFill>
                  <a:schemeClr val="accent2">
                    <a:lumMod val="50000"/>
                  </a:schemeClr>
                </a:solidFill>
              </a:rPr>
              <a:t>Daarna</a:t>
            </a:r>
            <a:r>
              <a:rPr lang="en-US" altLang="nl-NL" b="0" baseline="0" dirty="0">
                <a:solidFill>
                  <a:schemeClr val="accent2">
                    <a:lumMod val="50000"/>
                  </a:schemeClr>
                </a:solidFill>
              </a:rPr>
              <a:t>: </a:t>
            </a:r>
            <a:r>
              <a:rPr lang="en-US" altLang="nl-NL" b="0" baseline="0" dirty="0" err="1">
                <a:solidFill>
                  <a:schemeClr val="accent2">
                    <a:lumMod val="50000"/>
                  </a:schemeClr>
                </a:solidFill>
              </a:rPr>
              <a:t>wie</a:t>
            </a:r>
            <a:r>
              <a:rPr lang="en-US" altLang="nl-NL" b="0" baseline="0" dirty="0">
                <a:solidFill>
                  <a:schemeClr val="accent2">
                    <a:lumMod val="50000"/>
                  </a:schemeClr>
                </a:solidFill>
              </a:rPr>
              <a:t> </a:t>
            </a:r>
            <a:r>
              <a:rPr lang="en-US" altLang="nl-NL" b="0" baseline="0" dirty="0" err="1">
                <a:solidFill>
                  <a:schemeClr val="accent2">
                    <a:lumMod val="50000"/>
                  </a:schemeClr>
                </a:solidFill>
              </a:rPr>
              <a:t>denkt</a:t>
            </a:r>
            <a:r>
              <a:rPr lang="en-US" altLang="nl-NL" b="0" baseline="0" dirty="0">
                <a:solidFill>
                  <a:schemeClr val="accent2">
                    <a:lumMod val="50000"/>
                  </a:schemeClr>
                </a:solidFill>
              </a:rPr>
              <a:t> ‘nee’?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altLang="nl-NL" dirty="0"/>
          </a:p>
          <a:p>
            <a:r>
              <a:rPr lang="nl-NL" altLang="nl-NL" dirty="0"/>
              <a:t>Het</a:t>
            </a:r>
            <a:r>
              <a:rPr lang="nl-NL" altLang="nl-NL" baseline="0" dirty="0"/>
              <a:t> antwoord is Ja. </a:t>
            </a:r>
            <a:endParaRPr lang="nl-NL" altLang="nl-NL" dirty="0"/>
          </a:p>
          <a:p>
            <a:r>
              <a:rPr lang="nl-NL" altLang="nl-NL" dirty="0"/>
              <a:t>Bij vrouwen gaat de botontkalking sneller in de jaren na de overgang (menopauze).</a:t>
            </a:r>
          </a:p>
          <a:p>
            <a:endParaRPr lang="en-US" alt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b="1" dirty="0" err="1">
                <a:solidFill>
                  <a:schemeClr val="accent2">
                    <a:lumMod val="50000"/>
                  </a:schemeClr>
                </a:solidFill>
              </a:rPr>
              <a:t>Kan</a:t>
            </a:r>
            <a:r>
              <a:rPr lang="en-US" altLang="nl-NL" b="1" dirty="0">
                <a:solidFill>
                  <a:schemeClr val="accent2">
                    <a:lumMod val="50000"/>
                  </a:schemeClr>
                </a:solidFill>
              </a:rPr>
              <a:t> </a:t>
            </a:r>
            <a:r>
              <a:rPr lang="en-US" altLang="nl-NL" b="1" dirty="0" err="1">
                <a:solidFill>
                  <a:schemeClr val="accent2">
                    <a:lumMod val="50000"/>
                  </a:schemeClr>
                </a:solidFill>
              </a:rPr>
              <a:t>botontkalking</a:t>
            </a:r>
            <a:r>
              <a:rPr lang="en-US" altLang="nl-NL" b="1" dirty="0">
                <a:solidFill>
                  <a:schemeClr val="accent2">
                    <a:lumMod val="50000"/>
                  </a:schemeClr>
                </a:solidFill>
              </a:rPr>
              <a:t> </a:t>
            </a:r>
            <a:r>
              <a:rPr lang="en-US" altLang="nl-NL" b="1" dirty="0" err="1">
                <a:solidFill>
                  <a:schemeClr val="accent2">
                    <a:lumMod val="50000"/>
                  </a:schemeClr>
                </a:solidFill>
              </a:rPr>
              <a:t>genezen</a:t>
            </a:r>
            <a:r>
              <a:rPr lang="en-US" altLang="nl-NL" b="1" dirty="0">
                <a:solidFill>
                  <a:schemeClr val="accent2">
                    <a:lumMod val="50000"/>
                  </a:schemeClr>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b="0" dirty="0" err="1">
                <a:solidFill>
                  <a:schemeClr val="accent2">
                    <a:lumMod val="50000"/>
                  </a:schemeClr>
                </a:solidFill>
              </a:rPr>
              <a:t>Wie</a:t>
            </a:r>
            <a:r>
              <a:rPr lang="en-US" altLang="nl-NL" b="0" baseline="0" dirty="0">
                <a:solidFill>
                  <a:schemeClr val="accent2">
                    <a:lumMod val="50000"/>
                  </a:schemeClr>
                </a:solidFill>
              </a:rPr>
              <a:t> ‘ja’ </a:t>
            </a:r>
            <a:r>
              <a:rPr lang="en-US" altLang="nl-NL" b="0" baseline="0" dirty="0" err="1">
                <a:solidFill>
                  <a:schemeClr val="accent2">
                    <a:lumMod val="50000"/>
                  </a:schemeClr>
                </a:solidFill>
              </a:rPr>
              <a:t>denkt</a:t>
            </a:r>
            <a:r>
              <a:rPr lang="en-US" altLang="nl-NL" b="0" baseline="0" dirty="0">
                <a:solidFill>
                  <a:schemeClr val="accent2">
                    <a:lumMod val="50000"/>
                  </a:schemeClr>
                </a:solidFill>
              </a:rPr>
              <a:t>, </a:t>
            </a:r>
            <a:r>
              <a:rPr lang="en-US" altLang="nl-NL" b="0" baseline="0" dirty="0" err="1">
                <a:solidFill>
                  <a:schemeClr val="accent2">
                    <a:lumMod val="50000"/>
                  </a:schemeClr>
                </a:solidFill>
              </a:rPr>
              <a:t>steekt</a:t>
            </a:r>
            <a:r>
              <a:rPr lang="en-US" altLang="nl-NL" b="0" baseline="0" dirty="0">
                <a:solidFill>
                  <a:schemeClr val="accent2">
                    <a:lumMod val="50000"/>
                  </a:schemeClr>
                </a:solidFill>
              </a:rPr>
              <a:t> </a:t>
            </a:r>
            <a:r>
              <a:rPr lang="en-US" altLang="nl-NL" b="0" baseline="0" dirty="0" err="1">
                <a:solidFill>
                  <a:schemeClr val="accent2">
                    <a:lumMod val="50000"/>
                  </a:schemeClr>
                </a:solidFill>
              </a:rPr>
              <a:t>dan</a:t>
            </a:r>
            <a:r>
              <a:rPr lang="en-US" altLang="nl-NL" b="0" baseline="0" dirty="0">
                <a:solidFill>
                  <a:schemeClr val="accent2">
                    <a:lumMod val="50000"/>
                  </a:schemeClr>
                </a:solidFill>
              </a:rPr>
              <a:t> </a:t>
            </a:r>
            <a:r>
              <a:rPr lang="en-US" altLang="nl-NL" b="0" baseline="0" dirty="0" err="1">
                <a:solidFill>
                  <a:schemeClr val="accent2">
                    <a:lumMod val="50000"/>
                  </a:schemeClr>
                </a:solidFill>
              </a:rPr>
              <a:t>uw</a:t>
            </a:r>
            <a:r>
              <a:rPr lang="en-US" altLang="nl-NL" b="0" baseline="0" dirty="0">
                <a:solidFill>
                  <a:schemeClr val="accent2">
                    <a:lumMod val="50000"/>
                  </a:schemeClr>
                </a:solidFill>
              </a:rPr>
              <a:t> hand </a:t>
            </a:r>
            <a:r>
              <a:rPr lang="en-US" altLang="nl-NL" b="0" baseline="0" dirty="0" err="1">
                <a:solidFill>
                  <a:schemeClr val="accent2">
                    <a:lumMod val="50000"/>
                  </a:schemeClr>
                </a:solidFill>
              </a:rPr>
              <a:t>omhoog</a:t>
            </a:r>
            <a:r>
              <a:rPr lang="en-US" altLang="nl-NL" b="0" baseline="0" dirty="0">
                <a:solidFill>
                  <a:schemeClr val="accent2">
                    <a:lumMod val="50000"/>
                  </a:schemeClr>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b="0" baseline="0" dirty="0" err="1">
                <a:solidFill>
                  <a:schemeClr val="accent2">
                    <a:lumMod val="50000"/>
                  </a:schemeClr>
                </a:solidFill>
              </a:rPr>
              <a:t>Daarna</a:t>
            </a:r>
            <a:r>
              <a:rPr lang="en-US" altLang="nl-NL" b="0" baseline="0" dirty="0">
                <a:solidFill>
                  <a:schemeClr val="accent2">
                    <a:lumMod val="50000"/>
                  </a:schemeClr>
                </a:solidFill>
              </a:rPr>
              <a:t>: </a:t>
            </a:r>
            <a:r>
              <a:rPr lang="en-US" altLang="nl-NL" b="0" baseline="0" dirty="0" err="1">
                <a:solidFill>
                  <a:schemeClr val="accent2">
                    <a:lumMod val="50000"/>
                  </a:schemeClr>
                </a:solidFill>
              </a:rPr>
              <a:t>wie</a:t>
            </a:r>
            <a:r>
              <a:rPr lang="en-US" altLang="nl-NL" b="0" baseline="0" dirty="0">
                <a:solidFill>
                  <a:schemeClr val="accent2">
                    <a:lumMod val="50000"/>
                  </a:schemeClr>
                </a:solidFill>
              </a:rPr>
              <a:t> </a:t>
            </a:r>
            <a:r>
              <a:rPr lang="en-US" altLang="nl-NL" b="0" baseline="0" dirty="0" err="1">
                <a:solidFill>
                  <a:schemeClr val="accent2">
                    <a:lumMod val="50000"/>
                  </a:schemeClr>
                </a:solidFill>
              </a:rPr>
              <a:t>denkt</a:t>
            </a:r>
            <a:r>
              <a:rPr lang="en-US" altLang="nl-NL" b="0" baseline="0" dirty="0">
                <a:solidFill>
                  <a:schemeClr val="accent2">
                    <a:lumMod val="50000"/>
                  </a:schemeClr>
                </a:solidFill>
              </a:rPr>
              <a:t> ‘nee’?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nl-NL" dirty="0"/>
          </a:p>
          <a:p>
            <a:r>
              <a:rPr lang="en-US" altLang="nl-NL" dirty="0"/>
              <a:t>Het </a:t>
            </a:r>
            <a:r>
              <a:rPr lang="en-US" altLang="nl-NL" dirty="0" err="1"/>
              <a:t>antwoord</a:t>
            </a:r>
            <a:r>
              <a:rPr lang="en-US" altLang="nl-NL" dirty="0"/>
              <a:t> is Nee.</a:t>
            </a:r>
          </a:p>
          <a:p>
            <a:r>
              <a:rPr lang="en-US" altLang="nl-NL" dirty="0" err="1"/>
              <a:t>Genezen</a:t>
            </a:r>
            <a:r>
              <a:rPr lang="en-US" altLang="nl-NL" baseline="0" dirty="0"/>
              <a:t> van </a:t>
            </a:r>
            <a:r>
              <a:rPr lang="en-US" altLang="nl-NL" baseline="0" dirty="0" err="1"/>
              <a:t>botontkalking</a:t>
            </a:r>
            <a:r>
              <a:rPr lang="en-US" altLang="nl-NL" baseline="0" dirty="0"/>
              <a:t> </a:t>
            </a:r>
            <a:r>
              <a:rPr lang="en-US" altLang="nl-NL" baseline="0" dirty="0" err="1"/>
              <a:t>kan</a:t>
            </a:r>
            <a:r>
              <a:rPr lang="en-US" altLang="nl-NL" baseline="0" dirty="0"/>
              <a:t> </a:t>
            </a:r>
            <a:r>
              <a:rPr lang="en-US" altLang="nl-NL" baseline="0" dirty="0" err="1"/>
              <a:t>helaas</a:t>
            </a:r>
            <a:r>
              <a:rPr lang="en-US" altLang="nl-NL" baseline="0" dirty="0"/>
              <a:t> </a:t>
            </a:r>
            <a:r>
              <a:rPr lang="en-US" altLang="nl-NL" baseline="0" dirty="0" err="1"/>
              <a:t>niet</a:t>
            </a:r>
            <a:r>
              <a:rPr lang="en-US" altLang="nl-NL" baseline="0" dirty="0"/>
              <a:t>. Wat </a:t>
            </a:r>
            <a:r>
              <a:rPr lang="en-US" altLang="nl-NL" baseline="0" dirty="0" err="1"/>
              <a:t>wel</a:t>
            </a:r>
            <a:r>
              <a:rPr lang="en-US" altLang="nl-NL" baseline="0" dirty="0"/>
              <a:t> </a:t>
            </a:r>
            <a:r>
              <a:rPr lang="en-US" altLang="nl-NL" baseline="0" dirty="0" err="1"/>
              <a:t>kan</a:t>
            </a:r>
            <a:r>
              <a:rPr lang="en-US" altLang="nl-NL" baseline="0" dirty="0"/>
              <a:t> is de </a:t>
            </a:r>
            <a:r>
              <a:rPr lang="en-US" altLang="nl-NL" baseline="0" dirty="0" err="1"/>
              <a:t>botontkalking</a:t>
            </a:r>
            <a:r>
              <a:rPr lang="en-US" altLang="nl-NL" baseline="0" dirty="0"/>
              <a:t> </a:t>
            </a:r>
            <a:r>
              <a:rPr lang="en-US" altLang="nl-NL" baseline="0" dirty="0" err="1"/>
              <a:t>vertragen</a:t>
            </a:r>
            <a:r>
              <a:rPr lang="en-US" altLang="nl-NL" baseline="0" dirty="0"/>
              <a:t>. Hoe </a:t>
            </a:r>
            <a:r>
              <a:rPr lang="en-US" altLang="nl-NL" baseline="0" dirty="0" err="1"/>
              <a:t>doet</a:t>
            </a:r>
            <a:r>
              <a:rPr lang="en-US" altLang="nl-NL" baseline="0" dirty="0"/>
              <a:t> u </a:t>
            </a:r>
            <a:r>
              <a:rPr lang="en-US" altLang="nl-NL" baseline="0" dirty="0" err="1"/>
              <a:t>dat</a:t>
            </a:r>
            <a:r>
              <a:rPr lang="en-US" altLang="nl-NL" baseline="0" dirty="0"/>
              <a:t>? Het is </a:t>
            </a:r>
            <a:r>
              <a:rPr lang="en-US" altLang="nl-NL" baseline="0" dirty="0" err="1"/>
              <a:t>belangrijk</a:t>
            </a:r>
            <a:r>
              <a:rPr lang="en-US" altLang="nl-NL" baseline="0" dirty="0"/>
              <a:t> om u</a:t>
            </a:r>
            <a:r>
              <a:rPr lang="nl-NL" dirty="0"/>
              <a:t>w botten gezond te houden.</a:t>
            </a:r>
            <a:r>
              <a:rPr lang="nl-NL" baseline="0" dirty="0"/>
              <a:t> Dat </a:t>
            </a:r>
            <a:r>
              <a:rPr lang="nl-NL" dirty="0"/>
              <a:t>doet u met voldoende vitamine D. En met calcium en beweging. </a:t>
            </a:r>
            <a:r>
              <a:rPr lang="en-US" altLang="nl-NL" baseline="0" dirty="0" err="1"/>
              <a:t>Daarover</a:t>
            </a:r>
            <a:r>
              <a:rPr lang="en-US" altLang="nl-NL" baseline="0" dirty="0"/>
              <a:t> </a:t>
            </a:r>
            <a:r>
              <a:rPr lang="en-US" altLang="nl-NL" baseline="0" dirty="0" err="1"/>
              <a:t>ga</a:t>
            </a:r>
            <a:r>
              <a:rPr lang="en-US" altLang="nl-NL" baseline="0" dirty="0"/>
              <a:t> </a:t>
            </a:r>
            <a:r>
              <a:rPr lang="en-US" altLang="nl-NL" baseline="0" dirty="0" err="1"/>
              <a:t>ik</a:t>
            </a:r>
            <a:r>
              <a:rPr lang="en-US" altLang="nl-NL" baseline="0" dirty="0"/>
              <a:t> nu </a:t>
            </a:r>
            <a:r>
              <a:rPr lang="en-US" altLang="nl-NL" baseline="0" dirty="0" err="1"/>
              <a:t>meer</a:t>
            </a:r>
            <a:r>
              <a:rPr lang="en-US" altLang="nl-NL" baseline="0" dirty="0"/>
              <a:t> </a:t>
            </a:r>
            <a:r>
              <a:rPr lang="en-US" altLang="nl-NL" baseline="0" dirty="0" err="1"/>
              <a:t>vertellen</a:t>
            </a:r>
            <a:r>
              <a:rPr lang="en-US" altLang="nl-NL" baseline="0" dirty="0"/>
              <a:t>.</a:t>
            </a:r>
            <a:endParaRPr lang="en-US" altLang="nl-NL" dirty="0"/>
          </a:p>
          <a:p>
            <a:endParaRPr lang="nl-NL" altLang="nl-NL" dirty="0"/>
          </a:p>
          <a:p>
            <a:endParaRPr lang="nl-NL" altLang="nl-NL" dirty="0"/>
          </a:p>
          <a:p>
            <a:r>
              <a:rPr lang="nl-NL" altLang="nl-NL" dirty="0"/>
              <a:t>Bron: Sterke botten boekje, apotheek.nl</a:t>
            </a:r>
          </a:p>
          <a:p>
            <a:endParaRPr lang="nl-NL" altLang="nl-NL" dirty="0"/>
          </a:p>
        </p:txBody>
      </p:sp>
      <p:sp>
        <p:nvSpPr>
          <p:cNvPr id="27652"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359DC65B-0FBC-4D26-8F7F-9919248DCDFF}" type="slidenum">
              <a:rPr lang="nl-NL" altLang="nl-NL" sz="1200" smtClean="0">
                <a:latin typeface="Times New Roman" panose="02020603050405020304" pitchFamily="18" charset="0"/>
              </a:rPr>
              <a:pPr/>
              <a:t>15</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69567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noFill/>
        </p:spPr>
        <p:txBody>
          <a:bodyPr/>
          <a:lstStyle/>
          <a:p>
            <a:r>
              <a:rPr lang="nl-NL" altLang="nl-NL" dirty="0"/>
              <a:t>Vitamine D, calcium en bewegen is erg belangrijk voor gezonde botten. </a:t>
            </a:r>
            <a:endParaRPr lang="nl-NL" altLang="nl-NL" b="1" dirty="0"/>
          </a:p>
          <a:p>
            <a:endParaRPr lang="nl-NL" altLang="nl-NL" b="1" dirty="0"/>
          </a:p>
          <a:p>
            <a:r>
              <a:rPr lang="nl-NL" altLang="nl-NL" b="1" dirty="0"/>
              <a:t>Vitamine D</a:t>
            </a:r>
          </a:p>
          <a:p>
            <a:r>
              <a:rPr lang="nl-NL" altLang="nl-NL" dirty="0"/>
              <a:t>Vitamine</a:t>
            </a:r>
            <a:r>
              <a:rPr lang="nl-NL" altLang="nl-NL" baseline="0" dirty="0"/>
              <a:t> D heeft u nodig,</a:t>
            </a:r>
            <a:r>
              <a:rPr lang="nl-NL" altLang="nl-NL" dirty="0"/>
              <a:t> om kalk uit de voeding op te nemen. </a:t>
            </a:r>
          </a:p>
          <a:p>
            <a:endParaRPr lang="nl-NL" altLang="nl-NL" dirty="0"/>
          </a:p>
          <a:p>
            <a:r>
              <a:rPr lang="nl-NL" altLang="nl-NL" dirty="0"/>
              <a:t>Voor vitamine D is zonlicht belangrijk. Als u dagelijks 15 tot 30 minuten buiten komt met in elk geval uw gezicht en handen onbedekt, maakt uw lichaam via het zonlicht voldoende vitamine D aan. Dit</a:t>
            </a:r>
            <a:r>
              <a:rPr lang="nl-NL" altLang="nl-NL" baseline="0" dirty="0"/>
              <a:t> gebeurt </a:t>
            </a:r>
            <a:r>
              <a:rPr lang="nl-NL" altLang="nl-NL" u="sng" dirty="0"/>
              <a:t>ook op bewolkte dagen</a:t>
            </a:r>
            <a:r>
              <a:rPr lang="nl-NL" altLang="nl-NL" dirty="0"/>
              <a:t>. Als u een donkere huidskleur heeft en/of zelden bij daglicht buitenkomt, of daarbij uw gezicht grotendeels bedekt, dan is het goed om dat met uw huisarts of apotheker te bespreken. Hij</a:t>
            </a:r>
            <a:r>
              <a:rPr lang="nl-NL" altLang="nl-NL" baseline="0" dirty="0"/>
              <a:t> of </a:t>
            </a:r>
            <a:r>
              <a:rPr lang="nl-NL" altLang="nl-NL" dirty="0"/>
              <a:t>zij kan u adviseren. Bijvoorbeeld over het innemen</a:t>
            </a:r>
            <a:r>
              <a:rPr lang="nl-NL" altLang="nl-NL" baseline="0" dirty="0"/>
              <a:t> van extra vitamine D.</a:t>
            </a:r>
            <a:endParaRPr lang="nl-NL" altLang="nl-NL" dirty="0"/>
          </a:p>
          <a:p>
            <a:endParaRPr lang="en-US" altLang="nl-NL" b="1" dirty="0"/>
          </a:p>
          <a:p>
            <a:r>
              <a:rPr kumimoji="1" lang="nl-NL" sz="1200" b="0" i="0" kern="1200" dirty="0">
                <a:solidFill>
                  <a:schemeClr val="tx1"/>
                </a:solidFill>
                <a:effectLst/>
                <a:latin typeface="Times New Roman" panose="02020603050405020304" pitchFamily="18" charset="0"/>
                <a:ea typeface="MS PGothic" panose="020B0600070205080204" pitchFamily="34" charset="-128"/>
                <a:cs typeface="+mn-cs"/>
              </a:rPr>
              <a:t>Sommige mensen moeten elke dag vitamine D gebruiken: iedereen (dus mannen EN vrouwen) ouder dan 70 jaar;</a:t>
            </a:r>
            <a:r>
              <a:rPr kumimoji="1" lang="nl-NL" sz="1200" b="0" i="0" kern="1200" baseline="0" dirty="0">
                <a:solidFill>
                  <a:schemeClr val="tx1"/>
                </a:solidFill>
                <a:effectLst/>
                <a:latin typeface="Times New Roman" panose="02020603050405020304" pitchFamily="18" charset="0"/>
                <a:ea typeface="MS PGothic" panose="020B0600070205080204" pitchFamily="34" charset="-128"/>
                <a:cs typeface="+mn-cs"/>
              </a:rPr>
              <a:t> </a:t>
            </a:r>
            <a:r>
              <a:rPr kumimoji="1" lang="nl-NL" sz="1200" b="0" i="0" kern="1200" dirty="0">
                <a:solidFill>
                  <a:schemeClr val="tx1"/>
                </a:solidFill>
                <a:effectLst/>
                <a:latin typeface="Times New Roman" panose="02020603050405020304" pitchFamily="18" charset="0"/>
                <a:ea typeface="MS PGothic" panose="020B0600070205080204" pitchFamily="34" charset="-128"/>
                <a:cs typeface="+mn-cs"/>
              </a:rPr>
              <a:t>vrouwen ouder dan 50 jaar. Daarnaast</a:t>
            </a:r>
            <a:r>
              <a:rPr kumimoji="1" lang="nl-NL" sz="1200" b="0" i="0" kern="1200" baseline="0" dirty="0">
                <a:solidFill>
                  <a:schemeClr val="tx1"/>
                </a:solidFill>
                <a:effectLst/>
                <a:latin typeface="Times New Roman" panose="02020603050405020304" pitchFamily="18" charset="0"/>
                <a:ea typeface="MS PGothic" panose="020B0600070205080204" pitchFamily="34" charset="-128"/>
                <a:cs typeface="+mn-cs"/>
              </a:rPr>
              <a:t> andere mensen die het nodig hebben. Dat zijn zoals net verteld,</a:t>
            </a:r>
            <a:r>
              <a:rPr kumimoji="1" lang="nl-NL" sz="1200" b="0" i="0" kern="1200" dirty="0">
                <a:solidFill>
                  <a:schemeClr val="tx1"/>
                </a:solidFill>
                <a:effectLst/>
                <a:latin typeface="Times New Roman" panose="02020603050405020304" pitchFamily="18" charset="0"/>
                <a:ea typeface="MS PGothic" panose="020B0600070205080204" pitchFamily="34" charset="-128"/>
                <a:cs typeface="+mn-cs"/>
              </a:rPr>
              <a:t> mensen met een donkere huidskleur of mensen die te weinig in de zon komen. Overleg daarvoor met uw apotheker</a:t>
            </a:r>
            <a:r>
              <a:rPr kumimoji="1" lang="nl-NL" sz="1200" b="0" i="0" kern="1200" baseline="0" dirty="0">
                <a:solidFill>
                  <a:schemeClr val="tx1"/>
                </a:solidFill>
                <a:effectLst/>
                <a:latin typeface="Times New Roman" panose="02020603050405020304" pitchFamily="18" charset="0"/>
                <a:ea typeface="MS PGothic" panose="020B0600070205080204" pitchFamily="34" charset="-128"/>
                <a:cs typeface="+mn-cs"/>
              </a:rPr>
              <a:t> of huisarts. </a:t>
            </a:r>
            <a:r>
              <a:rPr kumimoji="1" lang="nl-NL" sz="1200" b="0" i="0" kern="1200" dirty="0">
                <a:solidFill>
                  <a:schemeClr val="tx1"/>
                </a:solidFill>
                <a:effectLst/>
                <a:latin typeface="Times New Roman" panose="02020603050405020304" pitchFamily="18" charset="0"/>
                <a:ea typeface="MS PGothic" panose="020B0600070205080204" pitchFamily="34" charset="-128"/>
                <a:cs typeface="+mn-cs"/>
              </a:rPr>
              <a:t>(Ter info ook standaard vit D: kinderen tot 4 jaar, en </a:t>
            </a:r>
            <a:r>
              <a:rPr kumimoji="1" lang="nl-NL" sz="1200" b="0" i="0" kern="1200" dirty="0" err="1">
                <a:solidFill>
                  <a:schemeClr val="tx1"/>
                </a:solidFill>
                <a:effectLst/>
                <a:latin typeface="Times New Roman" panose="02020603050405020304" pitchFamily="18" charset="0"/>
                <a:ea typeface="MS PGothic" panose="020B0600070205080204" pitchFamily="34" charset="-128"/>
                <a:cs typeface="+mn-cs"/>
              </a:rPr>
              <a:t>zwangeren</a:t>
            </a:r>
            <a:r>
              <a:rPr kumimoji="1" lang="nl-NL" sz="1200" b="0" i="0" kern="1200" dirty="0">
                <a:solidFill>
                  <a:schemeClr val="tx1"/>
                </a:solidFill>
                <a:effectLst/>
                <a:latin typeface="Times New Roman" panose="02020603050405020304" pitchFamily="18" charset="0"/>
                <a:ea typeface="MS PGothic" panose="020B0600070205080204" pitchFamily="34" charset="-128"/>
                <a:cs typeface="+mn-cs"/>
              </a:rPr>
              <a:t>. Maar deze horen niet tot de doelgroep van de bijeenkomsten).</a:t>
            </a:r>
          </a:p>
          <a:p>
            <a:endParaRPr kumimoji="1" lang="nl-NL" altLang="nl-NL" sz="1200" b="0" i="0" kern="1200" dirty="0">
              <a:solidFill>
                <a:schemeClr val="tx1"/>
              </a:solidFill>
              <a:effectLst/>
              <a:latin typeface="Times New Roman" panose="02020603050405020304" pitchFamily="18" charset="0"/>
              <a:ea typeface="MS PGothic" panose="020B0600070205080204" pitchFamily="34" charset="-128"/>
              <a:cs typeface="+mn-cs"/>
            </a:endParaRPr>
          </a:p>
          <a:p>
            <a:r>
              <a:rPr kumimoji="1" lang="nl-NL" altLang="nl-NL" sz="1200" b="0" i="0" kern="1200" dirty="0">
                <a:solidFill>
                  <a:schemeClr val="tx1"/>
                </a:solidFill>
                <a:effectLst/>
                <a:latin typeface="Times New Roman" panose="02020603050405020304" pitchFamily="18" charset="0"/>
                <a:ea typeface="MS PGothic" panose="020B0600070205080204" pitchFamily="34" charset="-128"/>
                <a:cs typeface="+mn-cs"/>
              </a:rPr>
              <a:t>Ter</a:t>
            </a:r>
            <a:r>
              <a:rPr kumimoji="1" lang="nl-NL" altLang="nl-NL" sz="1200" b="0" i="0" kern="1200" baseline="0" dirty="0">
                <a:solidFill>
                  <a:schemeClr val="tx1"/>
                </a:solidFill>
                <a:effectLst/>
                <a:latin typeface="Times New Roman" panose="02020603050405020304" pitchFamily="18" charset="0"/>
                <a:ea typeface="MS PGothic" panose="020B0600070205080204" pitchFamily="34" charset="-128"/>
                <a:cs typeface="+mn-cs"/>
              </a:rPr>
              <a:t> info: </a:t>
            </a:r>
            <a:r>
              <a:rPr lang="nl-NL" dirty="0">
                <a:solidFill>
                  <a:schemeClr val="accent2">
                    <a:lumMod val="50000"/>
                  </a:schemeClr>
                </a:solidFill>
              </a:rPr>
              <a:t>20 µg =</a:t>
            </a:r>
            <a:r>
              <a:rPr lang="nl-NL" baseline="0" dirty="0">
                <a:solidFill>
                  <a:schemeClr val="accent2">
                    <a:lumMod val="50000"/>
                  </a:schemeClr>
                </a:solidFill>
              </a:rPr>
              <a:t> </a:t>
            </a:r>
            <a:r>
              <a:rPr lang="nl-NL" dirty="0">
                <a:solidFill>
                  <a:schemeClr val="accent2">
                    <a:lumMod val="50000"/>
                  </a:schemeClr>
                </a:solidFill>
              </a:rPr>
              <a:t>800 IE;</a:t>
            </a:r>
            <a:r>
              <a:rPr lang="nl-NL" baseline="0" dirty="0">
                <a:solidFill>
                  <a:schemeClr val="accent2">
                    <a:lumMod val="50000"/>
                  </a:schemeClr>
                </a:solidFill>
              </a:rPr>
              <a:t> </a:t>
            </a:r>
            <a:r>
              <a:rPr lang="nl-NL" dirty="0">
                <a:solidFill>
                  <a:schemeClr val="accent2">
                    <a:lumMod val="50000"/>
                  </a:schemeClr>
                </a:solidFill>
              </a:rPr>
              <a:t>10 µg =</a:t>
            </a:r>
            <a:r>
              <a:rPr lang="nl-NL" baseline="0" dirty="0">
                <a:solidFill>
                  <a:schemeClr val="accent2">
                    <a:lumMod val="50000"/>
                  </a:schemeClr>
                </a:solidFill>
              </a:rPr>
              <a:t> </a:t>
            </a:r>
            <a:r>
              <a:rPr lang="nl-NL" dirty="0">
                <a:solidFill>
                  <a:schemeClr val="accent2">
                    <a:lumMod val="50000"/>
                  </a:schemeClr>
                </a:solidFill>
              </a:rPr>
              <a:t>400 IE</a:t>
            </a:r>
          </a:p>
          <a:p>
            <a:endParaRPr kumimoji="1" lang="nl-NL" sz="1200" b="0" i="0" kern="1200" dirty="0">
              <a:solidFill>
                <a:schemeClr val="tx1"/>
              </a:solidFill>
              <a:effectLst/>
              <a:latin typeface="Times New Roman" panose="02020603050405020304" pitchFamily="18" charset="0"/>
              <a:ea typeface="MS PGothic" panose="020B0600070205080204" pitchFamily="34" charset="-128"/>
              <a:cs typeface="+mn-cs"/>
            </a:endParaRPr>
          </a:p>
          <a:p>
            <a:r>
              <a:rPr kumimoji="1" lang="en-US" altLang="nl-NL" sz="1200" b="0" i="0" kern="1200" dirty="0" err="1">
                <a:solidFill>
                  <a:schemeClr val="tx1"/>
                </a:solidFill>
                <a:effectLst/>
                <a:latin typeface="Times New Roman" panose="02020603050405020304" pitchFamily="18" charset="0"/>
                <a:ea typeface="MS PGothic" panose="020B0600070205080204" pitchFamily="34" charset="-128"/>
                <a:cs typeface="+mn-cs"/>
              </a:rPr>
              <a:t>Bron</a:t>
            </a:r>
            <a:r>
              <a:rPr kumimoji="1" lang="en-US" altLang="nl-NL" sz="1200" b="0" i="0" kern="1200" dirty="0">
                <a:solidFill>
                  <a:schemeClr val="tx1"/>
                </a:solidFill>
                <a:effectLst/>
                <a:latin typeface="Times New Roman" panose="02020603050405020304" pitchFamily="18" charset="0"/>
                <a:ea typeface="MS PGothic" panose="020B0600070205080204" pitchFamily="34" charset="-128"/>
                <a:cs typeface="+mn-cs"/>
              </a:rPr>
              <a:t>: </a:t>
            </a:r>
            <a:r>
              <a:rPr kumimoji="1" lang="en-US" altLang="nl-NL" sz="1200" b="0" i="0" kern="1200" dirty="0" err="1">
                <a:solidFill>
                  <a:schemeClr val="tx1"/>
                </a:solidFill>
                <a:effectLst/>
                <a:latin typeface="Times New Roman" panose="02020603050405020304" pitchFamily="18" charset="0"/>
                <a:ea typeface="MS PGothic" panose="020B0600070205080204" pitchFamily="34" charset="-128"/>
                <a:cs typeface="+mn-cs"/>
              </a:rPr>
              <a:t>advies</a:t>
            </a:r>
            <a:r>
              <a:rPr kumimoji="1" lang="en-US" altLang="nl-NL" sz="1200" b="0" i="0" kern="1200" baseline="0" dirty="0">
                <a:solidFill>
                  <a:schemeClr val="tx1"/>
                </a:solidFill>
                <a:effectLst/>
                <a:latin typeface="Times New Roman" panose="02020603050405020304" pitchFamily="18" charset="0"/>
                <a:ea typeface="MS PGothic" panose="020B0600070205080204" pitchFamily="34" charset="-128"/>
                <a:cs typeface="+mn-cs"/>
              </a:rPr>
              <a:t> de </a:t>
            </a:r>
            <a:r>
              <a:rPr kumimoji="1" lang="en-US" altLang="nl-NL" sz="1200" b="0" i="0" kern="1200" baseline="0" dirty="0" err="1">
                <a:solidFill>
                  <a:schemeClr val="tx1"/>
                </a:solidFill>
                <a:effectLst/>
                <a:latin typeface="Times New Roman" panose="02020603050405020304" pitchFamily="18" charset="0"/>
                <a:ea typeface="MS PGothic" panose="020B0600070205080204" pitchFamily="34" charset="-128"/>
                <a:cs typeface="+mn-cs"/>
              </a:rPr>
              <a:t>Gezondheidsraad</a:t>
            </a:r>
            <a:r>
              <a:rPr kumimoji="1" lang="en-US" altLang="nl-NL" sz="1200" b="0" i="0" kern="1200" baseline="0" dirty="0">
                <a:solidFill>
                  <a:schemeClr val="tx1"/>
                </a:solidFill>
                <a:effectLst/>
                <a:latin typeface="Times New Roman" panose="02020603050405020304" pitchFamily="18" charset="0"/>
                <a:ea typeface="MS PGothic" panose="020B0600070205080204" pitchFamily="34" charset="-128"/>
                <a:cs typeface="+mn-cs"/>
              </a:rPr>
              <a:t> 2012. </a:t>
            </a:r>
            <a:endParaRPr lang="nl-NL" altLang="nl-NL" dirty="0"/>
          </a:p>
          <a:p>
            <a:r>
              <a:rPr lang="nl-NL" altLang="nl-NL" dirty="0"/>
              <a:t>Bron: apotheek.nl</a:t>
            </a:r>
          </a:p>
          <a:p>
            <a:endParaRPr lang="en-US" altLang="nl-NL" dirty="0"/>
          </a:p>
          <a:p>
            <a:pPr marL="0" indent="0" algn="l" rtl="0" eaLnBrk="0" fontAlgn="base" hangingPunct="0">
              <a:spcBef>
                <a:spcPct val="30000"/>
              </a:spcBef>
              <a:spcAft>
                <a:spcPct val="0"/>
              </a:spcAft>
              <a:buNone/>
            </a:pPr>
            <a:r>
              <a:rPr kumimoji="1" lang="en-US" sz="1200" kern="1200" dirty="0">
                <a:solidFill>
                  <a:schemeClr val="tx1"/>
                </a:solidFill>
                <a:latin typeface="Times New Roman" panose="02020603050405020304" pitchFamily="18" charset="0"/>
                <a:ea typeface="MS PGothic" panose="020B0600070205080204" pitchFamily="34" charset="-128"/>
                <a:cs typeface="+mn-cs"/>
              </a:rPr>
              <a:t>----------</a:t>
            </a:r>
          </a:p>
          <a:p>
            <a:pPr marL="0" indent="0" algn="l" rtl="0" eaLnBrk="0" fontAlgn="base" hangingPunct="0">
              <a:spcBef>
                <a:spcPct val="30000"/>
              </a:spcBef>
              <a:spcAft>
                <a:spcPct val="0"/>
              </a:spcAft>
              <a:buNone/>
            </a:pPr>
            <a:r>
              <a:rPr kumimoji="1" lang="en-US" sz="1200" b="1" kern="1200" dirty="0">
                <a:solidFill>
                  <a:schemeClr val="tx1"/>
                </a:solidFill>
                <a:latin typeface="Times New Roman" panose="02020603050405020304" pitchFamily="18" charset="0"/>
                <a:ea typeface="MS PGothic" panose="020B0600070205080204" pitchFamily="34" charset="-128"/>
                <a:cs typeface="+mn-cs"/>
              </a:rPr>
              <a:t>Extra </a:t>
            </a:r>
            <a:r>
              <a:rPr kumimoji="1" lang="en-US" sz="1200" b="1" kern="1200" dirty="0" err="1">
                <a:solidFill>
                  <a:schemeClr val="tx1"/>
                </a:solidFill>
                <a:latin typeface="Times New Roman" panose="02020603050405020304" pitchFamily="18" charset="0"/>
                <a:ea typeface="MS PGothic" panose="020B0600070205080204" pitchFamily="34" charset="-128"/>
                <a:cs typeface="+mn-cs"/>
              </a:rPr>
              <a:t>achtergrondinformatie</a:t>
            </a:r>
            <a:r>
              <a:rPr kumimoji="1" lang="en-US" sz="1200" b="1" kern="1200" dirty="0">
                <a:solidFill>
                  <a:schemeClr val="tx1"/>
                </a:solidFill>
                <a:latin typeface="Times New Roman" panose="02020603050405020304" pitchFamily="18" charset="0"/>
                <a:ea typeface="MS PGothic" panose="020B0600070205080204" pitchFamily="34" charset="-128"/>
                <a:cs typeface="+mn-cs"/>
              </a:rPr>
              <a:t> </a:t>
            </a:r>
            <a:r>
              <a:rPr kumimoji="1" lang="en-US" sz="1200" b="1" kern="1200" dirty="0" err="1">
                <a:solidFill>
                  <a:schemeClr val="tx1"/>
                </a:solidFill>
                <a:latin typeface="Times New Roman" panose="02020603050405020304" pitchFamily="18" charset="0"/>
                <a:ea typeface="MS PGothic" panose="020B0600070205080204" pitchFamily="34" charset="-128"/>
                <a:cs typeface="+mn-cs"/>
              </a:rPr>
              <a:t>voor</a:t>
            </a:r>
            <a:r>
              <a:rPr kumimoji="1" lang="en-US" sz="1200" b="1" kern="1200" dirty="0">
                <a:solidFill>
                  <a:schemeClr val="tx1"/>
                </a:solidFill>
                <a:latin typeface="Times New Roman" panose="02020603050405020304" pitchFamily="18" charset="0"/>
                <a:ea typeface="MS PGothic" panose="020B0600070205080204" pitchFamily="34" charset="-128"/>
                <a:cs typeface="+mn-cs"/>
              </a:rPr>
              <a:t> </a:t>
            </a:r>
            <a:r>
              <a:rPr kumimoji="1" lang="en-US" sz="1200" b="1" kern="1200" dirty="0" err="1">
                <a:solidFill>
                  <a:schemeClr val="tx1"/>
                </a:solidFill>
                <a:latin typeface="Times New Roman" panose="02020603050405020304" pitchFamily="18" charset="0"/>
                <a:ea typeface="MS PGothic" panose="020B0600070205080204" pitchFamily="34" charset="-128"/>
                <a:cs typeface="+mn-cs"/>
              </a:rPr>
              <a:t>spreker</a:t>
            </a:r>
            <a:r>
              <a:rPr kumimoji="1" lang="en-US" sz="1200" b="1" kern="1200" dirty="0">
                <a:solidFill>
                  <a:schemeClr val="tx1"/>
                </a:solidFill>
                <a:latin typeface="Times New Roman" panose="02020603050405020304" pitchFamily="18" charset="0"/>
                <a:ea typeface="MS PGothic" panose="020B0600070205080204" pitchFamily="34" charset="-128"/>
                <a:cs typeface="+mn-cs"/>
              </a:rPr>
              <a:t>/</a:t>
            </a:r>
            <a:r>
              <a:rPr kumimoji="1" lang="en-US" sz="1200" b="1" kern="1200" dirty="0" err="1">
                <a:solidFill>
                  <a:schemeClr val="tx1"/>
                </a:solidFill>
                <a:latin typeface="Times New Roman" panose="02020603050405020304" pitchFamily="18" charset="0"/>
                <a:ea typeface="MS PGothic" panose="020B0600070205080204" pitchFamily="34" charset="-128"/>
                <a:cs typeface="+mn-cs"/>
              </a:rPr>
              <a:t>bij</a:t>
            </a:r>
            <a:r>
              <a:rPr kumimoji="1" lang="en-US" sz="1200" b="1" kern="1200" dirty="0">
                <a:solidFill>
                  <a:schemeClr val="tx1"/>
                </a:solidFill>
                <a:latin typeface="Times New Roman" panose="02020603050405020304" pitchFamily="18" charset="0"/>
                <a:ea typeface="MS PGothic" panose="020B0600070205080204" pitchFamily="34" charset="-128"/>
                <a:cs typeface="+mn-cs"/>
              </a:rPr>
              <a:t> </a:t>
            </a:r>
            <a:r>
              <a:rPr kumimoji="1" lang="en-US" sz="1200" b="1" kern="1200" dirty="0" err="1">
                <a:solidFill>
                  <a:schemeClr val="tx1"/>
                </a:solidFill>
                <a:latin typeface="Times New Roman" panose="02020603050405020304" pitchFamily="18" charset="0"/>
                <a:ea typeface="MS PGothic" panose="020B0600070205080204" pitchFamily="34" charset="-128"/>
                <a:cs typeface="+mn-cs"/>
              </a:rPr>
              <a:t>vragen</a:t>
            </a:r>
            <a:r>
              <a:rPr kumimoji="1" lang="en-US" sz="1200" b="1" kern="1200" dirty="0">
                <a:solidFill>
                  <a:schemeClr val="tx1"/>
                </a:solidFill>
                <a:latin typeface="Times New Roman" panose="02020603050405020304" pitchFamily="18" charset="0"/>
                <a:ea typeface="MS PGothic" panose="020B0600070205080204" pitchFamily="34" charset="-128"/>
                <a:cs typeface="+mn-cs"/>
              </a:rPr>
              <a:t>:</a:t>
            </a:r>
          </a:p>
          <a:p>
            <a:pPr marL="0" indent="0" algn="l" rtl="0" eaLnBrk="0" fontAlgn="base" hangingPunct="0">
              <a:spcBef>
                <a:spcPct val="30000"/>
              </a:spcBef>
              <a:spcAft>
                <a:spcPct val="0"/>
              </a:spcAft>
              <a:buNone/>
            </a:pPr>
            <a:r>
              <a:rPr kumimoji="1" lang="nl-NL" sz="1200" kern="1200" dirty="0">
                <a:solidFill>
                  <a:schemeClr val="tx1"/>
                </a:solidFill>
                <a:latin typeface="Times New Roman" panose="02020603050405020304" pitchFamily="18" charset="0"/>
                <a:ea typeface="MS PGothic" panose="020B0600070205080204" pitchFamily="34" charset="-128"/>
                <a:cs typeface="+mn-cs"/>
              </a:rPr>
              <a:t>Algemeen: Vitamine D/dag</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Alle 70-plussers: supplement met 20 µg (800 IE)</a:t>
            </a:r>
          </a:p>
          <a:p>
            <a:pPr lvl="2"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Vermindert risico botbreuken</a:t>
            </a:r>
          </a:p>
          <a:p>
            <a:pPr lvl="2"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Vermindert risico vallen bij deze kwetsbare groep</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Alle vrouwen van 50 tot 70 jaar: 10 µg (400 IE) </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Mannen tot 70 jaar, indien nodig*: 10 µg (400 IE)</a:t>
            </a:r>
          </a:p>
          <a:p>
            <a:pPr algn="l" rtl="0" eaLnBrk="0" fontAlgn="base" hangingPunct="0">
              <a:spcBef>
                <a:spcPct val="30000"/>
              </a:spcBef>
              <a:spcAft>
                <a:spcPct val="0"/>
              </a:spcAft>
            </a:pPr>
            <a:endParaRPr kumimoji="1" lang="en-US" sz="1200" kern="1200" dirty="0">
              <a:solidFill>
                <a:schemeClr val="tx1"/>
              </a:solidFill>
              <a:latin typeface="Times New Roman" panose="02020603050405020304" pitchFamily="18" charset="0"/>
              <a:ea typeface="MS PGothic" panose="020B0600070205080204"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nl-NL" sz="1200" kern="1200" dirty="0">
                <a:solidFill>
                  <a:schemeClr val="tx1"/>
                </a:solidFill>
                <a:latin typeface="Times New Roman" panose="02020603050405020304" pitchFamily="18" charset="0"/>
                <a:ea typeface="MS PGothic" panose="020B0600070205080204" pitchFamily="34" charset="-128"/>
                <a:cs typeface="+mn-cs"/>
              </a:rPr>
              <a:t>* Lichte huid met onvoldoende zonlichtblootstelling of donkere huid</a:t>
            </a:r>
          </a:p>
          <a:p>
            <a:pPr algn="l" rtl="0" eaLnBrk="0" fontAlgn="base" hangingPunct="0">
              <a:spcBef>
                <a:spcPct val="30000"/>
              </a:spcBef>
              <a:spcAft>
                <a:spcPct val="0"/>
              </a:spcAft>
            </a:pPr>
            <a:endParaRPr kumimoji="1" lang="nl-NL" sz="1200" kern="1200" dirty="0">
              <a:solidFill>
                <a:schemeClr val="tx1"/>
              </a:solidFill>
              <a:latin typeface="Times New Roman" panose="02020603050405020304" pitchFamily="18" charset="0"/>
              <a:ea typeface="MS PGothic" panose="020B0600070205080204" pitchFamily="34" charset="-128"/>
              <a:cs typeface="+mn-cs"/>
            </a:endParaRPr>
          </a:p>
          <a:p>
            <a:pPr marL="0" indent="0" algn="l" rtl="0" eaLnBrk="0" fontAlgn="base" hangingPunct="0">
              <a:spcBef>
                <a:spcPct val="30000"/>
              </a:spcBef>
              <a:spcAft>
                <a:spcPct val="0"/>
              </a:spcAft>
              <a:buNone/>
            </a:pPr>
            <a:r>
              <a:rPr kumimoji="1" lang="nl-NL" sz="1200" b="1" kern="1200" dirty="0">
                <a:solidFill>
                  <a:schemeClr val="tx1"/>
                </a:solidFill>
                <a:latin typeface="Times New Roman" panose="02020603050405020304" pitchFamily="18" charset="0"/>
                <a:ea typeface="MS PGothic" panose="020B0600070205080204" pitchFamily="34" charset="-128"/>
                <a:cs typeface="+mn-cs"/>
              </a:rPr>
              <a:t>Bij verhoogd fractuurrisico</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20 µg (800 IE)</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Calcium en dosering afhankelijk inname zuivelproducten</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Bisfosfonaat bij hoog fractuurrisico</a:t>
            </a:r>
          </a:p>
          <a:p>
            <a:pPr algn="l" rtl="0" eaLnBrk="0" fontAlgn="base" hangingPunct="0">
              <a:spcBef>
                <a:spcPct val="30000"/>
              </a:spcBef>
              <a:spcAft>
                <a:spcPct val="0"/>
              </a:spcAft>
            </a:pPr>
            <a:endParaRPr kumimoji="1" lang="en-US" altLang="nl-NL" sz="1200" kern="1200" dirty="0">
              <a:solidFill>
                <a:schemeClr val="tx1"/>
              </a:solidFill>
              <a:latin typeface="Times New Roman" panose="02020603050405020304" pitchFamily="18" charset="0"/>
              <a:ea typeface="MS PGothic" panose="020B0600070205080204" pitchFamily="34" charset="-128"/>
              <a:cs typeface="+mn-cs"/>
            </a:endParaRP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Bron: Evaluatie van de voedingsnormen voor vitamine D (Gezondheidsraad)</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https://www.gezondheidsraad.nl/documenten/adviezen/2012/09/26/evaluatie-van-de-voedingsnormen-voor-vitamine-d</a:t>
            </a:r>
          </a:p>
          <a:p>
            <a:pPr algn="l" rtl="0" eaLnBrk="0" fontAlgn="base" hangingPunct="0">
              <a:spcBef>
                <a:spcPct val="30000"/>
              </a:spcBef>
              <a:spcAft>
                <a:spcPct val="0"/>
              </a:spcAft>
            </a:pPr>
            <a:endParaRPr kumimoji="1" lang="en-US" altLang="nl-NL" sz="1200" kern="1200" dirty="0">
              <a:solidFill>
                <a:schemeClr val="tx1"/>
              </a:solidFill>
              <a:latin typeface="Times New Roman" panose="02020603050405020304" pitchFamily="18" charset="0"/>
              <a:ea typeface="MS PGothic" panose="020B0600070205080204" pitchFamily="34" charset="-128"/>
              <a:cs typeface="+mn-cs"/>
            </a:endParaRPr>
          </a:p>
          <a:p>
            <a:pPr algn="l" rtl="0" eaLnBrk="0" fontAlgn="base" hangingPunct="0">
              <a:spcBef>
                <a:spcPct val="30000"/>
              </a:spcBef>
              <a:spcAft>
                <a:spcPct val="0"/>
              </a:spcAft>
            </a:pPr>
            <a:r>
              <a:rPr kumimoji="1" lang="en-US" altLang="nl-NL" sz="1200" kern="1200" dirty="0">
                <a:solidFill>
                  <a:schemeClr val="tx1"/>
                </a:solidFill>
                <a:latin typeface="Times New Roman" panose="02020603050405020304" pitchFamily="18" charset="0"/>
                <a:ea typeface="MS PGothic" panose="020B0600070205080204" pitchFamily="34" charset="-128"/>
                <a:cs typeface="+mn-cs"/>
              </a:rPr>
              <a:t>----</a:t>
            </a:r>
          </a:p>
          <a:p>
            <a:pPr algn="l" rtl="0" eaLnBrk="0" fontAlgn="base" hangingPunct="0">
              <a:spcBef>
                <a:spcPct val="30000"/>
              </a:spcBef>
              <a:spcAft>
                <a:spcPct val="0"/>
              </a:spcAft>
            </a:pPr>
            <a:r>
              <a:rPr kumimoji="1" lang="nl-NL" sz="1200" b="1" kern="1200" dirty="0">
                <a:solidFill>
                  <a:schemeClr val="tx1"/>
                </a:solidFill>
                <a:latin typeface="Times New Roman" panose="02020603050405020304" pitchFamily="18" charset="0"/>
                <a:ea typeface="MS PGothic" panose="020B0600070205080204" pitchFamily="34" charset="-128"/>
                <a:cs typeface="+mn-cs"/>
              </a:rPr>
              <a:t>Vitamine D in voeding</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Vitamine D zit van nature in de volgende voedingsmiddelen:</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vette vis, zoals zalm, makreel en haring;</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eieren; en</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vlees.</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Voeding met toegevoegde vitamine D, is:</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halvarine;</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margarine; en</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bak- en braadproducten.</a:t>
            </a:r>
          </a:p>
          <a:p>
            <a:pPr algn="l" rtl="0" eaLnBrk="0" fontAlgn="base" hangingPunct="0">
              <a:spcBef>
                <a:spcPct val="30000"/>
              </a:spcBef>
              <a:spcAft>
                <a:spcPct val="0"/>
              </a:spcAft>
            </a:pPr>
            <a:r>
              <a:rPr kumimoji="1" lang="nl-NL" sz="1200" kern="1200" dirty="0">
                <a:solidFill>
                  <a:schemeClr val="tx1"/>
                </a:solidFill>
                <a:latin typeface="Times New Roman" panose="02020603050405020304" pitchFamily="18" charset="0"/>
                <a:ea typeface="MS PGothic" panose="020B0600070205080204" pitchFamily="34" charset="-128"/>
                <a:cs typeface="+mn-cs"/>
              </a:rPr>
              <a:t>Tegenwoordig vind je vitamine D ook in:</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kwarkproducten;</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yoghurtproducten;</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flesvoeding voor baby’s; en</a:t>
            </a:r>
          </a:p>
          <a:p>
            <a:pPr marL="171450" indent="-171450" algn="l" rtl="0" eaLnBrk="0" fontAlgn="base" hangingPunct="0">
              <a:spcBef>
                <a:spcPct val="30000"/>
              </a:spcBef>
              <a:spcAft>
                <a:spcPct val="0"/>
              </a:spcAft>
              <a:buFont typeface="Arial" panose="020B0604020202020204" pitchFamily="34" charset="0"/>
              <a:buChar char="•"/>
            </a:pPr>
            <a:r>
              <a:rPr kumimoji="1" lang="nl-NL" sz="1200" kern="1200" dirty="0">
                <a:solidFill>
                  <a:schemeClr val="tx1"/>
                </a:solidFill>
                <a:latin typeface="Times New Roman" panose="02020603050405020304" pitchFamily="18" charset="0"/>
                <a:ea typeface="MS PGothic" panose="020B0600070205080204" pitchFamily="34" charset="-128"/>
                <a:cs typeface="+mn-cs"/>
              </a:rPr>
              <a:t>peutermelk.</a:t>
            </a:r>
          </a:p>
          <a:p>
            <a:pPr algn="l" rtl="0" eaLnBrk="0" fontAlgn="base" hangingPunct="0">
              <a:spcBef>
                <a:spcPct val="30000"/>
              </a:spcBef>
              <a:spcAft>
                <a:spcPct val="0"/>
              </a:spcAft>
            </a:pPr>
            <a:endParaRPr kumimoji="1" lang="nl-NL" altLang="nl-NL" sz="1200" kern="1200" dirty="0">
              <a:solidFill>
                <a:schemeClr val="tx1"/>
              </a:solidFill>
              <a:latin typeface="Times New Roman" panose="02020603050405020304" pitchFamily="18" charset="0"/>
              <a:ea typeface="MS PGothic" panose="020B0600070205080204" pitchFamily="34" charset="-128"/>
              <a:cs typeface="+mn-cs"/>
            </a:endParaRPr>
          </a:p>
        </p:txBody>
      </p:sp>
      <p:sp>
        <p:nvSpPr>
          <p:cNvPr id="29700"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40B8CDE2-E1FF-49D2-A23E-182944D9D35D}" type="slidenum">
              <a:rPr lang="nl-NL" altLang="nl-NL" sz="1200" smtClean="0">
                <a:latin typeface="Times New Roman" panose="02020603050405020304" pitchFamily="18" charset="0"/>
              </a:rPr>
              <a:pPr/>
              <a:t>16</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877425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noFill/>
        </p:spPr>
        <p:txBody>
          <a:bodyPr/>
          <a:lstStyle/>
          <a:p>
            <a:r>
              <a:rPr lang="nl-NL" altLang="nl-NL" b="1" dirty="0"/>
              <a:t>Calcium</a:t>
            </a:r>
          </a:p>
          <a:p>
            <a:r>
              <a:rPr lang="nl-NL" altLang="nl-NL" dirty="0"/>
              <a:t>Zuivelproducten bevatten kalk (calcium) en vitamine D. Zorg daarom voor een gezonde voeding met gemiddeld 3 tot 4 consumpties zuivel; melk, kaas, yoghurt. Wanneer het u niet lukt om voldoende zuivel in te nemen, vertel dat dan aan de huisarts of apotheker. NHG factuurpreventie: 4 zuivelconsumpties = 1000-1200mg Calcium</a:t>
            </a:r>
          </a:p>
          <a:p>
            <a:endParaRPr lang="nl-NL" altLang="nl-NL" b="1" dirty="0"/>
          </a:p>
          <a:p>
            <a:r>
              <a:rPr lang="nl-NL" altLang="nl-NL" b="1" dirty="0"/>
              <a:t>Beweging:</a:t>
            </a:r>
            <a:r>
              <a:rPr lang="nl-NL" altLang="nl-NL" b="1" baseline="0" dirty="0"/>
              <a:t> in beweging blijven</a:t>
            </a:r>
            <a:br>
              <a:rPr lang="nl-NL" altLang="nl-NL" dirty="0"/>
            </a:br>
            <a:r>
              <a:rPr lang="nl-NL" altLang="nl-NL" dirty="0"/>
              <a:t>Wie zich niet fit voelt en daardoor weinig actief is, loopt alleen daardoor al een grotere kans te vallen. Spieren hebben oefening nodig. Als het even mogelijk is, blijf dan in beweging. Zelf boodschappen doen, een eindje wandelen of meedoen met groepslessen (voorbeeld</a:t>
            </a:r>
            <a:r>
              <a:rPr lang="nl-NL" altLang="nl-NL" baseline="0" dirty="0"/>
              <a:t> </a:t>
            </a:r>
            <a:r>
              <a:rPr lang="nl-NL" altLang="nl-NL" dirty="0"/>
              <a:t>‘Meer bewegen voor ouderen` (vaak georganiseerd door de Thuiszorg). Alles helpt om een betere conditie te houden en daarmee het risico op ongelukken te verkleinen.</a:t>
            </a:r>
          </a:p>
          <a:p>
            <a:endParaRPr lang="nl-NL" altLang="nl-NL" dirty="0"/>
          </a:p>
          <a:p>
            <a:r>
              <a:rPr lang="nl-NL" altLang="nl-NL" dirty="0"/>
              <a:t>Bron: apotheek.nl</a:t>
            </a:r>
          </a:p>
          <a:p>
            <a:endParaRPr lang="en-US" altLang="nl-NL" dirty="0"/>
          </a:p>
          <a:p>
            <a:endParaRPr lang="nl-NL" dirty="0"/>
          </a:p>
          <a:p>
            <a:pPr algn="l" rtl="0" eaLnBrk="0" fontAlgn="base" hangingPunct="0">
              <a:spcBef>
                <a:spcPct val="30000"/>
              </a:spcBef>
              <a:spcAft>
                <a:spcPct val="0"/>
              </a:spcAft>
            </a:pPr>
            <a:endParaRPr kumimoji="1" lang="nl-NL" sz="1200" kern="1200" dirty="0">
              <a:solidFill>
                <a:schemeClr val="tx1"/>
              </a:solidFill>
              <a:latin typeface="Times New Roman" panose="02020603050405020304" pitchFamily="18" charset="0"/>
              <a:ea typeface="MS PGothic" panose="020B0600070205080204" pitchFamily="34" charset="-128"/>
              <a:cs typeface="+mn-cs"/>
            </a:endParaRPr>
          </a:p>
          <a:p>
            <a:pPr algn="l" rtl="0" eaLnBrk="0" fontAlgn="base" hangingPunct="0">
              <a:spcBef>
                <a:spcPct val="30000"/>
              </a:spcBef>
              <a:spcAft>
                <a:spcPct val="0"/>
              </a:spcAft>
            </a:pPr>
            <a:endParaRPr kumimoji="1" lang="en-US" altLang="nl-NL" sz="1200" kern="1200" dirty="0">
              <a:solidFill>
                <a:schemeClr val="tx1"/>
              </a:solidFill>
              <a:latin typeface="Times New Roman" panose="02020603050405020304" pitchFamily="18" charset="0"/>
              <a:ea typeface="MS PGothic" panose="020B0600070205080204" pitchFamily="34" charset="-128"/>
              <a:cs typeface="+mn-cs"/>
            </a:endParaRPr>
          </a:p>
        </p:txBody>
      </p:sp>
      <p:sp>
        <p:nvSpPr>
          <p:cNvPr id="29700"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40B8CDE2-E1FF-49D2-A23E-182944D9D35D}" type="slidenum">
              <a:rPr lang="nl-NL" altLang="nl-NL" sz="1200" smtClean="0">
                <a:latin typeface="Times New Roman" panose="02020603050405020304" pitchFamily="18" charset="0"/>
              </a:rPr>
              <a:pPr/>
              <a:t>17</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2948978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noFill/>
        </p:spPr>
        <p:txBody>
          <a:bodyPr/>
          <a:lstStyle/>
          <a:p>
            <a:r>
              <a:rPr lang="nl-NL" altLang="nl-NL" dirty="0"/>
              <a:t>Alcohol</a:t>
            </a:r>
            <a:r>
              <a:rPr lang="nl-NL" altLang="nl-NL" baseline="0" dirty="0"/>
              <a:t> en medicijnen hebben invloed op elkaar.</a:t>
            </a:r>
            <a:r>
              <a:rPr lang="nl-NL" altLang="nl-NL" dirty="0"/>
              <a:t> Bij de volgende dia’s bespreken we wat alcohol kan doen in combinatie met medicijnen.</a:t>
            </a:r>
          </a:p>
        </p:txBody>
      </p:sp>
      <p:sp>
        <p:nvSpPr>
          <p:cNvPr id="31748"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9275481A-9C00-43A9-89B2-E82928B90991}" type="slidenum">
              <a:rPr lang="nl-NL" altLang="nl-NL" sz="1200" smtClean="0">
                <a:latin typeface="Times New Roman" panose="02020603050405020304" pitchFamily="18" charset="0"/>
              </a:rPr>
              <a:pPr/>
              <a:t>18</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108474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lstStyle/>
          <a:p>
            <a:pPr>
              <a:defRPr/>
            </a:pPr>
            <a:endParaRPr lang="nl-NL" dirty="0"/>
          </a:p>
          <a:p>
            <a:pPr>
              <a:defRPr/>
            </a:pPr>
            <a:r>
              <a:rPr lang="nl-NL" dirty="0"/>
              <a:t>Wie kent </a:t>
            </a:r>
            <a:r>
              <a:rPr lang="nl-NL" baseline="0" dirty="0"/>
              <a:t>deze sticker? Wat betekent dit?</a:t>
            </a:r>
            <a:endParaRPr lang="nl-NL" dirty="0"/>
          </a:p>
          <a:p>
            <a:pPr>
              <a:defRPr/>
            </a:pPr>
            <a:endParaRPr lang="nl-NL" dirty="0"/>
          </a:p>
          <a:p>
            <a:pPr>
              <a:defRPr/>
            </a:pPr>
            <a:r>
              <a:rPr lang="nl-NL" b="1" dirty="0"/>
              <a:t>Waarschuwingssticker</a:t>
            </a: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a:effectLst/>
              </a:rPr>
              <a:t>Dit is een voorbeeld van een gele waarschuwingssticker. De apotheek plakt deze op uw medicijndoosje als u met uw medicijn moet oppassen met alcohol.</a:t>
            </a:r>
            <a:endParaRPr lang="nl-NL" dirty="0"/>
          </a:p>
          <a:p>
            <a:pPr>
              <a:defRPr/>
            </a:pPr>
            <a:r>
              <a:rPr lang="nl-NL" dirty="0"/>
              <a:t>Let op.</a:t>
            </a:r>
            <a:r>
              <a:rPr lang="nl-NL" baseline="0" dirty="0"/>
              <a:t> </a:t>
            </a:r>
            <a:r>
              <a:rPr lang="nl-NL" dirty="0"/>
              <a:t>Als deze sticker</a:t>
            </a:r>
            <a:r>
              <a:rPr lang="nl-NL" baseline="0" dirty="0"/>
              <a:t> op uw medicijndoos zit, moet u niet alleen oppassen met alcohol, maar </a:t>
            </a:r>
            <a:r>
              <a:rPr lang="nl-NL" dirty="0"/>
              <a:t>ook met autorijden, klimmen op een ladder of trapje</a:t>
            </a:r>
            <a:r>
              <a:rPr lang="nl-NL" baseline="0" dirty="0"/>
              <a:t> en</a:t>
            </a:r>
            <a:r>
              <a:rPr lang="nl-NL" dirty="0"/>
              <a:t> fietsen. </a:t>
            </a:r>
          </a:p>
          <a:p>
            <a:pPr>
              <a:defRPr/>
            </a:pPr>
            <a:endParaRPr lang="en-US" dirty="0"/>
          </a:p>
          <a:p>
            <a:r>
              <a:rPr kumimoji="1" lang="nl-NL" sz="1200" b="0" i="0" kern="1200" dirty="0">
                <a:solidFill>
                  <a:schemeClr val="tx1"/>
                </a:solidFill>
                <a:effectLst/>
                <a:latin typeface="Times New Roman" panose="02020603050405020304" pitchFamily="18" charset="0"/>
                <a:ea typeface="MS PGothic" panose="020B0600070205080204" pitchFamily="34" charset="-128"/>
                <a:cs typeface="+mn-cs"/>
              </a:rPr>
              <a:t>(Info bij vragen, bron apotheek.nl.</a:t>
            </a:r>
            <a:r>
              <a:rPr kumimoji="1" lang="nl-NL" sz="1200" b="0" i="0" kern="1200" baseline="0" dirty="0">
                <a:solidFill>
                  <a:schemeClr val="tx1"/>
                </a:solidFill>
                <a:effectLst/>
                <a:latin typeface="Times New Roman" panose="02020603050405020304" pitchFamily="18" charset="0"/>
                <a:ea typeface="MS PGothic" panose="020B0600070205080204" pitchFamily="34" charset="-128"/>
                <a:cs typeface="+mn-cs"/>
              </a:rPr>
              <a:t> </a:t>
            </a:r>
            <a:r>
              <a:rPr kumimoji="1" lang="nl-NL" sz="1200" b="0" i="0" kern="1200" dirty="0">
                <a:solidFill>
                  <a:schemeClr val="tx1"/>
                </a:solidFill>
                <a:effectLst/>
                <a:latin typeface="Times New Roman" panose="02020603050405020304" pitchFamily="18" charset="0"/>
                <a:ea typeface="MS PGothic" panose="020B0600070205080204" pitchFamily="34" charset="-128"/>
                <a:cs typeface="+mn-cs"/>
              </a:rPr>
              <a:t>Advies rijvaardigheid hangt af van medicijn: </a:t>
            </a:r>
          </a:p>
          <a:p>
            <a:r>
              <a:rPr kumimoji="1" lang="nl-NL" sz="1200" b="0" i="0" kern="1200" dirty="0">
                <a:solidFill>
                  <a:schemeClr val="tx1"/>
                </a:solidFill>
                <a:effectLst/>
                <a:latin typeface="Times New Roman" panose="02020603050405020304" pitchFamily="18" charset="0"/>
                <a:ea typeface="MS PGothic" panose="020B0600070205080204" pitchFamily="34" charset="-128"/>
                <a:cs typeface="+mn-cs"/>
              </a:rPr>
              <a:t>Vraag bij een waarschuwing over rijvaardigheid altijd aan uw apotheker wat het advies is. Soms mag u een aantal uren niet rijden, soms mag u helemaal niet rijden. Dit komt doordat het ene medicijn alleen in het begin bijwerkingen veroorzaakt, het andere de hele periode dat u het gebruikt. Er zijn ook medicijnen die nog doorwerken nadat u al gestopt bent. U mag dan niet meteen na het stoppen weer gaan autorijden.)</a:t>
            </a:r>
          </a:p>
          <a:p>
            <a:pPr>
              <a:defRPr/>
            </a:pPr>
            <a:endParaRPr lang="nl-NL" dirty="0"/>
          </a:p>
          <a:p>
            <a:pPr>
              <a:defRPr/>
            </a:pPr>
            <a:r>
              <a:rPr lang="nl-NL" altLang="nl-NL" b="1" dirty="0">
                <a:solidFill>
                  <a:schemeClr val="accent2">
                    <a:lumMod val="50000"/>
                  </a:schemeClr>
                </a:solidFill>
              </a:rPr>
              <a:t>Effecten alcohol op lichaam</a:t>
            </a:r>
          </a:p>
          <a:p>
            <a:pPr>
              <a:defRPr/>
            </a:pPr>
            <a:r>
              <a:rPr lang="nl-NL" b="0" dirty="0">
                <a:solidFill>
                  <a:schemeClr val="accent2">
                    <a:lumMod val="50000"/>
                  </a:schemeClr>
                </a:solidFill>
              </a:rPr>
              <a:t>Alcohol is giftig met tal van gevolgen voor het lichaam en de organen. Het afbreken van de alcohol belast het lichaam vooral het spijsverteringskanaal en de organen. Zeker voor mensen die ook medicatie gebruiken telt deze belasting dubbel, ook de medicatie moet worden afgebroken door het lichaam. Dat belast vaak dezelfde organen (lever, nieren). </a:t>
            </a:r>
          </a:p>
          <a:p>
            <a:pPr>
              <a:defRPr/>
            </a:pPr>
            <a:endParaRPr lang="nl-NL" b="0" dirty="0">
              <a:solidFill>
                <a:schemeClr val="accent2">
                  <a:lumMod val="50000"/>
                </a:schemeClr>
              </a:solidFill>
            </a:endParaRPr>
          </a:p>
          <a:p>
            <a:pPr>
              <a:defRPr/>
            </a:pPr>
            <a:r>
              <a:rPr lang="nl-NL" b="0" dirty="0">
                <a:solidFill>
                  <a:schemeClr val="accent2">
                    <a:lumMod val="50000"/>
                  </a:schemeClr>
                </a:solidFill>
              </a:rPr>
              <a:t>Alcoholgebruik geeft klachten die vaak niet gerelateerd worden aan alcoholgebruik. Maag- en darmklachten, slecht slapen, angst of depressie kunnen ook veroorzaakt worden door alcohol. Dat is niet altijd zo. Maar alcohol drinken zal deze klachten niet verhelpen en zelfs kunnen verergeren. Alcoholgebruik kan herstel belemmeren.</a:t>
            </a:r>
          </a:p>
          <a:p>
            <a:pPr>
              <a:defRPr/>
            </a:pPr>
            <a:endParaRPr lang="nl-NL" b="0" dirty="0">
              <a:solidFill>
                <a:schemeClr val="accent2">
                  <a:lumMod val="50000"/>
                </a:schemeClr>
              </a:solidFill>
            </a:endParaRPr>
          </a:p>
          <a:p>
            <a:pPr>
              <a:defRPr/>
            </a:pPr>
            <a:r>
              <a:rPr lang="nl-NL" b="0" dirty="0">
                <a:solidFill>
                  <a:schemeClr val="accent2">
                    <a:lumMod val="50000"/>
                  </a:schemeClr>
                </a:solidFill>
              </a:rPr>
              <a:t>Alcohol kan leiden tot verslaving en problemen. </a:t>
            </a:r>
          </a:p>
          <a:p>
            <a:pPr>
              <a:defRPr/>
            </a:pPr>
            <a:endParaRPr lang="nl-NL" b="0" dirty="0">
              <a:solidFill>
                <a:schemeClr val="accent2">
                  <a:lumMod val="50000"/>
                </a:schemeClr>
              </a:solidFill>
            </a:endParaRPr>
          </a:p>
          <a:p>
            <a:pPr>
              <a:defRPr/>
            </a:pPr>
            <a:r>
              <a:rPr lang="nl-NL" b="0" dirty="0">
                <a:solidFill>
                  <a:schemeClr val="accent2">
                    <a:lumMod val="50000"/>
                  </a:schemeClr>
                </a:solidFill>
              </a:rPr>
              <a:t>Bron: </a:t>
            </a:r>
            <a:r>
              <a:rPr lang="nl-NL" sz="1800" u="sng" dirty="0">
                <a:solidFill>
                  <a:srgbClr val="0563C1"/>
                </a:solidFill>
                <a:effectLst/>
                <a:latin typeface="Calibri" panose="020F0502020204030204" pitchFamily="34" charset="0"/>
                <a:ea typeface="Times New Roman" panose="02020603050405020304" pitchFamily="18" charset="0"/>
                <a:hlinkClick r:id="rId3"/>
              </a:rPr>
              <a:t>Factsheet-alcohol.pdf (netwerknoom.nl)</a:t>
            </a:r>
            <a:endParaRPr lang="nl-NL" b="0" dirty="0">
              <a:solidFill>
                <a:schemeClr val="accent2">
                  <a:lumMod val="50000"/>
                </a:schemeClr>
              </a:solidFill>
            </a:endParaRPr>
          </a:p>
          <a:p>
            <a:pPr>
              <a:defRPr/>
            </a:pPr>
            <a:endParaRPr lang="nl-NL" dirty="0"/>
          </a:p>
          <a:p>
            <a:pPr>
              <a:buFont typeface="Arial" panose="020B0604020202020204" pitchFamily="34" charset="0"/>
              <a:buNone/>
              <a:defRPr/>
            </a:pPr>
            <a:r>
              <a:rPr lang="nl-NL" b="1" dirty="0"/>
              <a:t>Effecten alcohol en medicijn</a:t>
            </a:r>
          </a:p>
          <a:p>
            <a:pPr>
              <a:defRPr/>
            </a:pPr>
            <a:r>
              <a:rPr lang="nl-NL" dirty="0"/>
              <a:t>Alcohol en medicijnen kunnen elkaar</a:t>
            </a:r>
            <a:r>
              <a:rPr lang="nl-NL" baseline="0" dirty="0"/>
              <a:t> </a:t>
            </a:r>
            <a:r>
              <a:rPr lang="nl-NL" dirty="0"/>
              <a:t>beïnvloeden:</a:t>
            </a:r>
          </a:p>
          <a:p>
            <a:pPr marL="171450" indent="-171450">
              <a:buFont typeface="Arial" panose="020B0604020202020204" pitchFamily="34" charset="0"/>
              <a:buChar char="•"/>
              <a:defRPr/>
            </a:pPr>
            <a:r>
              <a:rPr lang="nl-NL" dirty="0"/>
              <a:t>Enerzijds. Medicijnen kunnen de </a:t>
            </a:r>
            <a:r>
              <a:rPr lang="nl-NL" b="1" dirty="0"/>
              <a:t>afbraak van alcohol vertragen</a:t>
            </a:r>
            <a:r>
              <a:rPr lang="nl-NL" dirty="0"/>
              <a:t>. Hierdoor blijft een giftig afbraakproduct van alcohol langer in het lichaam. Dit kan zorgen voor misselijkheid, hoofdpijn en duizeligheid. </a:t>
            </a:r>
            <a:r>
              <a:rPr lang="nl-NL" i="1" dirty="0"/>
              <a:t>(Achtergrondinformatie voor apotheker: Hierbij wordt het enzym aldehyde-dehydrogenase geremd. De hierdoor verhoogde </a:t>
            </a:r>
            <a:r>
              <a:rPr lang="nl-NL" i="1" dirty="0" err="1"/>
              <a:t>aceetaldehydeconcentratie</a:t>
            </a:r>
            <a:r>
              <a:rPr lang="nl-NL" i="1" dirty="0"/>
              <a:t> in het bloed veroorzaakt onaangename gewaarwordingen zoals een rood gelaat, bonzende hoofdpijn, misselijkheid, braken en tachycardie).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dirty="0"/>
              <a:t>Anderzijds.</a:t>
            </a:r>
            <a:r>
              <a:rPr lang="nl-NL" baseline="0" dirty="0"/>
              <a:t> </a:t>
            </a:r>
            <a:r>
              <a:rPr lang="nl-NL" dirty="0"/>
              <a:t>Alcohol kan de </a:t>
            </a:r>
            <a:r>
              <a:rPr lang="nl-NL" b="1" dirty="0"/>
              <a:t>bijwerkingen van sommige medicijnen versterken en de bloedvaten</a:t>
            </a:r>
            <a:r>
              <a:rPr lang="nl-NL" b="1" baseline="0" dirty="0"/>
              <a:t> verwijden</a:t>
            </a:r>
            <a:r>
              <a:rPr lang="nl-NL" dirty="0"/>
              <a:t>. U kunt daardoor duizelig worden,</a:t>
            </a:r>
            <a:r>
              <a:rPr lang="nl-NL" baseline="0" dirty="0"/>
              <a:t> waardoor de kans op vallen groter wordt.</a:t>
            </a:r>
            <a:endParaRPr lang="nl-NL" dirty="0"/>
          </a:p>
          <a:p>
            <a:pPr>
              <a:defRPr/>
            </a:pPr>
            <a:endParaRPr lang="nl-NL" u="sng" dirty="0"/>
          </a:p>
          <a:p>
            <a:pPr>
              <a:buFont typeface="Arial" panose="020B0604020202020204" pitchFamily="34" charset="0"/>
              <a:buNone/>
              <a:defRPr/>
            </a:pPr>
            <a:r>
              <a:rPr lang="nl-NL" dirty="0"/>
              <a:t>Er zijn </a:t>
            </a:r>
            <a:r>
              <a:rPr lang="nl-NL" u="sng" dirty="0"/>
              <a:t>combinaties</a:t>
            </a:r>
            <a:r>
              <a:rPr lang="nl-NL" baseline="0" dirty="0"/>
              <a:t> waarbij u op moet passen. U</a:t>
            </a:r>
            <a:r>
              <a:rPr lang="nl-NL" dirty="0"/>
              <a:t> moet in ieder geval extra oppassen met alcohol bij het gebruik van:</a:t>
            </a:r>
          </a:p>
          <a:p>
            <a:pPr marL="171450" indent="-171450">
              <a:buFont typeface="Arial" panose="020B0604020202020204" pitchFamily="34" charset="0"/>
              <a:buChar char="•"/>
              <a:defRPr/>
            </a:pPr>
            <a:r>
              <a:rPr lang="nl-NL" dirty="0"/>
              <a:t>Pijnstillers. Pijnstillers</a:t>
            </a:r>
            <a:r>
              <a:rPr lang="nl-NL" baseline="0" dirty="0"/>
              <a:t> die </a:t>
            </a:r>
            <a:r>
              <a:rPr lang="nl-NL" dirty="0"/>
              <a:t>u krijgt van de apotheek of kunt kopen bij de drogist,</a:t>
            </a:r>
            <a:r>
              <a:rPr lang="nl-NL" baseline="0" dirty="0"/>
              <a:t> zoals aspirine en ibuprofen. Deze middelen </a:t>
            </a:r>
            <a:r>
              <a:rPr lang="nl-NL" dirty="0"/>
              <a:t>hebben als bijwerking dat ze het maagslijmvlies irriteren. Alcohol kan ervoor zorgen dat dit sneller gebeurt.</a:t>
            </a:r>
          </a:p>
          <a:p>
            <a:pPr marL="171450" indent="-171450">
              <a:buFont typeface="Arial" panose="020B0604020202020204" pitchFamily="34" charset="0"/>
              <a:buChar char="•"/>
              <a:defRPr/>
            </a:pPr>
            <a:r>
              <a:rPr lang="nl-NL" dirty="0"/>
              <a:t>Bij middelen die het reactievermogen verminderen, moet u ook oppassen. Deze</a:t>
            </a:r>
            <a:r>
              <a:rPr lang="nl-NL" baseline="0" dirty="0"/>
              <a:t> medicijnen herkent u aan de</a:t>
            </a:r>
            <a:r>
              <a:rPr lang="nl-NL" dirty="0"/>
              <a:t> gele waarschuwingssticker,</a:t>
            </a:r>
            <a:r>
              <a:rPr lang="nl-NL" baseline="0" dirty="0"/>
              <a:t> en zit bijvoorbeeld op het doosje van</a:t>
            </a:r>
            <a:r>
              <a:rPr lang="nl-NL" dirty="0"/>
              <a:t> medicijnen tegen allergie, epilepsie, depressie en psychische problemen.</a:t>
            </a:r>
            <a:r>
              <a:rPr lang="nl-NL" baseline="0" dirty="0"/>
              <a:t> </a:t>
            </a:r>
            <a:r>
              <a:rPr lang="nl-NL" dirty="0"/>
              <a:t>Bij gebruik van alcohol kan dit leiden tot extra sufheid, slaperigheid, moeheid en/of duizeligheid.</a:t>
            </a:r>
            <a:r>
              <a:rPr lang="nl-NL" baseline="0" dirty="0"/>
              <a:t> De kans op vallen wordt groter.</a:t>
            </a:r>
            <a:endParaRPr lang="nl-NL" dirty="0"/>
          </a:p>
          <a:p>
            <a:pPr>
              <a:buFont typeface="Arial" panose="020B0604020202020204" pitchFamily="34" charset="0"/>
              <a:buNone/>
              <a:defRPr/>
            </a:pPr>
            <a:endParaRPr lang="nl-NL"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nl-NL" b="1" dirty="0" err="1">
                <a:solidFill>
                  <a:schemeClr val="accent2">
                    <a:lumMod val="50000"/>
                  </a:schemeClr>
                </a:solidFill>
              </a:rPr>
              <a:t>Kan</a:t>
            </a:r>
            <a:r>
              <a:rPr lang="en-US" altLang="nl-NL" b="1" dirty="0">
                <a:solidFill>
                  <a:schemeClr val="accent2">
                    <a:lumMod val="50000"/>
                  </a:schemeClr>
                </a:solidFill>
              </a:rPr>
              <a:t> </a:t>
            </a:r>
            <a:r>
              <a:rPr lang="en-US" altLang="nl-NL" b="1" dirty="0" err="1">
                <a:solidFill>
                  <a:schemeClr val="accent2">
                    <a:lumMod val="50000"/>
                  </a:schemeClr>
                </a:solidFill>
              </a:rPr>
              <a:t>mijn</a:t>
            </a:r>
            <a:r>
              <a:rPr lang="en-US" altLang="nl-NL" b="1" dirty="0">
                <a:solidFill>
                  <a:schemeClr val="accent2">
                    <a:lumMod val="50000"/>
                  </a:schemeClr>
                </a:solidFill>
              </a:rPr>
              <a:t> </a:t>
            </a:r>
            <a:r>
              <a:rPr lang="en-US" altLang="nl-NL" b="1" dirty="0" err="1">
                <a:solidFill>
                  <a:schemeClr val="accent2">
                    <a:lumMod val="50000"/>
                  </a:schemeClr>
                </a:solidFill>
              </a:rPr>
              <a:t>medicijn</a:t>
            </a:r>
            <a:r>
              <a:rPr lang="en-US" altLang="nl-NL" b="1" dirty="0">
                <a:solidFill>
                  <a:schemeClr val="accent2">
                    <a:lumMod val="50000"/>
                  </a:schemeClr>
                </a:solidFill>
              </a:rPr>
              <a:t> met alcohol?</a:t>
            </a:r>
            <a:endParaRPr lang="nl-NL" altLang="nl-NL" b="1" dirty="0">
              <a:solidFill>
                <a:schemeClr val="accent2">
                  <a:lumMod val="50000"/>
                </a:schemeClr>
              </a:solidFill>
            </a:endParaRPr>
          </a:p>
          <a:p>
            <a:pPr>
              <a:buFont typeface="Arial" panose="020B0604020202020204" pitchFamily="34" charset="0"/>
              <a:buNone/>
              <a:defRPr/>
            </a:pPr>
            <a:r>
              <a:rPr lang="nl-NL" dirty="0">
                <a:effectLst/>
              </a:rPr>
              <a:t>Twijfelt u of bij u een medicijn dat u (al langer) gebruikt, of dat u zonder recept heeft gekocht bij drogist, mag innemen met alcohol? U kunt altijd </a:t>
            </a:r>
            <a:r>
              <a:rPr lang="nl-NL" baseline="0" dirty="0">
                <a:effectLst/>
              </a:rPr>
              <a:t>terecht bij uw apotheker voor vragen.</a:t>
            </a:r>
            <a:r>
              <a:rPr lang="nl-NL" dirty="0">
                <a:effectLst/>
              </a:rPr>
              <a:t> </a:t>
            </a:r>
          </a:p>
          <a:p>
            <a:pPr>
              <a:buFont typeface="Arial" panose="020B0604020202020204" pitchFamily="34" charset="0"/>
              <a:buNone/>
              <a:defRPr/>
            </a:pPr>
            <a:endParaRPr lang="nl-NL" dirty="0"/>
          </a:p>
          <a:p>
            <a:pPr>
              <a:buFont typeface="Arial" panose="020B0604020202020204" pitchFamily="34" charset="0"/>
              <a:buNone/>
              <a:defRPr/>
            </a:pPr>
            <a:endParaRPr lang="nl-NL" dirty="0"/>
          </a:p>
          <a:p>
            <a:pPr>
              <a:buFont typeface="Arial" panose="020B0604020202020204" pitchFamily="34" charset="0"/>
              <a:buNone/>
              <a:defRPr/>
            </a:pPr>
            <a:endParaRPr lang="nl-NL" dirty="0"/>
          </a:p>
          <a:p>
            <a:pPr>
              <a:buFont typeface="Arial" panose="020B0604020202020204" pitchFamily="34" charset="0"/>
              <a:buNone/>
              <a:defRPr/>
            </a:pPr>
            <a:r>
              <a:rPr lang="nl-NL" dirty="0"/>
              <a:t>Bron: www.apotheek.nl en Jellinek</a:t>
            </a:r>
          </a:p>
          <a:p>
            <a:pPr>
              <a:buFont typeface="Arial" panose="020B0604020202020204" pitchFamily="34" charset="0"/>
              <a:buNone/>
              <a:defRPr/>
            </a:pPr>
            <a:endParaRPr lang="nl-NL" dirty="0"/>
          </a:p>
          <a:p>
            <a:pPr>
              <a:defRPr/>
            </a:pPr>
            <a:r>
              <a:rPr lang="nl-NL" dirty="0"/>
              <a:t>Zie thema’s op Apotheek.nl: </a:t>
            </a:r>
          </a:p>
          <a:p>
            <a:pPr marL="171450" indent="-171450">
              <a:buFontTx/>
              <a:buChar char="-"/>
              <a:defRPr/>
            </a:pPr>
            <a:r>
              <a:rPr lang="nl-NL" dirty="0"/>
              <a:t>Alcohol en medicijnen - https://www.apotheek.nl/themas/alcohol-en-medicijnen</a:t>
            </a:r>
          </a:p>
          <a:p>
            <a:pPr marL="171450" indent="-171450">
              <a:buFontTx/>
              <a:buChar char="-"/>
              <a:defRPr/>
            </a:pPr>
            <a:r>
              <a:rPr lang="nl-NL" dirty="0"/>
              <a:t>Medicijnen in het verkeer - https://www.apotheek.nl/themas/medicijnen-in-het-verkeer#!</a:t>
            </a:r>
          </a:p>
          <a:p>
            <a:pPr>
              <a:defRPr/>
            </a:pPr>
            <a:endParaRPr lang="nl-NL" dirty="0"/>
          </a:p>
          <a:p>
            <a:pPr>
              <a:defRPr/>
            </a:pPr>
            <a:endParaRPr lang="nl-NL" dirty="0"/>
          </a:p>
        </p:txBody>
      </p:sp>
      <p:sp>
        <p:nvSpPr>
          <p:cNvPr id="33796"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2DEF996E-C538-43D1-9588-540F04C647C0}" type="slidenum">
              <a:rPr lang="nl-NL" altLang="nl-NL" sz="1200" smtClean="0">
                <a:latin typeface="Times New Roman" panose="02020603050405020304" pitchFamily="18" charset="0"/>
              </a:rPr>
              <a:pPr/>
              <a:t>19</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581369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noFill/>
        </p:spPr>
        <p:txBody>
          <a:bodyPr/>
          <a:lstStyle/>
          <a:p>
            <a:endParaRPr lang="nl-NL" altLang="nl-NL" dirty="0"/>
          </a:p>
          <a:p>
            <a:endParaRPr lang="nl-NL" altLang="nl-NL" dirty="0"/>
          </a:p>
        </p:txBody>
      </p:sp>
      <p:sp>
        <p:nvSpPr>
          <p:cNvPr id="31748"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9275481A-9C00-43A9-89B2-E82928B90991}" type="slidenum">
              <a:rPr lang="nl-NL" altLang="nl-NL" sz="1200" smtClean="0">
                <a:latin typeface="Times New Roman" panose="02020603050405020304" pitchFamily="18" charset="0"/>
              </a:rPr>
              <a:pPr/>
              <a:t>20</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1678413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ltLang="nl-NL" dirty="0"/>
              <a:t>Waar kan uw apotheker u nog meer bij helpen, voor het goed en veilig gebruiken van uw medicijnen?</a:t>
            </a:r>
          </a:p>
          <a:p>
            <a:pPr>
              <a:defRPr/>
            </a:pPr>
            <a:endParaRPr lang="nl-NL" altLang="nl-NL" dirty="0"/>
          </a:p>
          <a:p>
            <a:pPr>
              <a:defRPr/>
            </a:pPr>
            <a:r>
              <a:rPr lang="nl-NL" altLang="nl-NL" dirty="0"/>
              <a:t>Uw apotheker:</a:t>
            </a:r>
          </a:p>
          <a:p>
            <a:pPr>
              <a:defRPr/>
            </a:pPr>
            <a:r>
              <a:rPr lang="nl-NL" altLang="nl-NL" b="0" baseline="0" dirty="0"/>
              <a:t>Wat doet de apotheker voor u:</a:t>
            </a:r>
          </a:p>
          <a:p>
            <a:pPr marL="0" indent="0">
              <a:buFont typeface="+mj-lt"/>
              <a:buNone/>
              <a:defRPr/>
            </a:pPr>
            <a:endParaRPr lang="nl-NL" altLang="nl-NL" b="0" baseline="0" dirty="0"/>
          </a:p>
          <a:p>
            <a:pPr marL="228600" indent="-228600">
              <a:buFont typeface="+mj-lt"/>
              <a:buAutoNum type="arabicPeriod"/>
              <a:defRPr/>
            </a:pPr>
            <a:r>
              <a:rPr lang="nl-NL" altLang="nl-NL" b="0" baseline="0" dirty="0"/>
              <a:t>Recept aannemen en controleren: medicatiebewaking</a:t>
            </a:r>
          </a:p>
          <a:p>
            <a:pPr marL="685800" lvl="1" indent="-228600">
              <a:buFont typeface="Arial" panose="020B0604020202020204" pitchFamily="34" charset="0"/>
              <a:buChar char="•"/>
              <a:defRPr/>
            </a:pPr>
            <a:r>
              <a:rPr lang="nl-NL" altLang="nl-NL" b="0" baseline="0" dirty="0"/>
              <a:t>Zijn de medicijnen veilig voor u? </a:t>
            </a:r>
          </a:p>
          <a:p>
            <a:pPr marL="685800" lvl="1" indent="-228600">
              <a:buFont typeface="Arial" panose="020B0604020202020204" pitchFamily="34" charset="0"/>
              <a:buChar char="•"/>
              <a:defRPr/>
            </a:pPr>
            <a:r>
              <a:rPr lang="nl-NL" altLang="nl-NL" b="0" baseline="0" dirty="0"/>
              <a:t>Heeft de behandeling voldoende effect?</a:t>
            </a:r>
          </a:p>
          <a:p>
            <a:pPr marL="685800" lvl="1" indent="-228600">
              <a:buFont typeface="Arial" panose="020B0604020202020204" pitchFamily="34" charset="0"/>
              <a:buChar char="•"/>
              <a:defRPr/>
            </a:pPr>
            <a:r>
              <a:rPr lang="nl-NL" altLang="nl-NL" b="0" baseline="0" dirty="0"/>
              <a:t>Elke dag controleert de apotheker alle recepten</a:t>
            </a:r>
          </a:p>
          <a:p>
            <a:pPr marL="228600" indent="-228600">
              <a:buFont typeface="+mj-lt"/>
              <a:buAutoNum type="arabicPeriod"/>
              <a:defRPr/>
            </a:pPr>
            <a:r>
              <a:rPr lang="nl-NL" altLang="nl-NL" b="0" baseline="0" dirty="0"/>
              <a:t>Medicijn meegeven met advies</a:t>
            </a:r>
          </a:p>
          <a:p>
            <a:pPr marL="685800" lvl="1" indent="-228600">
              <a:buFont typeface="Arial" panose="020B0604020202020204" pitchFamily="34" charset="0"/>
              <a:buChar char="•"/>
              <a:defRPr/>
            </a:pPr>
            <a:r>
              <a:rPr lang="nl-NL" b="0" i="0" dirty="0">
                <a:solidFill>
                  <a:srgbClr val="122231"/>
                </a:solidFill>
                <a:effectLst/>
                <a:latin typeface="Ubuntu" panose="020B0504030602030204" pitchFamily="34" charset="0"/>
              </a:rPr>
              <a:t>Weet u waarom en hoe u de medicijnen moet innemen?</a:t>
            </a:r>
          </a:p>
          <a:p>
            <a:pPr marL="228600" lvl="0" indent="-228600">
              <a:buFont typeface="Arial" panose="020B0604020202020204" pitchFamily="34" charset="0"/>
              <a:buAutoNum type="arabicPeriod" startAt="3"/>
              <a:defRPr/>
            </a:pPr>
            <a:r>
              <a:rPr lang="nl-NL" altLang="nl-NL" b="0" i="0" baseline="0" dirty="0">
                <a:solidFill>
                  <a:srgbClr val="122231"/>
                </a:solidFill>
                <a:effectLst/>
                <a:latin typeface="Ubuntu" panose="020B0504030602030204" pitchFamily="34" charset="0"/>
              </a:rPr>
              <a:t>Voert zorggesprekken</a:t>
            </a:r>
          </a:p>
          <a:p>
            <a:pPr marL="685800" lvl="1" indent="-228600">
              <a:buFont typeface="Arial" panose="020B0604020202020204" pitchFamily="34" charset="0"/>
              <a:buChar char="•"/>
              <a:defRPr/>
            </a:pPr>
            <a:r>
              <a:rPr lang="nl-NL" altLang="nl-NL" b="0" i="0" baseline="0" dirty="0">
                <a:solidFill>
                  <a:srgbClr val="122231"/>
                </a:solidFill>
                <a:effectLst/>
                <a:latin typeface="Ubuntu" panose="020B0504030602030204" pitchFamily="34" charset="0"/>
              </a:rPr>
              <a:t>Zoals een medicatiebeoordeling (hier gaan we straks verder op in)</a:t>
            </a:r>
          </a:p>
          <a:p>
            <a:pPr marL="685800" lvl="1" indent="-228600">
              <a:buFont typeface="Arial" panose="020B0604020202020204" pitchFamily="34" charset="0"/>
              <a:buChar char="•"/>
              <a:defRPr/>
            </a:pPr>
            <a:r>
              <a:rPr lang="nl-NL" altLang="nl-NL" b="0" i="0" baseline="0" dirty="0">
                <a:solidFill>
                  <a:srgbClr val="122231"/>
                </a:solidFill>
                <a:effectLst/>
                <a:latin typeface="Ubuntu" panose="020B0504030602030204" pitchFamily="34" charset="0"/>
              </a:rPr>
              <a:t>Of een medicijnconsult (bij een vraag van u over uw medicijnen)</a:t>
            </a:r>
            <a:endParaRPr lang="nl-NL" altLang="nl-NL" b="0" baseline="0" dirty="0"/>
          </a:p>
          <a:p>
            <a:pPr>
              <a:defRPr/>
            </a:pPr>
            <a:endParaRPr lang="nl-NL" altLang="nl-NL" dirty="0"/>
          </a:p>
          <a:p>
            <a:pPr marL="0" indent="0">
              <a:buFont typeface="Arial" panose="020B0604020202020204" pitchFamily="34" charset="0"/>
              <a:buNone/>
              <a:defRPr/>
            </a:pPr>
            <a:endParaRPr lang="nl-NL" altLang="nl-NL" dirty="0"/>
          </a:p>
          <a:p>
            <a:pPr>
              <a:defRPr/>
            </a:pPr>
            <a:endParaRPr lang="nl-NL" alt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Bron: wijs met medicijnen, folder medicijnen en vallen, </a:t>
            </a:r>
            <a:r>
              <a:rPr lang="nl-NL" dirty="0">
                <a:hlinkClick r:id="rId3"/>
              </a:rPr>
              <a:t>Wat kan de apotheker voor u doen? | Apotheek.nl</a:t>
            </a:r>
            <a:endParaRPr lang="nl-NL" alt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21</a:t>
            </a:fld>
            <a:endParaRPr lang="nl-NL"/>
          </a:p>
        </p:txBody>
      </p:sp>
    </p:spTree>
    <p:extLst>
      <p:ext uri="{BB962C8B-B14F-4D97-AF65-F5344CB8AC3E}">
        <p14:creationId xmlns:p14="http://schemas.microsoft.com/office/powerpoint/2010/main" val="124011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kumimoji="1" lang="nl-NL" sz="2400" b="1" i="0" u="none" strike="noStrike" kern="1200" baseline="0" dirty="0">
                <a:solidFill>
                  <a:schemeClr val="tx1"/>
                </a:solidFill>
                <a:effectLst/>
                <a:latin typeface="Calibri" panose="020F0502020204030204" pitchFamily="34" charset="0"/>
                <a:ea typeface="MS PGothic" panose="020B0600070205080204" pitchFamily="34" charset="-128"/>
                <a:cs typeface="Calibri" panose="020F0502020204030204" pitchFamily="34" charset="0"/>
              </a:rPr>
              <a:t>I</a:t>
            </a:r>
            <a:r>
              <a:rPr kumimoji="1" lang="nl-NL" sz="1200" b="1" kern="1200" dirty="0">
                <a:solidFill>
                  <a:schemeClr val="tx1"/>
                </a:solidFill>
                <a:effectLst/>
                <a:latin typeface="Times New Roman" panose="02020603050405020304" pitchFamily="18" charset="0"/>
                <a:ea typeface="MS PGothic" panose="020B0600070205080204" pitchFamily="34" charset="-128"/>
                <a:cs typeface="+mn-cs"/>
              </a:rPr>
              <a:t>edere dag belanden er ruim 300 ouderen (65+) door een val op de Spoedeisende Hulp (SEH). </a:t>
            </a:r>
            <a:endParaRPr kumimoji="1" lang="nl-NL" sz="2400" b="1" i="0" u="none" strike="noStrike" kern="1200" baseline="0"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sz="2400" dirty="0">
                <a:latin typeface="Calibri" panose="020F0502020204030204" pitchFamily="34" charset="0"/>
                <a:cs typeface="Calibri" panose="020F0502020204030204" pitchFamily="34" charset="0"/>
              </a:rPr>
              <a:t>Dit betekent dat er omgerekend ongeveer </a:t>
            </a:r>
            <a:r>
              <a:rPr lang="nl-NL" altLang="nl-NL" sz="2400" b="1" dirty="0">
                <a:latin typeface="Calibri" panose="020F0502020204030204" pitchFamily="34" charset="0"/>
                <a:cs typeface="Calibri" panose="020F0502020204030204" pitchFamily="34" charset="0"/>
              </a:rPr>
              <a:t>elke 4 minuten </a:t>
            </a:r>
            <a:r>
              <a:rPr lang="nl-NL" altLang="nl-NL" sz="2400" dirty="0">
                <a:latin typeface="Calibri" panose="020F0502020204030204" pitchFamily="34" charset="0"/>
                <a:cs typeface="Calibri" panose="020F0502020204030204" pitchFamily="34" charset="0"/>
              </a:rPr>
              <a:t>een 65+’er op een SEH-afdeling wordt behandeld met letsel door een privé-valongeval.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altLang="nl-NL" sz="2400" dirty="0">
              <a:latin typeface="Calibri" panose="020F0502020204030204" pitchFamily="34" charset="0"/>
              <a:cs typeface="Calibri" panose="020F0502020204030204" pitchFamily="34" charset="0"/>
            </a:endParaRPr>
          </a:p>
          <a:p>
            <a:r>
              <a:rPr lang="nl-NL" sz="2400" kern="1200" dirty="0">
                <a:solidFill>
                  <a:schemeClr val="tx1"/>
                </a:solidFill>
                <a:latin typeface="Calibri" panose="020F0502020204030204" pitchFamily="34" charset="0"/>
                <a:ea typeface="+mn-ea"/>
                <a:cs typeface="Calibri" panose="020F0502020204030204" pitchFamily="34" charset="0"/>
              </a:rPr>
              <a:t>Vallen is de meest voorkomende oorzaak van letsel door een ongeval bij ouderen. Het aantal SEH-bezoeken door een valongeval stijgt vooral door de dubbele vergrijzing. Daarnaast stijgt het aandeel 85-plussers de komende 10 jaar met 150%. Ook blijven ouderen steeds langer, met meer aandoeningen en in een kwetsbare situatie </a:t>
            </a:r>
            <a:r>
              <a:rPr lang="nl-NL" sz="2400" kern="1200" dirty="0" err="1">
                <a:solidFill>
                  <a:schemeClr val="tx1"/>
                </a:solidFill>
                <a:latin typeface="Calibri" panose="020F0502020204030204" pitchFamily="34" charset="0"/>
                <a:ea typeface="+mn-ea"/>
                <a:cs typeface="Calibri" panose="020F0502020204030204" pitchFamily="34" charset="0"/>
              </a:rPr>
              <a:t>thuiswonen</a:t>
            </a:r>
            <a:r>
              <a:rPr lang="nl-NL" sz="2400" kern="1200" dirty="0">
                <a:solidFill>
                  <a:schemeClr val="tx1"/>
                </a:solidFill>
                <a:latin typeface="Calibri" panose="020F0502020204030204" pitchFamily="34" charset="0"/>
                <a:ea typeface="+mn-ea"/>
                <a:cs typeface="Calibri" panose="020F0502020204030204" pitchFamily="34" charset="0"/>
              </a:rPr>
              <a:t>.</a:t>
            </a:r>
          </a:p>
          <a:p>
            <a:endParaRPr lang="nl-NL" b="0" i="0" dirty="0">
              <a:solidFill>
                <a:srgbClr val="26384B"/>
              </a:solidFill>
              <a:effectLst/>
              <a:latin typeface="Inter"/>
            </a:endParaRPr>
          </a:p>
          <a:p>
            <a:r>
              <a:rPr lang="nl-NL" b="0" i="0" dirty="0">
                <a:solidFill>
                  <a:srgbClr val="26384B"/>
                </a:solidFill>
                <a:effectLst/>
                <a:latin typeface="Inter"/>
              </a:rPr>
              <a:t>Het opsporen van ouderen met een verhoogd valrisico is de 1e stap naar effectieve valpreventie.</a:t>
            </a:r>
            <a:endParaRPr lang="nl-NL" dirty="0"/>
          </a:p>
          <a:p>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Bron: </a:t>
            </a:r>
            <a:r>
              <a:rPr lang="nl-NL" dirty="0" err="1">
                <a:hlinkClick r:id="rId3"/>
              </a:rPr>
              <a:t>Infographic</a:t>
            </a:r>
            <a:r>
              <a:rPr lang="nl-NL" dirty="0">
                <a:hlinkClick r:id="rId3"/>
              </a:rPr>
              <a:t> Valongevallen 65-plussers 2021 | </a:t>
            </a:r>
            <a:r>
              <a:rPr lang="nl-NL" dirty="0" err="1">
                <a:hlinkClick r:id="rId3"/>
              </a:rPr>
              <a:t>VeiligheidNL</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3</a:t>
            </a:fld>
            <a:endParaRPr lang="nl-NL"/>
          </a:p>
        </p:txBody>
      </p:sp>
    </p:spTree>
    <p:extLst>
      <p:ext uri="{BB962C8B-B14F-4D97-AF65-F5344CB8AC3E}">
        <p14:creationId xmlns:p14="http://schemas.microsoft.com/office/powerpoint/2010/main" val="1380077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ltLang="nl-NL" dirty="0"/>
              <a:t>Waar kan uw apotheker u nog meer bij helpen, voor het goed en veilig gebruiken van uw medicijnen?</a:t>
            </a:r>
          </a:p>
          <a:p>
            <a:pPr>
              <a:defRPr/>
            </a:pPr>
            <a:endParaRPr lang="nl-NL" altLang="nl-NL" dirty="0"/>
          </a:p>
          <a:p>
            <a:pPr>
              <a:defRPr/>
            </a:pPr>
            <a:r>
              <a:rPr lang="nl-NL" altLang="nl-NL" dirty="0"/>
              <a:t>Uw apotheker:</a:t>
            </a:r>
          </a:p>
          <a:p>
            <a:pPr marL="171450" indent="-171450">
              <a:buFont typeface="Arial" panose="020B0604020202020204" pitchFamily="34" charset="0"/>
              <a:buChar char="•"/>
              <a:defRPr/>
            </a:pPr>
            <a:r>
              <a:rPr lang="nl-NL" altLang="nl-NL" dirty="0"/>
              <a:t>heeft een </a:t>
            </a:r>
            <a:r>
              <a:rPr lang="nl-NL" altLang="nl-NL" u="sng" dirty="0"/>
              <a:t>kosteloze bezorgservice </a:t>
            </a:r>
            <a:r>
              <a:rPr lang="nl-NL" altLang="nl-NL" dirty="0"/>
              <a:t>voor mensen die niet zelf hun medicijnen kunnen ophalen bij de apotheek;</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altLang="nl-NL" dirty="0"/>
              <a:t>bij uw apotheek kunt u uw oude medicijnen inleveren; </a:t>
            </a:r>
            <a:r>
              <a:rPr lang="nl-NL" altLang="nl-NL" b="1" dirty="0"/>
              <a:t>Gooi uw</a:t>
            </a:r>
            <a:r>
              <a:rPr kumimoji="1" lang="nl-NL" sz="1200" b="1" kern="1200" dirty="0">
                <a:solidFill>
                  <a:schemeClr val="tx1"/>
                </a:solidFill>
                <a:effectLst/>
                <a:latin typeface="Times New Roman" panose="02020603050405020304" pitchFamily="18" charset="0"/>
                <a:ea typeface="MS PGothic" panose="020B0600070205080204" pitchFamily="34" charset="-128"/>
                <a:cs typeface="+mn-cs"/>
              </a:rPr>
              <a:t> overgebleven medicijnen niet bij het afval en spoel ze niet door de gootsteen.</a:t>
            </a:r>
            <a:endParaRPr lang="nl-NL" altLang="nl-NL" b="1" dirty="0"/>
          </a:p>
          <a:p>
            <a:pPr marL="171450" indent="-171450">
              <a:buFont typeface="Arial" panose="020B0604020202020204" pitchFamily="34" charset="0"/>
              <a:buChar char="•"/>
              <a:defRPr/>
            </a:pPr>
            <a:r>
              <a:rPr lang="nl-NL" altLang="nl-NL" dirty="0"/>
              <a:t>heeft </a:t>
            </a:r>
            <a:r>
              <a:rPr lang="nl-NL" altLang="nl-NL" u="sng" dirty="0"/>
              <a:t>handige hulpmiddelen </a:t>
            </a:r>
            <a:r>
              <a:rPr lang="nl-NL" altLang="nl-NL" dirty="0"/>
              <a:t>voor u. Hier ziet u een voorbeeld</a:t>
            </a:r>
            <a:r>
              <a:rPr lang="nl-NL" altLang="nl-NL" baseline="0" dirty="0"/>
              <a:t> van een </a:t>
            </a:r>
            <a:r>
              <a:rPr lang="nl-NL" altLang="nl-NL" u="sng" baseline="0" dirty="0"/>
              <a:t>medicijndoos</a:t>
            </a:r>
            <a:r>
              <a:rPr lang="nl-NL" altLang="nl-NL" u="none" baseline="0" dirty="0"/>
              <a:t> en een </a:t>
            </a:r>
            <a:r>
              <a:rPr lang="nl-NL" altLang="nl-NL" u="sng" baseline="0" dirty="0"/>
              <a:t>baxterrol</a:t>
            </a:r>
            <a:r>
              <a:rPr lang="nl-NL" altLang="nl-NL" dirty="0"/>
              <a:t>, zodat u het innemen van uw medicijnen niet vergeet. De apotheker kan een innameschema voor u maken, als u het  moeilijk vindt te onthouden wat u wanneer moet gebruiken. En heeft u bijvoorbeeld moeite met </a:t>
            </a:r>
            <a:r>
              <a:rPr lang="nl-NL" altLang="nl-NL" dirty="0" err="1"/>
              <a:t>oogdruppelen</a:t>
            </a:r>
            <a:r>
              <a:rPr lang="nl-NL" altLang="nl-NL" dirty="0"/>
              <a:t>? Hiervoor bestaan verschillende hulpmiddelen die u op uw oogdruppelflesje kunt draaien en vervolgens over/op</a:t>
            </a:r>
            <a:r>
              <a:rPr lang="nl-NL" altLang="nl-NL" baseline="0" dirty="0"/>
              <a:t> uw oog kunt plaatsen</a:t>
            </a:r>
            <a:r>
              <a:rPr lang="nl-NL" altLang="nl-NL" dirty="0"/>
              <a:t>;</a:t>
            </a:r>
            <a:r>
              <a:rPr lang="nl-NL" altLang="nl-NL" baseline="0" dirty="0"/>
              <a:t> d</a:t>
            </a:r>
            <a:r>
              <a:rPr lang="nl-NL" altLang="nl-NL" dirty="0"/>
              <a:t>e </a:t>
            </a:r>
            <a:r>
              <a:rPr lang="nl-NL" altLang="nl-NL" u="sng" dirty="0"/>
              <a:t>‘tabletdoordrukker’ </a:t>
            </a:r>
            <a:r>
              <a:rPr lang="nl-NL" altLang="nl-NL" dirty="0"/>
              <a:t>helpt u om medicijnen uit een doordrukstrip te halen. </a:t>
            </a:r>
          </a:p>
          <a:p>
            <a:pPr marL="171450" indent="-171450">
              <a:buFont typeface="Arial" panose="020B0604020202020204" pitchFamily="34" charset="0"/>
              <a:buChar char="•"/>
              <a:defRPr/>
            </a:pPr>
            <a:endParaRPr lang="nl-NL" altLang="nl-NL" dirty="0"/>
          </a:p>
          <a:p>
            <a:pPr>
              <a:defRPr/>
            </a:pPr>
            <a:endParaRPr lang="nl-NL" alt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Bron: wijs met medicijnen, folder medicijnen en vallen, </a:t>
            </a:r>
            <a:r>
              <a:rPr lang="nl-NL" dirty="0">
                <a:hlinkClick r:id="rId3"/>
              </a:rPr>
              <a:t>Wat kan de apotheker voor u doen? | Apotheek.nl</a:t>
            </a:r>
            <a:endParaRPr lang="nl-NL" alt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22</a:t>
            </a:fld>
            <a:endParaRPr lang="nl-NL"/>
          </a:p>
        </p:txBody>
      </p:sp>
    </p:spTree>
    <p:extLst>
      <p:ext uri="{BB962C8B-B14F-4D97-AF65-F5344CB8AC3E}">
        <p14:creationId xmlns:p14="http://schemas.microsoft.com/office/powerpoint/2010/main" val="2355309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Bij een medicatiebeoordeling worden alle medicijnen besproken en gekeken of het nog steeds past bij u en uw situatie.</a:t>
            </a:r>
          </a:p>
          <a:p>
            <a:r>
              <a:rPr lang="nl-NL" b="0" dirty="0"/>
              <a:t>Eventueel kunnen er naar aanleiding hiervan aanpassingen worden gedaan in uw medicijngebruik. Dit is altijd in overleg met u en uw arts.</a:t>
            </a:r>
          </a:p>
          <a:p>
            <a:r>
              <a:rPr lang="nl-NL" b="0" dirty="0"/>
              <a:t>Bovendien kan de apotheker ervoor zorgen dat het makkelijker voor u wordt om goed uw medicijnen in te nemen. Door samen naar uw medicijnschema te kijken.</a:t>
            </a:r>
          </a:p>
          <a:p>
            <a:r>
              <a:rPr lang="nl-NL" b="0" dirty="0"/>
              <a:t> </a:t>
            </a:r>
          </a:p>
        </p:txBody>
      </p:sp>
      <p:sp>
        <p:nvSpPr>
          <p:cNvPr id="4" name="Tijdelijke aanduiding voor dianummer 3"/>
          <p:cNvSpPr>
            <a:spLocks noGrp="1"/>
          </p:cNvSpPr>
          <p:nvPr>
            <p:ph type="sldNum" sz="quarter" idx="10"/>
          </p:nvPr>
        </p:nvSpPr>
        <p:spPr/>
        <p:txBody>
          <a:bodyPr/>
          <a:lstStyle/>
          <a:p>
            <a:pPr>
              <a:defRPr/>
            </a:pPr>
            <a:fld id="{150740B0-5914-411A-AB9C-C7001E41EED9}" type="slidenum">
              <a:rPr lang="nl-NL" altLang="nl-NL" smtClean="0"/>
              <a:pPr>
                <a:defRPr/>
              </a:pPr>
              <a:t>23</a:t>
            </a:fld>
            <a:endParaRPr lang="nl-NL" altLang="nl-NL"/>
          </a:p>
        </p:txBody>
      </p:sp>
    </p:spTree>
    <p:extLst>
      <p:ext uri="{BB962C8B-B14F-4D97-AF65-F5344CB8AC3E}">
        <p14:creationId xmlns:p14="http://schemas.microsoft.com/office/powerpoint/2010/main" val="2349451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weten niet wat de</a:t>
            </a:r>
            <a:r>
              <a:rPr lang="nl-NL" baseline="0" dirty="0"/>
              <a:t> oorzaak is van het slecht slapen, misschien is er lichamelijk wat aan de hand wat onderzocht moet worden.</a:t>
            </a:r>
          </a:p>
          <a:p>
            <a:r>
              <a:rPr lang="nl-NL" baseline="0" dirty="0"/>
              <a:t>We weten niet of het medicijn geschikt is voor mevrouw (dosering, leeftijd, wisselwerkingen).</a:t>
            </a:r>
          </a:p>
          <a:p>
            <a:r>
              <a:rPr lang="nl-NL" baseline="0" dirty="0"/>
              <a:t>Arts/apotheker weet niet dat ze de slaappillen van iemand anders gebruikt, medicatiedossier onvolledig, wat tot toekomstige risico’s kan leiden.</a:t>
            </a:r>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24</a:t>
            </a:fld>
            <a:endParaRPr lang="nl-NL"/>
          </a:p>
        </p:txBody>
      </p:sp>
    </p:spTree>
    <p:extLst>
      <p:ext uri="{BB962C8B-B14F-4D97-AF65-F5344CB8AC3E}">
        <p14:creationId xmlns:p14="http://schemas.microsoft.com/office/powerpoint/2010/main" val="33896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Mevrouw Jansen heeft door haar medicijnen meer kans op hypoglykemie (lage bloedsuiker) en een lage bloeddruk door de bloeddrukmedicijnen.</a:t>
            </a:r>
          </a:p>
          <a:p>
            <a:r>
              <a:rPr lang="nl-NL" dirty="0"/>
              <a:t>Kwetsbare oudere die ingesteld is op haar medicatie, kan door nieuwe medicatie uit balans raken.</a:t>
            </a:r>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25</a:t>
            </a:fld>
            <a:endParaRPr lang="nl-NL"/>
          </a:p>
        </p:txBody>
      </p:sp>
    </p:spTree>
    <p:extLst>
      <p:ext uri="{BB962C8B-B14F-4D97-AF65-F5344CB8AC3E}">
        <p14:creationId xmlns:p14="http://schemas.microsoft.com/office/powerpoint/2010/main" val="959988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Vertellen wanneer ik ben gevallen aan huisarts/apotheek/zorgverlener</a:t>
            </a:r>
            <a:r>
              <a:rPr lang="nl-NL" baseline="0" dirty="0"/>
              <a:t> om te onderzoeken wat het vallen heeft veroorzaakt.</a:t>
            </a:r>
            <a:endParaRPr lang="nl-NL" dirty="0"/>
          </a:p>
          <a:p>
            <a:r>
              <a:rPr lang="nl-NL" dirty="0"/>
              <a:t>Als u onlangs bent begonnen met nieuwe medicatie: bespreken met apotheker of dit de oorzaak zou kunnen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afspraak voor een medicatiebeoordeling maken</a:t>
            </a:r>
            <a:r>
              <a:rPr lang="nl-NL" baseline="0" dirty="0"/>
              <a:t> met de apotheker.</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26</a:t>
            </a:fld>
            <a:endParaRPr lang="nl-NL"/>
          </a:p>
        </p:txBody>
      </p:sp>
    </p:spTree>
    <p:extLst>
      <p:ext uri="{BB962C8B-B14F-4D97-AF65-F5344CB8AC3E}">
        <p14:creationId xmlns:p14="http://schemas.microsoft.com/office/powerpoint/2010/main" val="2719785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Medicatiebeoordeling, valrisico</a:t>
            </a:r>
            <a:r>
              <a:rPr lang="nl-NL" baseline="0" dirty="0"/>
              <a:t> beoordeling.</a:t>
            </a:r>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27</a:t>
            </a:fld>
            <a:endParaRPr lang="nl-NL"/>
          </a:p>
        </p:txBody>
      </p:sp>
    </p:spTree>
    <p:extLst>
      <p:ext uri="{BB962C8B-B14F-4D97-AF65-F5344CB8AC3E}">
        <p14:creationId xmlns:p14="http://schemas.microsoft.com/office/powerpoint/2010/main" val="3801310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Medicatiebeoordeling, valrisico</a:t>
            </a:r>
            <a:r>
              <a:rPr lang="nl-NL" baseline="0" dirty="0"/>
              <a:t> beoordeling.</a:t>
            </a:r>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28</a:t>
            </a:fld>
            <a:endParaRPr lang="nl-NL"/>
          </a:p>
        </p:txBody>
      </p:sp>
    </p:spTree>
    <p:extLst>
      <p:ext uri="{BB962C8B-B14F-4D97-AF65-F5344CB8AC3E}">
        <p14:creationId xmlns:p14="http://schemas.microsoft.com/office/powerpoint/2010/main" val="1848182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2A0E77AF-7E59-4C11-903F-AF7CE42DBCC0}" type="slidenum">
              <a:rPr lang="nl-NL" altLang="nl-NL" sz="1200" smtClean="0">
                <a:latin typeface="Times New Roman" panose="02020603050405020304" pitchFamily="18" charset="0"/>
              </a:rPr>
              <a:pPr/>
              <a:t>29</a:t>
            </a:fld>
            <a:endParaRPr lang="nl-NL" altLang="nl-NL" sz="120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b="1" dirty="0">
                <a:solidFill>
                  <a:schemeClr val="accent2">
                    <a:lumMod val="50000"/>
                  </a:schemeClr>
                </a:solidFill>
              </a:rPr>
              <a:t>Gebruik geen medicijnen van een ander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dirty="0">
                <a:solidFill>
                  <a:schemeClr val="accent2">
                    <a:lumMod val="50000"/>
                  </a:schemeClr>
                </a:solidFill>
              </a:rPr>
              <a:t>Het</a:t>
            </a:r>
            <a:r>
              <a:rPr lang="en-US" altLang="nl-NL" baseline="0" dirty="0">
                <a:solidFill>
                  <a:schemeClr val="accent2">
                    <a:lumMod val="50000"/>
                  </a:schemeClr>
                </a:solidFill>
              </a:rPr>
              <a:t> </a:t>
            </a:r>
            <a:r>
              <a:rPr lang="en-US" altLang="nl-NL" baseline="0" dirty="0" err="1">
                <a:solidFill>
                  <a:schemeClr val="accent2">
                    <a:lumMod val="50000"/>
                  </a:schemeClr>
                </a:solidFill>
              </a:rPr>
              <a:t>klinkt</a:t>
            </a:r>
            <a:r>
              <a:rPr lang="en-US" altLang="nl-NL" baseline="0" dirty="0">
                <a:solidFill>
                  <a:schemeClr val="accent2">
                    <a:lumMod val="50000"/>
                  </a:schemeClr>
                </a:solidFill>
              </a:rPr>
              <a:t> </a:t>
            </a:r>
            <a:r>
              <a:rPr lang="en-US" altLang="nl-NL" baseline="0" dirty="0" err="1">
                <a:solidFill>
                  <a:schemeClr val="accent2">
                    <a:lumMod val="50000"/>
                  </a:schemeClr>
                </a:solidFill>
              </a:rPr>
              <a:t>logisch</a:t>
            </a:r>
            <a:r>
              <a:rPr lang="en-US" altLang="nl-NL" baseline="0" dirty="0">
                <a:solidFill>
                  <a:schemeClr val="accent2">
                    <a:lumMod val="50000"/>
                  </a:schemeClr>
                </a:solidFill>
              </a:rPr>
              <a:t>, maar dat is het </a:t>
            </a:r>
            <a:r>
              <a:rPr lang="en-US" altLang="nl-NL" baseline="0" dirty="0" err="1">
                <a:solidFill>
                  <a:schemeClr val="accent2">
                    <a:lumMod val="50000"/>
                  </a:schemeClr>
                </a:solidFill>
              </a:rPr>
              <a:t>niet</a:t>
            </a:r>
            <a:r>
              <a:rPr lang="en-US" altLang="nl-NL" baseline="0" dirty="0">
                <a:solidFill>
                  <a:schemeClr val="accent2">
                    <a:lumMod val="50000"/>
                  </a:schemeClr>
                </a:solidFill>
              </a:rPr>
              <a:t>. </a:t>
            </a:r>
            <a:r>
              <a:rPr lang="en-US" altLang="nl-NL" baseline="0" dirty="0" err="1">
                <a:solidFill>
                  <a:schemeClr val="accent2">
                    <a:lumMod val="50000"/>
                  </a:schemeClr>
                </a:solidFill>
              </a:rPr>
              <a:t>Gebruik</a:t>
            </a:r>
            <a:r>
              <a:rPr lang="en-US" altLang="nl-NL" baseline="0" dirty="0">
                <a:solidFill>
                  <a:schemeClr val="accent2">
                    <a:lumMod val="50000"/>
                  </a:schemeClr>
                </a:solidFill>
              </a:rPr>
              <a:t> </a:t>
            </a:r>
            <a:r>
              <a:rPr lang="en-US" altLang="nl-NL" baseline="0" dirty="0" err="1">
                <a:solidFill>
                  <a:schemeClr val="accent2">
                    <a:lumMod val="50000"/>
                  </a:schemeClr>
                </a:solidFill>
              </a:rPr>
              <a:t>geen</a:t>
            </a:r>
            <a:r>
              <a:rPr lang="en-US" altLang="nl-NL" baseline="0" dirty="0">
                <a:solidFill>
                  <a:schemeClr val="accent2">
                    <a:lumMod val="50000"/>
                  </a:schemeClr>
                </a:solidFill>
              </a:rPr>
              <a:t> medicijnen van </a:t>
            </a:r>
            <a:r>
              <a:rPr lang="en-US" altLang="nl-NL" baseline="0" dirty="0" err="1">
                <a:solidFill>
                  <a:schemeClr val="accent2">
                    <a:lumMod val="50000"/>
                  </a:schemeClr>
                </a:solidFill>
              </a:rPr>
              <a:t>een</a:t>
            </a:r>
            <a:r>
              <a:rPr lang="en-US" altLang="nl-NL" baseline="0" dirty="0">
                <a:solidFill>
                  <a:schemeClr val="accent2">
                    <a:lumMod val="50000"/>
                  </a:schemeClr>
                </a:solidFill>
              </a:rPr>
              <a:t> </a:t>
            </a:r>
            <a:r>
              <a:rPr lang="en-US" altLang="nl-NL" baseline="0" dirty="0" err="1">
                <a:solidFill>
                  <a:schemeClr val="accent2">
                    <a:lumMod val="50000"/>
                  </a:schemeClr>
                </a:solidFill>
              </a:rPr>
              <a:t>ander</a:t>
            </a:r>
            <a:r>
              <a:rPr lang="en-US" altLang="nl-NL" baseline="0" dirty="0">
                <a:solidFill>
                  <a:schemeClr val="accent2">
                    <a:lumMod val="50000"/>
                  </a:schemeClr>
                </a:solidFill>
              </a:rPr>
              <a:t>. </a:t>
            </a:r>
            <a:r>
              <a:rPr lang="en-US" altLang="nl-NL" baseline="0" dirty="0" err="1">
                <a:solidFill>
                  <a:schemeClr val="accent2">
                    <a:lumMod val="50000"/>
                  </a:schemeClr>
                </a:solidFill>
              </a:rPr>
              <a:t>Dit</a:t>
            </a:r>
            <a:r>
              <a:rPr lang="en-US" altLang="nl-NL" baseline="0" dirty="0">
                <a:solidFill>
                  <a:schemeClr val="accent2">
                    <a:lumMod val="50000"/>
                  </a:schemeClr>
                </a:solidFill>
              </a:rPr>
              <a:t> </a:t>
            </a:r>
            <a:r>
              <a:rPr lang="en-US" altLang="nl-NL" baseline="0" dirty="0" err="1">
                <a:solidFill>
                  <a:schemeClr val="accent2">
                    <a:lumMod val="50000"/>
                  </a:schemeClr>
                </a:solidFill>
              </a:rPr>
              <a:t>gebeurt</a:t>
            </a:r>
            <a:r>
              <a:rPr lang="en-US" altLang="nl-NL" baseline="0" dirty="0">
                <a:solidFill>
                  <a:schemeClr val="accent2">
                    <a:lumMod val="50000"/>
                  </a:schemeClr>
                </a:solidFill>
              </a:rPr>
              <a:t> </a:t>
            </a:r>
            <a:r>
              <a:rPr lang="en-US" altLang="nl-NL" baseline="0" dirty="0" err="1">
                <a:solidFill>
                  <a:schemeClr val="accent2">
                    <a:lumMod val="50000"/>
                  </a:schemeClr>
                </a:solidFill>
              </a:rPr>
              <a:t>echt</a:t>
            </a:r>
            <a:r>
              <a:rPr lang="en-US" altLang="nl-NL" baseline="0" dirty="0">
                <a:solidFill>
                  <a:schemeClr val="accent2">
                    <a:lumMod val="50000"/>
                  </a:schemeClr>
                </a:solidFill>
              </a:rPr>
              <a:t>. </a:t>
            </a:r>
            <a:r>
              <a:rPr lang="en-US" altLang="nl-NL" baseline="0" dirty="0" err="1">
                <a:solidFill>
                  <a:schemeClr val="accent2">
                    <a:lumMod val="50000"/>
                  </a:schemeClr>
                </a:solidFill>
              </a:rPr>
              <a:t>Daarom</a:t>
            </a:r>
            <a:r>
              <a:rPr lang="en-US" altLang="nl-NL" baseline="0" dirty="0">
                <a:solidFill>
                  <a:schemeClr val="accent2">
                    <a:lumMod val="50000"/>
                  </a:schemeClr>
                </a:solidFill>
              </a:rPr>
              <a:t> </a:t>
            </a:r>
            <a:r>
              <a:rPr lang="en-US" altLang="nl-NL" baseline="0" dirty="0" err="1">
                <a:solidFill>
                  <a:schemeClr val="accent2">
                    <a:lumMod val="50000"/>
                  </a:schemeClr>
                </a:solidFill>
              </a:rPr>
              <a:t>geven</a:t>
            </a:r>
            <a:r>
              <a:rPr lang="en-US" altLang="nl-NL" baseline="0" dirty="0">
                <a:solidFill>
                  <a:schemeClr val="accent2">
                    <a:lumMod val="50000"/>
                  </a:schemeClr>
                </a:solidFill>
              </a:rPr>
              <a:t> we u </a:t>
            </a:r>
            <a:r>
              <a:rPr lang="en-US" altLang="nl-NL" baseline="0" dirty="0" err="1">
                <a:solidFill>
                  <a:schemeClr val="accent2">
                    <a:lumMod val="50000"/>
                  </a:schemeClr>
                </a:solidFill>
              </a:rPr>
              <a:t>dit</a:t>
            </a:r>
            <a:r>
              <a:rPr lang="en-US" altLang="nl-NL" baseline="0" dirty="0">
                <a:solidFill>
                  <a:schemeClr val="accent2">
                    <a:lumMod val="50000"/>
                  </a:schemeClr>
                </a:solidFill>
              </a:rPr>
              <a:t> (extra) </a:t>
            </a:r>
            <a:r>
              <a:rPr lang="en-US" altLang="nl-NL" baseline="0" dirty="0" err="1">
                <a:solidFill>
                  <a:schemeClr val="accent2">
                    <a:lumMod val="50000"/>
                  </a:schemeClr>
                </a:solidFill>
              </a:rPr>
              <a:t>mee</a:t>
            </a:r>
            <a:r>
              <a:rPr lang="en-US" altLang="nl-NL" baseline="0" dirty="0">
                <a:solidFill>
                  <a:schemeClr val="accent2">
                    <a:lumMod val="50000"/>
                  </a:schemeClr>
                </a:solidFill>
              </a:rPr>
              <a:t>.</a:t>
            </a:r>
            <a:endParaRPr lang="nl-NL" altLang="nl-NL" dirty="0">
              <a:solidFill>
                <a:schemeClr val="accent2">
                  <a:lumMod val="50000"/>
                </a:schemeClr>
              </a:solidFill>
            </a:endParaRPr>
          </a:p>
          <a:p>
            <a:pPr>
              <a:defRPr/>
            </a:pPr>
            <a:endParaRPr lang="nl-NL" altLang="nl-NL" dirty="0"/>
          </a:p>
          <a:p>
            <a:pPr>
              <a:defRPr/>
            </a:pPr>
            <a:r>
              <a:rPr lang="nl-NL" altLang="nl-NL" b="1" dirty="0"/>
              <a:t>Maak gebruik van www.apotheek.nl</a:t>
            </a:r>
            <a:r>
              <a:rPr lang="nl-NL" altLang="nl-NL" b="1" baseline="0" dirty="0"/>
              <a:t>. </a:t>
            </a:r>
          </a:p>
          <a:p>
            <a:pPr>
              <a:defRPr/>
            </a:pPr>
            <a:r>
              <a:rPr lang="nl-NL" altLang="nl-NL" baseline="0" dirty="0"/>
              <a:t>Daar vindt u onder andere informatie over vallen, alcohol en medicijnen. Ik laat u nu een filmpje over apotheek.nl.</a:t>
            </a:r>
          </a:p>
          <a:p>
            <a:pPr>
              <a:defRPr/>
            </a:pPr>
            <a:endParaRPr lang="nl-NL" altLang="nl-NL" baseline="0" dirty="0"/>
          </a:p>
          <a:p>
            <a:pPr>
              <a:defRPr/>
            </a:pPr>
            <a:r>
              <a:rPr lang="nl-NL" sz="1800" dirty="0">
                <a:effectLst/>
                <a:latin typeface="Calibri" panose="020F0502020204030204" pitchFamily="34" charset="0"/>
                <a:ea typeface="Times New Roman" panose="02020603050405020304" pitchFamily="18" charset="0"/>
              </a:rPr>
              <a:t>Heeft u vragen? Stel ze aan uw apotheker.</a:t>
            </a:r>
            <a:r>
              <a:rPr lang="nl-NL" sz="1800" dirty="0">
                <a:solidFill>
                  <a:srgbClr val="122231"/>
                </a:solidFill>
                <a:effectLst/>
                <a:latin typeface="Ubuntu" panose="020B0504030602030204" pitchFamily="34" charset="0"/>
                <a:ea typeface="Times New Roman" panose="02020603050405020304" pitchFamily="18" charset="0"/>
                <a:cs typeface="Calibri" panose="020F0502020204030204" pitchFamily="34" charset="0"/>
              </a:rPr>
              <a:t> U kunt binnenlopen zonder een afspraak te hoeven maken.</a:t>
            </a:r>
            <a:endParaRPr lang="nl-NL" altLang="nl-NL" baseline="0" dirty="0"/>
          </a:p>
          <a:p>
            <a:pPr>
              <a:defRPr/>
            </a:pPr>
            <a:endParaRPr lang="en-US" altLang="nl-NL" baseline="0" dirty="0"/>
          </a:p>
          <a:p>
            <a:pPr>
              <a:defRPr/>
            </a:pPr>
            <a:r>
              <a:rPr lang="en-US" altLang="nl-NL" baseline="0" dirty="0"/>
              <a:t>O</a:t>
            </a:r>
            <a:r>
              <a:rPr lang="nl-NL" altLang="nl-NL" baseline="0" dirty="0" err="1"/>
              <a:t>ptioneel</a:t>
            </a:r>
            <a:r>
              <a:rPr lang="nl-NL" altLang="nl-NL" baseline="0" dirty="0"/>
              <a:t>:</a:t>
            </a:r>
          </a:p>
          <a:p>
            <a:pPr>
              <a:defRPr/>
            </a:pPr>
            <a:r>
              <a:rPr lang="en-US" altLang="nl-NL" dirty="0" err="1"/>
              <a:t>Informatie</a:t>
            </a:r>
            <a:r>
              <a:rPr lang="en-US" altLang="nl-NL" dirty="0"/>
              <a:t> </a:t>
            </a:r>
            <a:r>
              <a:rPr lang="en-US" altLang="nl-NL" dirty="0" err="1"/>
              <a:t>voor</a:t>
            </a:r>
            <a:r>
              <a:rPr lang="en-US" altLang="nl-NL" dirty="0"/>
              <a:t> de ouderen toe </a:t>
            </a:r>
            <a:r>
              <a:rPr lang="en-US" altLang="nl-NL" dirty="0" err="1"/>
              <a:t>te</a:t>
            </a:r>
            <a:r>
              <a:rPr lang="en-US" altLang="nl-NL" dirty="0"/>
              <a:t> </a:t>
            </a:r>
            <a:r>
              <a:rPr lang="en-US" altLang="nl-NL" dirty="0" err="1"/>
              <a:t>voegen</a:t>
            </a:r>
            <a:r>
              <a:rPr lang="en-US" altLang="nl-NL" dirty="0"/>
              <a:t> </a:t>
            </a:r>
            <a:r>
              <a:rPr lang="en-US" altLang="nl-NL" dirty="0" err="1"/>
              <a:t>aan</a:t>
            </a:r>
            <a:r>
              <a:rPr lang="en-US" altLang="nl-NL" dirty="0"/>
              <a:t> de tips: Wilt u </a:t>
            </a:r>
            <a:r>
              <a:rPr lang="en-US" altLang="nl-NL" dirty="0" err="1"/>
              <a:t>deelnemen</a:t>
            </a:r>
            <a:r>
              <a:rPr lang="en-US" altLang="nl-NL" dirty="0"/>
              <a:t> </a:t>
            </a:r>
            <a:r>
              <a:rPr lang="en-US" altLang="nl-NL" dirty="0" err="1"/>
              <a:t>aan</a:t>
            </a:r>
            <a:r>
              <a:rPr lang="en-US" altLang="nl-NL" dirty="0"/>
              <a:t> </a:t>
            </a:r>
            <a:r>
              <a:rPr lang="en-US" altLang="nl-NL" dirty="0" err="1"/>
              <a:t>een</a:t>
            </a:r>
            <a:r>
              <a:rPr lang="en-US" altLang="nl-NL" dirty="0"/>
              <a:t> </a:t>
            </a:r>
            <a:r>
              <a:rPr lang="en-US" altLang="nl-NL" dirty="0" err="1"/>
              <a:t>valpreventieprogramma</a:t>
            </a:r>
            <a:r>
              <a:rPr lang="en-US" altLang="nl-NL" dirty="0"/>
              <a:t>? </a:t>
            </a:r>
            <a:r>
              <a:rPr lang="en-US" altLang="nl-NL" dirty="0" err="1"/>
              <a:t>Bespreek</a:t>
            </a:r>
            <a:r>
              <a:rPr lang="en-US" altLang="nl-NL" dirty="0"/>
              <a:t> het met </a:t>
            </a:r>
            <a:r>
              <a:rPr lang="en-US" altLang="nl-NL" dirty="0" err="1"/>
              <a:t>uw</a:t>
            </a:r>
            <a:r>
              <a:rPr lang="en-US" altLang="nl-NL" dirty="0"/>
              <a:t> apotheker/</a:t>
            </a:r>
            <a:r>
              <a:rPr lang="en-US" altLang="nl-NL" dirty="0" err="1"/>
              <a:t>huisarts</a:t>
            </a:r>
            <a:r>
              <a:rPr lang="en-US" altLang="nl-NL" dirty="0"/>
              <a:t>/</a:t>
            </a:r>
            <a:r>
              <a:rPr lang="en-US" altLang="nl-NL" dirty="0" err="1"/>
              <a:t>fysiotherapeut</a:t>
            </a:r>
            <a:r>
              <a:rPr lang="en-US" altLang="nl-NL"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nl-NL" dirty="0"/>
              <a:t>Er is </a:t>
            </a:r>
            <a:r>
              <a:rPr lang="en-US" altLang="nl-NL" dirty="0" err="1"/>
              <a:t>ook</a:t>
            </a:r>
            <a:r>
              <a:rPr lang="en-US" altLang="nl-NL" dirty="0"/>
              <a:t> </a:t>
            </a:r>
            <a:r>
              <a:rPr lang="en-US" altLang="nl-NL" dirty="0" err="1"/>
              <a:t>een</a:t>
            </a:r>
            <a:r>
              <a:rPr lang="en-US" altLang="nl-NL" dirty="0"/>
              <a:t> online </a:t>
            </a:r>
            <a:r>
              <a:rPr lang="en-US" altLang="nl-NL" dirty="0" err="1"/>
              <a:t>Valpreventieprogramma</a:t>
            </a:r>
            <a:r>
              <a:rPr lang="en-US" altLang="nl-NL" dirty="0"/>
              <a:t> </a:t>
            </a:r>
            <a:r>
              <a:rPr lang="en-US" altLang="nl-NL" dirty="0" err="1"/>
              <a:t>beschikbaar</a:t>
            </a:r>
            <a:r>
              <a:rPr lang="en-US" altLang="nl-NL" dirty="0"/>
              <a:t>, </a:t>
            </a:r>
            <a:r>
              <a:rPr lang="en-US" altLang="nl-NL" dirty="0" err="1"/>
              <a:t>zie</a:t>
            </a:r>
            <a:r>
              <a:rPr lang="en-US" altLang="nl-NL" dirty="0"/>
              <a:t> www.knmp.nl/valpreventie (</a:t>
            </a:r>
            <a:r>
              <a:rPr lang="en-US" altLang="nl-NL" dirty="0" err="1"/>
              <a:t>wmo</a:t>
            </a:r>
            <a:r>
              <a:rPr lang="en-US" altLang="nl-NL" dirty="0"/>
              <a:t> radar ‘Minder vallen, door meer </a:t>
            </a:r>
            <a:r>
              <a:rPr lang="en-US" altLang="nl-NL" dirty="0" err="1"/>
              <a:t>bewegen</a:t>
            </a:r>
            <a:r>
              <a:rPr lang="en-US" altLang="nl-NL" dirty="0"/>
              <a:t>’’) of </a:t>
            </a:r>
            <a:r>
              <a:rPr kumimoji="1" lang="nl-NL" sz="1200" kern="1200" dirty="0">
                <a:solidFill>
                  <a:schemeClr val="tx1"/>
                </a:solidFill>
                <a:latin typeface="Times New Roman" panose="02020603050405020304" pitchFamily="18" charset="0"/>
                <a:ea typeface="MS PGothic" panose="020B0600070205080204" pitchFamily="34" charset="-128"/>
                <a:cs typeface="+mn-cs"/>
                <a:hlinkClick r:id="rId3">
                  <a:extLst>
                    <a:ext uri="{A12FA001-AC4F-418D-AE19-62706E023703}">
                      <ahyp:hlinkClr xmlns:ahyp="http://schemas.microsoft.com/office/drawing/2018/hyperlinkcolor" val="tx"/>
                    </a:ext>
                  </a:extLst>
                </a:hlinkClick>
              </a:rPr>
              <a:t>https://mindervallen.nl/</a:t>
            </a:r>
            <a:endParaRPr kumimoji="1" lang="nl-NL" sz="1200" kern="1200" dirty="0">
              <a:solidFill>
                <a:schemeClr val="tx1"/>
              </a:solidFill>
              <a:latin typeface="Times New Roman" panose="02020603050405020304" pitchFamily="18" charset="0"/>
              <a:ea typeface="MS PGothic" panose="020B0600070205080204" pitchFamily="34" charset="-128"/>
              <a:cs typeface="+mn-cs"/>
            </a:endParaRPr>
          </a:p>
          <a:p>
            <a:pPr>
              <a:defRPr/>
            </a:pPr>
            <a:endParaRPr lang="nl-NL" altLang="nl-NL" dirty="0"/>
          </a:p>
        </p:txBody>
      </p:sp>
    </p:spTree>
    <p:extLst>
      <p:ext uri="{BB962C8B-B14F-4D97-AF65-F5344CB8AC3E}">
        <p14:creationId xmlns:p14="http://schemas.microsoft.com/office/powerpoint/2010/main" val="2782120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a:ln/>
        </p:spPr>
      </p:sp>
      <p:sp>
        <p:nvSpPr>
          <p:cNvPr id="48131" name="Tijdelijke aanduiding voor notities 2"/>
          <p:cNvSpPr>
            <a:spLocks noGrp="1"/>
          </p:cNvSpPr>
          <p:nvPr>
            <p:ph type="body" idx="1"/>
          </p:nvPr>
        </p:nvSpPr>
        <p:spPr>
          <a:noFill/>
        </p:spPr>
        <p:txBody>
          <a:bodyPr/>
          <a:lstStyle/>
          <a:p>
            <a:r>
              <a:rPr lang="nl-NL" altLang="nl-NL" dirty="0"/>
              <a:t>Zijn er vragen?</a:t>
            </a:r>
          </a:p>
        </p:txBody>
      </p:sp>
      <p:sp>
        <p:nvSpPr>
          <p:cNvPr id="48132"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C9F29760-9208-4174-8EB3-83CDD2AA00F8}" type="slidenum">
              <a:rPr lang="nl-NL" altLang="nl-NL" sz="1200" smtClean="0">
                <a:latin typeface="Times New Roman" panose="02020603050405020304" pitchFamily="18" charset="0"/>
              </a:rPr>
              <a:pPr/>
              <a:t>31</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300506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l-NL" altLang="nl-NL" b="1" dirty="0"/>
              <a:t>Valongevallen zijn de meest voorkomende oorzaak van letsel bij ouderen.</a:t>
            </a:r>
            <a:endParaRPr lang="nl-NL" altLang="nl-NL"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nl-NL" altLang="nl-NL" b="0" dirty="0"/>
          </a:p>
          <a:p>
            <a:pPr>
              <a:defRPr/>
            </a:pP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4</a:t>
            </a:fld>
            <a:endParaRPr lang="nl-NL"/>
          </a:p>
        </p:txBody>
      </p:sp>
    </p:spTree>
    <p:extLst>
      <p:ext uri="{BB962C8B-B14F-4D97-AF65-F5344CB8AC3E}">
        <p14:creationId xmlns:p14="http://schemas.microsoft.com/office/powerpoint/2010/main" val="150432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De meeste valongelukken vinden plaats in en om het huis (43%). </a:t>
            </a: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Deze valongevallen vinden met name plaats op de trap, in de sanitaire ruimte en komen voornamelijk door struikelen.</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altLang="nl-NL" dirty="0"/>
          </a:p>
          <a:p>
            <a:pPr>
              <a:defRPr/>
            </a:pPr>
            <a:endParaRPr kumimoji="1" lang="nl-NL" sz="1200" b="0" i="0" u="none" strike="noStrike" kern="1200" baseline="0" dirty="0">
              <a:solidFill>
                <a:schemeClr val="tx1"/>
              </a:solidFill>
              <a:latin typeface="Times New Roman" panose="02020603050405020304" pitchFamily="18" charset="0"/>
              <a:ea typeface="MS PGothic" panose="020B0600070205080204" pitchFamily="34" charset="-128"/>
              <a:cs typeface="+mn-cs"/>
            </a:endParaRPr>
          </a:p>
          <a:p>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5</a:t>
            </a:fld>
            <a:endParaRPr lang="nl-NL"/>
          </a:p>
        </p:txBody>
      </p:sp>
    </p:spTree>
    <p:extLst>
      <p:ext uri="{BB962C8B-B14F-4D97-AF65-F5344CB8AC3E}">
        <p14:creationId xmlns:p14="http://schemas.microsoft.com/office/powerpoint/2010/main" val="375283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nl-NL" sz="1200" b="0" i="0" u="none" strike="noStrike" kern="1200" baseline="0" dirty="0">
                <a:solidFill>
                  <a:schemeClr val="tx1"/>
                </a:solidFill>
                <a:latin typeface="Times New Roman" panose="02020603050405020304" pitchFamily="18" charset="0"/>
                <a:ea typeface="MS PGothic" panose="020B0600070205080204" pitchFamily="34" charset="-128"/>
                <a:cs typeface="+mn-cs"/>
              </a:rPr>
              <a:t>Een valongeval heeft veel impact op de zelfredzaamheid van ouderen, het langer thuis kunnen wonen en de kwaliteit van leven.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Benoem de verdere gevolgen van breuken / kwaliteit van leven na val. </a:t>
            </a:r>
            <a:r>
              <a:rPr lang="nl-NL" dirty="0"/>
              <a:t>Info</a:t>
            </a:r>
            <a:r>
              <a:rPr lang="nl-NL" baseline="0" dirty="0"/>
              <a:t> over beperkingen na vallen.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Revalidatieduur, weken/maanden.</a:t>
            </a:r>
          </a:p>
          <a:p>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6</a:t>
            </a:fld>
            <a:endParaRPr lang="nl-NL"/>
          </a:p>
        </p:txBody>
      </p:sp>
    </p:spTree>
    <p:extLst>
      <p:ext uri="{BB962C8B-B14F-4D97-AF65-F5344CB8AC3E}">
        <p14:creationId xmlns:p14="http://schemas.microsoft.com/office/powerpoint/2010/main" val="144883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kumimoji="1" lang="nl-NL" sz="1200" b="1" i="0" u="none" strike="noStrike" kern="1200" baseline="0" dirty="0">
                <a:solidFill>
                  <a:schemeClr val="tx1"/>
                </a:solidFill>
                <a:latin typeface="Times New Roman" panose="02020603050405020304" pitchFamily="18" charset="0"/>
                <a:ea typeface="MS PGothic" panose="020B0600070205080204" pitchFamily="34" charset="-128"/>
                <a:cs typeface="+mn-cs"/>
              </a:rPr>
              <a:t>Dit filmpje geeft een indruk van de verschillende oorzaken van vallen. </a:t>
            </a:r>
            <a:r>
              <a:rPr kumimoji="1" lang="nl-NL" sz="1200" b="0" i="0" u="none" strike="noStrike" kern="1200" baseline="0" dirty="0">
                <a:solidFill>
                  <a:schemeClr val="tx1"/>
                </a:solidFill>
                <a:latin typeface="Times New Roman" panose="02020603050405020304" pitchFamily="18" charset="0"/>
                <a:ea typeface="MS PGothic" panose="020B0600070205080204" pitchFamily="34" charset="-128"/>
                <a:cs typeface="+mn-cs"/>
              </a:rPr>
              <a:t>Filmpje tonen t/m 39 seconden</a:t>
            </a:r>
          </a:p>
          <a:p>
            <a:r>
              <a:rPr lang="nl-NL" dirty="0"/>
              <a:t>Bron: https://www.zorgvoorbeter.nl/valpreventie-ouderen/oorzaak-vallen </a:t>
            </a:r>
          </a:p>
          <a:p>
            <a:endParaRPr kumimoji="1" lang="nl-NL" sz="1200" b="0" u="none" strike="noStrike" kern="1200" dirty="0">
              <a:solidFill>
                <a:schemeClr val="tx1"/>
              </a:solidFill>
              <a:effectLst/>
              <a:latin typeface="Times New Roman" panose="02020603050405020304" pitchFamily="18" charset="0"/>
              <a:ea typeface="MS PGothic" panose="020B0600070205080204" pitchFamily="34" charset="-128"/>
              <a:cs typeface="+mn-cs"/>
            </a:endParaRPr>
          </a:p>
          <a:p>
            <a:r>
              <a:rPr kumimoji="1" lang="nl-NL" sz="1200" b="0" u="none" strike="noStrike" kern="1200" dirty="0">
                <a:solidFill>
                  <a:schemeClr val="tx1"/>
                </a:solidFill>
                <a:effectLst/>
                <a:latin typeface="Times New Roman" panose="02020603050405020304" pitchFamily="18" charset="0"/>
                <a:ea typeface="MS PGothic" panose="020B0600070205080204" pitchFamily="34" charset="-128"/>
                <a:cs typeface="+mn-cs"/>
              </a:rPr>
              <a:t>Verschillende oorzaken van vallen:</a:t>
            </a:r>
          </a:p>
          <a:p>
            <a:r>
              <a:rPr kumimoji="1" lang="nl-NL" sz="1200" b="0" kern="1200" dirty="0">
                <a:solidFill>
                  <a:schemeClr val="tx1"/>
                </a:solidFill>
                <a:effectLst/>
                <a:latin typeface="Times New Roman" panose="02020603050405020304" pitchFamily="18" charset="0"/>
                <a:ea typeface="MS PGothic" panose="020B0600070205080204" pitchFamily="34" charset="-128"/>
                <a:cs typeface="+mn-cs"/>
              </a:rPr>
              <a:t>De oorzaken van valongelukken zijn in twee groepen te verdelen.</a:t>
            </a:r>
          </a:p>
          <a:p>
            <a:r>
              <a:rPr kumimoji="1" lang="nl-NL" sz="1200" b="0" kern="1200" dirty="0">
                <a:solidFill>
                  <a:schemeClr val="tx1"/>
                </a:solidFill>
                <a:effectLst/>
                <a:latin typeface="Times New Roman" panose="02020603050405020304" pitchFamily="18" charset="0"/>
                <a:ea typeface="MS PGothic" panose="020B0600070205080204" pitchFamily="34" charset="-128"/>
                <a:cs typeface="+mn-cs"/>
              </a:rPr>
              <a:t>- Lichamelijke of geestelijke oorzaken zijn onder andere: duizeligheid, slechte mobiliteit, verstoord evenwicht, zichtproblemen, dementie, verkeerd gebruik van medicijnen, psychische verwarring en angst om te vallen.</a:t>
            </a:r>
          </a:p>
          <a:p>
            <a:r>
              <a:rPr kumimoji="1" lang="nl-NL" sz="1200" b="0" kern="1200" dirty="0">
                <a:solidFill>
                  <a:schemeClr val="tx1"/>
                </a:solidFill>
                <a:effectLst/>
                <a:latin typeface="Times New Roman" panose="02020603050405020304" pitchFamily="18" charset="0"/>
                <a:ea typeface="MS PGothic" panose="020B0600070205080204" pitchFamily="34" charset="-128"/>
                <a:cs typeface="+mn-cs"/>
              </a:rPr>
              <a:t>- Een val kan ook veroorzaakt worden door producten (o.a. medicijnen, alcohol), hulpmiddelen (loophulpmiddelen, schoeisel) en de omgeving (vloeren, oneffenheden, kleedjes, natte vloeren, ontbreken van verlichting, onoverzichtelijk loopcircuit, gebrek aan goed geplaatste leuningen).</a:t>
            </a:r>
          </a:p>
          <a:p>
            <a:endParaRPr lang="nl-NL" dirty="0"/>
          </a:p>
        </p:txBody>
      </p:sp>
      <p:sp>
        <p:nvSpPr>
          <p:cNvPr id="4" name="Tijdelijke aanduiding voor dianummer 3"/>
          <p:cNvSpPr>
            <a:spLocks noGrp="1"/>
          </p:cNvSpPr>
          <p:nvPr>
            <p:ph type="sldNum" sz="quarter" idx="10"/>
          </p:nvPr>
        </p:nvSpPr>
        <p:spPr/>
        <p:txBody>
          <a:bodyPr/>
          <a:lstStyle/>
          <a:p>
            <a:fld id="{3A663F8F-1A2F-4405-9CD3-16F3F78EC8B8}" type="slidenum">
              <a:rPr lang="nl-NL" smtClean="0"/>
              <a:t>7</a:t>
            </a:fld>
            <a:endParaRPr lang="nl-NL"/>
          </a:p>
        </p:txBody>
      </p:sp>
    </p:spTree>
    <p:extLst>
      <p:ext uri="{BB962C8B-B14F-4D97-AF65-F5344CB8AC3E}">
        <p14:creationId xmlns:p14="http://schemas.microsoft.com/office/powerpoint/2010/main" val="1267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a:ln/>
        </p:spPr>
      </p:sp>
      <p:sp>
        <p:nvSpPr>
          <p:cNvPr id="17411" name="Tijdelijke aanduiding voor notities 2"/>
          <p:cNvSpPr>
            <a:spLocks noGrp="1"/>
          </p:cNvSpPr>
          <p:nvPr>
            <p:ph type="body" idx="1"/>
          </p:nvPr>
        </p:nvSpPr>
        <p:spPr>
          <a:noFill/>
        </p:spPr>
        <p:txBody>
          <a:bodyPr/>
          <a:lstStyle/>
          <a:p>
            <a:r>
              <a:rPr lang="nl-NL" altLang="nl-NL" dirty="0"/>
              <a:t>Zoals het filmpje liet zien is het gebruik van medicijnen een van de factoren op een verhoogd valrisico. </a:t>
            </a:r>
          </a:p>
          <a:p>
            <a:endParaRPr lang="nl-NL" altLang="nl-NL" dirty="0"/>
          </a:p>
          <a:p>
            <a:r>
              <a:rPr lang="nl-NL" altLang="nl-NL" dirty="0"/>
              <a:t> </a:t>
            </a:r>
          </a:p>
          <a:p>
            <a:endParaRPr lang="nl-NL" altLang="nl-NL" dirty="0"/>
          </a:p>
        </p:txBody>
      </p:sp>
      <p:sp>
        <p:nvSpPr>
          <p:cNvPr id="17412"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139E6323-B5EC-4CB6-9FEB-1C5B8A0CF785}" type="slidenum">
              <a:rPr lang="nl-NL" altLang="nl-NL" sz="1200" smtClean="0">
                <a:latin typeface="Times New Roman" panose="02020603050405020304" pitchFamily="18" charset="0"/>
              </a:rPr>
              <a:pPr/>
              <a:t>9</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287724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noFill/>
        </p:spPr>
        <p:txBody>
          <a:bodyPr/>
          <a:lstStyle/>
          <a:p>
            <a:r>
              <a:rPr lang="nl-NL" altLang="nl-NL" b="1" dirty="0"/>
              <a:t>Als u ouder wordt, verandert het lichaam.</a:t>
            </a:r>
          </a:p>
          <a:p>
            <a:r>
              <a:rPr lang="nl-NL" altLang="nl-NL" b="1" dirty="0"/>
              <a:t>U kunt anders reageren op medicijnen en daardoor heeft u meer kans op vallen.</a:t>
            </a:r>
          </a:p>
          <a:p>
            <a:endParaRPr lang="nl-NL" altLang="nl-NL" b="1" dirty="0"/>
          </a:p>
          <a:p>
            <a:r>
              <a:rPr lang="nl-NL" altLang="nl-NL" dirty="0"/>
              <a:t>- Hoeveelheid lichaamsvocht neemt af, de concentratie van medicijnen die goed oplossen in water wordt hoger, waardoor de medicijnen </a:t>
            </a:r>
            <a:r>
              <a:rPr lang="nl-NL" altLang="nl-NL" b="1" dirty="0"/>
              <a:t>sterker</a:t>
            </a:r>
            <a:r>
              <a:rPr lang="nl-NL" altLang="nl-NL" dirty="0"/>
              <a:t> kunnen werken. </a:t>
            </a:r>
          </a:p>
          <a:p>
            <a:r>
              <a:rPr lang="nl-NL" altLang="nl-NL" dirty="0"/>
              <a:t>- Doordat u minder beweegt, verliest u spiermassa en kracht en krijgt u daardoor meer lichaamsvet. Waardoor medicijnen </a:t>
            </a:r>
            <a:r>
              <a:rPr lang="nl-NL" altLang="nl-NL" b="1" dirty="0"/>
              <a:t>langer</a:t>
            </a:r>
            <a:r>
              <a:rPr lang="nl-NL" altLang="nl-NL" dirty="0"/>
              <a:t> kunnen werken. </a:t>
            </a:r>
          </a:p>
          <a:p>
            <a:r>
              <a:rPr lang="nl-NL" altLang="nl-NL" dirty="0"/>
              <a:t>Bron: apotheek.nl</a:t>
            </a:r>
          </a:p>
          <a:p>
            <a:endParaRPr lang="nl-NL" altLang="nl-NL" dirty="0"/>
          </a:p>
          <a:p>
            <a:r>
              <a:rPr lang="nl-NL" b="1" dirty="0" err="1"/>
              <a:t>Leeftijdsgerelateerde</a:t>
            </a:r>
            <a:r>
              <a:rPr lang="nl-NL" b="1" dirty="0"/>
              <a:t> verandering van farmacokinetiek en -dynamiek </a:t>
            </a:r>
          </a:p>
          <a:p>
            <a:endParaRPr lang="nl-NL" b="1" dirty="0"/>
          </a:p>
          <a:p>
            <a:r>
              <a:rPr lang="nl-NL" dirty="0"/>
              <a:t>Bij ouderen is de </a:t>
            </a:r>
            <a:r>
              <a:rPr lang="nl-NL" i="1" dirty="0"/>
              <a:t>absorptie</a:t>
            </a:r>
            <a:r>
              <a:rPr lang="nl-NL" dirty="0"/>
              <a:t> van farmaca nagenoeg vergelijkbaar met die van jongeren, maar</a:t>
            </a:r>
            <a:r>
              <a:rPr lang="nl-NL" baseline="0" dirty="0"/>
              <a:t> </a:t>
            </a:r>
            <a:r>
              <a:rPr lang="nl-NL" dirty="0"/>
              <a:t>met de verandering van samenstelling van de verschillende lichaamscompartimenten verandert de </a:t>
            </a:r>
            <a:r>
              <a:rPr lang="nl-NL" i="1" dirty="0"/>
              <a:t>distributie</a:t>
            </a:r>
            <a:r>
              <a:rPr lang="nl-NL" dirty="0"/>
              <a:t> ervan. Het vetpercentage neemt in de leeftijd van 20 tot 70 jaar met ongeveer 35% toe, het plasmavolume neemt met 8% af en de '</a:t>
            </a:r>
            <a:r>
              <a:rPr lang="nl-NL" dirty="0" err="1"/>
              <a:t>lean</a:t>
            </a:r>
            <a:r>
              <a:rPr lang="nl-NL" dirty="0"/>
              <a:t> body </a:t>
            </a:r>
            <a:r>
              <a:rPr lang="nl-NL" dirty="0" err="1"/>
              <a:t>mass'</a:t>
            </a:r>
            <a:r>
              <a:rPr lang="nl-NL" dirty="0"/>
              <a:t> en het totale lichaamswater nemen met zo'n 17% af. </a:t>
            </a:r>
            <a:r>
              <a:rPr lang="nl-NL" u="sng" dirty="0"/>
              <a:t>Dit verhoogt de kans op bijwerkingen respectievelijk toxiciteit bij zowel lipofiele (bv. diazepam: groter verdelingsvolume) als hydrofiele geneesmiddelen (groter plasmaconcentratie).</a:t>
            </a:r>
            <a:r>
              <a:rPr lang="nl-NL" u="none" dirty="0"/>
              <a:t> </a:t>
            </a:r>
            <a:r>
              <a:rPr lang="nl-NL" dirty="0"/>
              <a:t>Ook het </a:t>
            </a:r>
            <a:r>
              <a:rPr lang="nl-NL" i="1" dirty="0"/>
              <a:t>metabolisme</a:t>
            </a:r>
            <a:r>
              <a:rPr lang="nl-NL" dirty="0"/>
              <a:t> van veel geneesmiddelen verandert met de leeftijd. Hepatische transformatie is nodig voor stoffen die niet snel door de nieren worden geklaard. De effectiviteit van zogenoemde </a:t>
            </a:r>
            <a:r>
              <a:rPr lang="nl-NL" i="1" dirty="0"/>
              <a:t>fase I-reacties</a:t>
            </a:r>
            <a:r>
              <a:rPr lang="nl-NL" dirty="0"/>
              <a:t> (oxidatieve en hydroxylatieprocessen), die meestal worden gemedieerd door het cytochroom P450-systeem, neemt enigszins af. Daarentegen veranderen de </a:t>
            </a:r>
            <a:r>
              <a:rPr lang="nl-NL" i="1" dirty="0"/>
              <a:t>fase II-reacties</a:t>
            </a:r>
            <a:r>
              <a:rPr lang="nl-NL" dirty="0"/>
              <a:t> (conjugatie) meestal niet en daarom verdienen geneesmiddelen die uitsluitend door fase II-processen worden gemetaboliseerd de voorkeur. Van middelen met een sterk </a:t>
            </a:r>
            <a:r>
              <a:rPr lang="nl-NL" i="1" dirty="0"/>
              <a:t>'first pass'-effect</a:t>
            </a:r>
            <a:r>
              <a:rPr lang="nl-NL" dirty="0"/>
              <a:t>, zoals metoclopramide en opiaten, wordt aangeraden een lage dosis voor te schrijven. De </a:t>
            </a:r>
            <a:r>
              <a:rPr lang="nl-NL" i="1" dirty="0"/>
              <a:t>renale excretie</a:t>
            </a:r>
            <a:r>
              <a:rPr lang="nl-NL" dirty="0"/>
              <a:t> van geneesmiddelen wordt bepaald door de glomerulaire filtratie, tubulaire secretie en soms tubulaire terugresorptie. De uitscheidingshalveringstijd van een geneesmiddel is evenredig met het </a:t>
            </a:r>
            <a:r>
              <a:rPr lang="nl-NL" i="1" dirty="0"/>
              <a:t>verdelingsvolume</a:t>
            </a:r>
            <a:r>
              <a:rPr lang="nl-NL" dirty="0"/>
              <a:t> en omgekeerd evenredig met de klaring. Bij twee derde van de ouderen neemt de nierfunctie af door een vermindering van de renale bloeddoorstroming en van het aantal functionele </a:t>
            </a:r>
            <a:r>
              <a:rPr lang="nl-NL" dirty="0" err="1"/>
              <a:t>nefronen</a:t>
            </a:r>
            <a:r>
              <a:rPr lang="nl-NL" dirty="0"/>
              <a:t>. Dit leidt tot een toename van de uitscheidingshalveringstijd van renaal uitgescheiden geneesmiddelen. De effecten van veroudering op de </a:t>
            </a:r>
            <a:r>
              <a:rPr lang="nl-NL" dirty="0" err="1"/>
              <a:t>farmacodynamiek</a:t>
            </a:r>
            <a:r>
              <a:rPr lang="nl-NL" dirty="0"/>
              <a:t> van de meeste geneesmiddelen zijn niet goed bekend, maar er wordt aangenomen dat ze wel van praktisch belang zijn. Deze veranderingen zijn vooral het gevolg van door ziekte teweeggebrachte veranderingen in organen, verminderde reservecapaciteit en veranderingen van de receptorfunctie van eindorganen. </a:t>
            </a:r>
          </a:p>
          <a:p>
            <a:endParaRPr lang="nl-NL" altLang="nl-NL" dirty="0"/>
          </a:p>
        </p:txBody>
      </p:sp>
      <p:sp>
        <p:nvSpPr>
          <p:cNvPr id="19460"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19937A10-770A-4BC0-ADD2-5DA28DA94383}" type="slidenum">
              <a:rPr lang="nl-NL" altLang="nl-NL" sz="1200" smtClean="0">
                <a:latin typeface="Times New Roman" panose="02020603050405020304" pitchFamily="18" charset="0"/>
              </a:rPr>
              <a:pPr/>
              <a:t>10</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249309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noFill/>
        </p:spPr>
        <p:txBody>
          <a:bodyPr/>
          <a:lstStyle/>
          <a:p>
            <a:r>
              <a:rPr lang="nl-NL" altLang="nl-NL" b="1" dirty="0"/>
              <a:t>Als u ouder wordt, verandert het lichaam.</a:t>
            </a:r>
          </a:p>
          <a:p>
            <a:r>
              <a:rPr lang="nl-NL" altLang="nl-NL" b="1" dirty="0"/>
              <a:t>U kunt anders reageren op medicijnen en daardoor heeft u meer kans op vallen.</a:t>
            </a:r>
          </a:p>
          <a:p>
            <a:endParaRPr lang="nl-NL" altLang="nl-NL" b="1" dirty="0"/>
          </a:p>
          <a:p>
            <a:r>
              <a:rPr lang="nl-NL" altLang="nl-NL" dirty="0"/>
              <a:t>- De hersenen worden gevoeliger voor de werking van bepaalde medicijnen, waardoor u </a:t>
            </a:r>
            <a:r>
              <a:rPr lang="nl-NL" altLang="nl-NL" b="1" dirty="0"/>
              <a:t>meer last kunt krijgen van bijwerkingen zoals duizeligheid</a:t>
            </a:r>
            <a:r>
              <a:rPr lang="nl-NL" altLang="nl-NL" dirty="0"/>
              <a:t>. </a:t>
            </a:r>
          </a:p>
          <a:p>
            <a:endParaRPr lang="nl-NL" altLang="nl-NL" dirty="0"/>
          </a:p>
          <a:p>
            <a:r>
              <a:rPr lang="nl-NL" altLang="nl-NL" dirty="0"/>
              <a:t>- En door een verminderde werking van de nieren en lever duurt het langer voordat een medicijn helemaal uit het lichaam is verdwenen. Gevolgen: ouderen kunnen eerder last krijgen van bijwerkingen zoals </a:t>
            </a:r>
            <a:r>
              <a:rPr lang="nl-NL" altLang="nl-NL" b="1" dirty="0"/>
              <a:t>verwardheid en sufheid</a:t>
            </a:r>
            <a:r>
              <a:rPr lang="nl-NL" altLang="nl-NL" dirty="0"/>
              <a:t>. De afbraak van medicijnen</a:t>
            </a:r>
            <a:r>
              <a:rPr lang="nl-NL" altLang="nl-NL" baseline="0" dirty="0"/>
              <a:t> gaat minder snel en kunnen daardoor minder goed werken.</a:t>
            </a:r>
            <a:endParaRPr lang="nl-NL" altLang="nl-NL" dirty="0"/>
          </a:p>
          <a:p>
            <a:endParaRPr lang="nl-NL" altLang="nl-NL" dirty="0"/>
          </a:p>
          <a:p>
            <a:r>
              <a:rPr lang="nl-NL" altLang="nl-NL" dirty="0"/>
              <a:t>Bron: apotheek.nl</a:t>
            </a:r>
          </a:p>
          <a:p>
            <a:endParaRPr lang="nl-NL" altLang="nl-NL" dirty="0"/>
          </a:p>
        </p:txBody>
      </p:sp>
      <p:sp>
        <p:nvSpPr>
          <p:cNvPr id="19460" name="Tijdelijke aanduiding voor dianummer 3"/>
          <p:cNvSpPr>
            <a:spLocks noGrp="1"/>
          </p:cNvSpPr>
          <p:nvPr>
            <p:ph type="sldNum" sz="quarter" idx="5"/>
          </p:nvPr>
        </p:nvSpPr>
        <p:spPr>
          <a:noFill/>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19937A10-770A-4BC0-ADD2-5DA28DA94383}" type="slidenum">
              <a:rPr lang="nl-NL" altLang="nl-NL" sz="1200" smtClean="0">
                <a:latin typeface="Times New Roman" panose="02020603050405020304" pitchFamily="18" charset="0"/>
              </a:rPr>
              <a:pPr/>
              <a:t>11</a:t>
            </a:fld>
            <a:endParaRPr lang="nl-NL" altLang="nl-NL" sz="1200">
              <a:latin typeface="Times New Roman" panose="02020603050405020304" pitchFamily="18" charset="0"/>
            </a:endParaRPr>
          </a:p>
        </p:txBody>
      </p:sp>
    </p:spTree>
    <p:extLst>
      <p:ext uri="{BB962C8B-B14F-4D97-AF65-F5344CB8AC3E}">
        <p14:creationId xmlns:p14="http://schemas.microsoft.com/office/powerpoint/2010/main" val="3410231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nl-NL"/>
              <a:t>Klik om de stijl te bewerken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11/7/24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Object">
    <p:spTree>
      <p:nvGrpSpPr>
        <p:cNvPr id="1" name=""/>
        <p:cNvGrpSpPr/>
        <p:nvPr/>
      </p:nvGrpSpPr>
      <p:grpSpPr>
        <a:xfrm>
          <a:off x="0" y="0"/>
          <a:ext cx="0" cy="0"/>
          <a:chOff x="0" y="0"/>
          <a:chExt cx="0" cy="0"/>
        </a:xfrm>
      </p:grpSpPr>
      <p:sp>
        <p:nvSpPr>
          <p:cNvPr id="2" name="Titel 1"/>
          <p:cNvSpPr>
            <a:spLocks noGrp="1"/>
          </p:cNvSpPr>
          <p:nvPr>
            <p:ph type="title"/>
          </p:nvPr>
        </p:nvSpPr>
        <p:spPr>
          <a:xfrm>
            <a:off x="192000" y="5"/>
            <a:ext cx="11582400" cy="584775"/>
          </a:xfrm>
        </p:spPr>
        <p:txBody>
          <a:bodyPr/>
          <a:lstStyle>
            <a:lvl1pPr>
              <a:defRPr baseline="0">
                <a:solidFill>
                  <a:srgbClr val="00436F"/>
                </a:solidFill>
              </a:defRPr>
            </a:lvl1pPr>
          </a:lstStyle>
          <a:p>
            <a:r>
              <a:rPr lang="nl-NL"/>
              <a:t>Klik om de stijl te bewerken</a:t>
            </a:r>
            <a:endParaRPr lang="nl-NL" dirty="0"/>
          </a:p>
        </p:txBody>
      </p:sp>
      <p:sp>
        <p:nvSpPr>
          <p:cNvPr id="3" name="Tijdelijke aanduiding voor inhoud 2"/>
          <p:cNvSpPr>
            <a:spLocks noGrp="1"/>
          </p:cNvSpPr>
          <p:nvPr>
            <p:ph idx="1"/>
          </p:nvPr>
        </p:nvSpPr>
        <p:spPr>
          <a:xfrm>
            <a:off x="612000" y="1799999"/>
            <a:ext cx="11160000" cy="4320000"/>
          </a:xfrm>
        </p:spPr>
        <p:txBody>
          <a:bodyPr/>
          <a:lstStyle>
            <a:lvl5pPr>
              <a:defRPr sz="105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5"/>
          <p:cNvSpPr>
            <a:spLocks noGrp="1"/>
          </p:cNvSpPr>
          <p:nvPr>
            <p:ph type="sldNum" sz="quarter" idx="10"/>
          </p:nvPr>
        </p:nvSpPr>
        <p:spPr>
          <a:xfrm>
            <a:off x="609600" y="6356351"/>
            <a:ext cx="2844800" cy="365125"/>
          </a:xfrm>
          <a:prstGeom prst="rect">
            <a:avLst/>
          </a:prstGeom>
        </p:spPr>
        <p:txBody>
          <a:bodyPr/>
          <a:lstStyle>
            <a:lvl1pPr>
              <a:defRPr/>
            </a:lvl1pPr>
          </a:lstStyle>
          <a:p>
            <a:pPr>
              <a:defRPr/>
            </a:pPr>
            <a:fld id="{8CBC26E8-B32A-4638-A475-8995125C5FA1}" type="slidenum">
              <a:rPr lang="nl-NL"/>
              <a:pPr>
                <a:defRPr/>
              </a:pPr>
              <a:t>‹nr.›</a:t>
            </a:fld>
            <a:endParaRPr lang="nl-NL"/>
          </a:p>
        </p:txBody>
      </p:sp>
    </p:spTree>
    <p:extLst>
      <p:ext uri="{BB962C8B-B14F-4D97-AF65-F5344CB8AC3E}">
        <p14:creationId xmlns:p14="http://schemas.microsoft.com/office/powerpoint/2010/main" val="242129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nl-NL"/>
              <a:t>Klik om de stijl te bewerken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11/7/24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nl-NL"/>
              <a:t>Klik om de stijl te bewerken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1CF131DD-A141-4471-BCF9-C6073EDD7E20}" type="datetimeFigureOut">
              <a:rPr lang="en-US" dirty="0"/>
              <a:t>11/7/24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‹nr.›</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11/7/24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‹nr.›</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11/7/24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400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61708" y="2091263"/>
            <a:ext cx="5973300" cy="2590800"/>
          </a:xfrm>
        </p:spPr>
        <p:txBody>
          <a:bodyPr/>
          <a:lstStyle/>
          <a:p>
            <a:r>
              <a:rPr lang="nl-NL" dirty="0">
                <a:latin typeface="Bahnschrift" panose="020B0502040204020203" pitchFamily="34" charset="0"/>
              </a:rPr>
              <a:t>Medicijnen &amp; vallen</a:t>
            </a:r>
          </a:p>
        </p:txBody>
      </p:sp>
      <p:sp>
        <p:nvSpPr>
          <p:cNvPr id="3" name="Ondertitel 2"/>
          <p:cNvSpPr>
            <a:spLocks noGrp="1"/>
          </p:cNvSpPr>
          <p:nvPr>
            <p:ph type="subTitle" idx="1"/>
          </p:nvPr>
        </p:nvSpPr>
        <p:spPr>
          <a:xfrm>
            <a:off x="1562100" y="4536832"/>
            <a:ext cx="6054692" cy="625742"/>
          </a:xfrm>
        </p:spPr>
        <p:txBody>
          <a:bodyPr>
            <a:normAutofit fontScale="85000" lnSpcReduction="20000"/>
          </a:bodyPr>
          <a:lstStyle/>
          <a:p>
            <a:r>
              <a:rPr lang="nl-NL" dirty="0"/>
              <a:t>Rotterdam, 08-11-2024</a:t>
            </a:r>
          </a:p>
          <a:p>
            <a:r>
              <a:rPr lang="nl-NL" dirty="0"/>
              <a:t>Philip </a:t>
            </a:r>
            <a:r>
              <a:rPr lang="nl-NL" dirty="0" err="1"/>
              <a:t>Boerebach</a:t>
            </a:r>
            <a:r>
              <a:rPr lang="nl-NL" dirty="0"/>
              <a:t>, apotheker en arts voor leefstijl Dorpsweg apotheek</a:t>
            </a:r>
          </a:p>
        </p:txBody>
      </p:sp>
      <p:pic>
        <p:nvPicPr>
          <p:cNvPr id="4" name="Tijdelijke aanduiding voor inhoud 4">
            <a:extLst>
              <a:ext uri="{FF2B5EF4-FFF2-40B4-BE49-F238E27FC236}">
                <a16:creationId xmlns:a16="http://schemas.microsoft.com/office/drawing/2014/main" id="{BEEE1146-7E2F-E563-74C5-1BB8A55F184C}"/>
              </a:ext>
            </a:extLst>
          </p:cNvPr>
          <p:cNvPicPr>
            <a:picLocks noChangeAspect="1"/>
          </p:cNvPicPr>
          <p:nvPr/>
        </p:nvPicPr>
        <p:blipFill>
          <a:blip r:embed="rId3">
            <a:extLst>
              <a:ext uri="{28A0092B-C50C-407E-A947-70E740481C1C}">
                <a14:useLocalDpi xmlns:a14="http://schemas.microsoft.com/office/drawing/2010/main" val="0"/>
              </a:ext>
            </a:extLst>
          </a:blip>
          <a:srcRect b="43607"/>
          <a:stretch>
            <a:fillRect/>
          </a:stretch>
        </p:blipFill>
        <p:spPr bwMode="auto">
          <a:xfrm>
            <a:off x="7616792" y="1676047"/>
            <a:ext cx="3016156" cy="342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482" y="386178"/>
            <a:ext cx="2680053" cy="1618885"/>
          </a:xfrm>
          <a:prstGeom prst="rect">
            <a:avLst/>
          </a:prstGeom>
          <a:noFill/>
        </p:spPr>
      </p:pic>
    </p:spTree>
    <p:extLst>
      <p:ext uri="{BB962C8B-B14F-4D97-AF65-F5344CB8AC3E}">
        <p14:creationId xmlns:p14="http://schemas.microsoft.com/office/powerpoint/2010/main" val="283374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el 2"/>
          <p:cNvSpPr>
            <a:spLocks noGrp="1"/>
          </p:cNvSpPr>
          <p:nvPr>
            <p:ph type="title"/>
          </p:nvPr>
        </p:nvSpPr>
        <p:spPr/>
        <p:txBody>
          <a:bodyPr/>
          <a:lstStyle/>
          <a:p>
            <a:r>
              <a:rPr lang="nl-NL" altLang="nl-NL" sz="3600" b="1" dirty="0">
                <a:solidFill>
                  <a:schemeClr val="accent2">
                    <a:lumMod val="50000"/>
                  </a:schemeClr>
                </a:solidFill>
              </a:rPr>
              <a:t>HET LICHAAM VERANDERT !</a:t>
            </a:r>
          </a:p>
        </p:txBody>
      </p:sp>
      <p:pic>
        <p:nvPicPr>
          <p:cNvPr id="18434" name="Afbeelding 1"/>
          <p:cNvPicPr>
            <a:picLocks noChangeAspect="1"/>
          </p:cNvPicPr>
          <p:nvPr/>
        </p:nvPicPr>
        <p:blipFill rotWithShape="1">
          <a:blip r:embed="rId3">
            <a:extLst>
              <a:ext uri="{28A0092B-C50C-407E-A947-70E740481C1C}">
                <a14:useLocalDpi xmlns:a14="http://schemas.microsoft.com/office/drawing/2010/main" val="0"/>
              </a:ext>
            </a:extLst>
          </a:blip>
          <a:srcRect l="15125" t="26019" r="30722" b="47031"/>
          <a:stretch/>
        </p:blipFill>
        <p:spPr bwMode="auto">
          <a:xfrm>
            <a:off x="2639616" y="2348880"/>
            <a:ext cx="7459538"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409784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el 2"/>
          <p:cNvSpPr>
            <a:spLocks noGrp="1"/>
          </p:cNvSpPr>
          <p:nvPr>
            <p:ph type="title"/>
          </p:nvPr>
        </p:nvSpPr>
        <p:spPr/>
        <p:txBody>
          <a:bodyPr/>
          <a:lstStyle/>
          <a:p>
            <a:r>
              <a:rPr lang="nl-NL" altLang="nl-NL" sz="3600" b="1" dirty="0">
                <a:solidFill>
                  <a:schemeClr val="accent2">
                    <a:lumMod val="50000"/>
                  </a:schemeClr>
                </a:solidFill>
              </a:rPr>
              <a:t>HET LICHAAM VERANDERT !</a:t>
            </a:r>
          </a:p>
        </p:txBody>
      </p:sp>
      <p:pic>
        <p:nvPicPr>
          <p:cNvPr id="4" name="Afbeelding 1"/>
          <p:cNvPicPr>
            <a:picLocks noGrp="1" noChangeAspect="1"/>
          </p:cNvPicPr>
          <p:nvPr>
            <p:ph idx="1"/>
          </p:nvPr>
        </p:nvPicPr>
        <p:blipFill rotWithShape="1">
          <a:blip r:embed="rId3">
            <a:extLst>
              <a:ext uri="{28A0092B-C50C-407E-A947-70E740481C1C}">
                <a14:useLocalDpi xmlns:a14="http://schemas.microsoft.com/office/drawing/2010/main" val="0"/>
              </a:ext>
            </a:extLst>
          </a:blip>
          <a:srcRect l="15125" t="52645" r="30722" b="20206"/>
          <a:stretch/>
        </p:blipFill>
        <p:spPr bwMode="auto">
          <a:xfrm>
            <a:off x="2512134" y="2424183"/>
            <a:ext cx="742950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391805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NL" altLang="nl-NL" sz="3600" b="1" dirty="0">
                <a:solidFill>
                  <a:schemeClr val="accent2">
                    <a:lumMod val="50000"/>
                  </a:schemeClr>
                </a:solidFill>
              </a:rPr>
              <a:t>VERHOOGD VALRISICO DOOR</a:t>
            </a:r>
          </a:p>
        </p:txBody>
      </p:sp>
      <p:sp>
        <p:nvSpPr>
          <p:cNvPr id="20483" name="Tijdelijke aanduiding voor inhoud 2"/>
          <p:cNvSpPr>
            <a:spLocks noGrp="1"/>
          </p:cNvSpPr>
          <p:nvPr>
            <p:ph idx="1"/>
          </p:nvPr>
        </p:nvSpPr>
        <p:spPr/>
        <p:txBody>
          <a:bodyPr>
            <a:normAutofit/>
          </a:bodyPr>
          <a:lstStyle/>
          <a:p>
            <a:pPr>
              <a:buClr>
                <a:srgbClr val="DA5B25"/>
              </a:buClr>
            </a:pPr>
            <a:r>
              <a:rPr lang="nl-NL" altLang="nl-NL" sz="2400" dirty="0">
                <a:solidFill>
                  <a:schemeClr val="accent2">
                    <a:lumMod val="50000"/>
                  </a:schemeClr>
                </a:solidFill>
              </a:rPr>
              <a:t>Diabetes/suikerziekte (duizelingen)</a:t>
            </a:r>
          </a:p>
          <a:p>
            <a:pPr>
              <a:buClr>
                <a:srgbClr val="DA5B25"/>
              </a:buClr>
            </a:pPr>
            <a:r>
              <a:rPr lang="nl-NL" altLang="nl-NL" sz="2400" dirty="0">
                <a:solidFill>
                  <a:schemeClr val="accent2">
                    <a:lumMod val="50000"/>
                  </a:schemeClr>
                </a:solidFill>
              </a:rPr>
              <a:t>Ziekte van Parkinson (problemen met de spieren) </a:t>
            </a:r>
          </a:p>
          <a:p>
            <a:pPr>
              <a:buClr>
                <a:srgbClr val="DA5B25"/>
              </a:buClr>
            </a:pPr>
            <a:r>
              <a:rPr lang="nl-NL" altLang="nl-NL" sz="2400" dirty="0">
                <a:solidFill>
                  <a:schemeClr val="accent2">
                    <a:lumMod val="50000"/>
                  </a:schemeClr>
                </a:solidFill>
              </a:rPr>
              <a:t>Reuma (beperkende beweging)</a:t>
            </a:r>
          </a:p>
          <a:p>
            <a:pPr marL="0" indent="0">
              <a:buClr>
                <a:srgbClr val="DA5B25"/>
              </a:buClr>
              <a:buNone/>
            </a:pPr>
            <a:endParaRPr lang="nl-NL" altLang="nl-NL" sz="2400" dirty="0">
              <a:solidFill>
                <a:schemeClr val="accent2">
                  <a:lumMod val="50000"/>
                </a:schemeClr>
              </a:solidFill>
            </a:endParaRPr>
          </a:p>
          <a:p>
            <a:pPr marL="0" indent="0">
              <a:buClr>
                <a:srgbClr val="DA5B25"/>
              </a:buClr>
              <a:buNone/>
            </a:pPr>
            <a:r>
              <a:rPr lang="nl-NL" altLang="nl-NL" sz="2400" dirty="0">
                <a:solidFill>
                  <a:schemeClr val="accent2">
                    <a:lumMod val="50000"/>
                  </a:schemeClr>
                </a:solidFill>
              </a:rPr>
              <a:t>Extra risico bij:</a:t>
            </a:r>
          </a:p>
          <a:p>
            <a:pPr>
              <a:buClr>
                <a:srgbClr val="DA5B25"/>
              </a:buClr>
            </a:pPr>
            <a:r>
              <a:rPr lang="nl-NL" altLang="nl-NL" sz="2400" dirty="0">
                <a:solidFill>
                  <a:schemeClr val="accent2">
                    <a:lumMod val="50000"/>
                  </a:schemeClr>
                </a:solidFill>
              </a:rPr>
              <a:t>Meerdere ziekten tegelijk</a:t>
            </a:r>
          </a:p>
          <a:p>
            <a:pPr>
              <a:buClr>
                <a:srgbClr val="DA5B25"/>
              </a:buClr>
            </a:pPr>
            <a:r>
              <a:rPr lang="nl-NL" altLang="nl-NL" sz="2400" dirty="0">
                <a:solidFill>
                  <a:schemeClr val="accent2">
                    <a:lumMod val="50000"/>
                  </a:schemeClr>
                </a:solidFill>
              </a:rPr>
              <a:t>Meerdere medicijnen tegelijk</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218276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1161826" y="322785"/>
            <a:ext cx="8352928" cy="1215559"/>
          </a:xfrm>
        </p:spPr>
        <p:txBody>
          <a:bodyPr/>
          <a:lstStyle/>
          <a:p>
            <a:r>
              <a:rPr lang="nl-NL" altLang="nl-NL" sz="3600" b="1" dirty="0">
                <a:solidFill>
                  <a:schemeClr val="accent2">
                    <a:lumMod val="50000"/>
                  </a:schemeClr>
                </a:solidFill>
              </a:rPr>
              <a:t>MEDICIJNEN &amp; BIJWERKINGEN</a:t>
            </a:r>
            <a:endParaRPr lang="nl-NL" altLang="nl-NL" sz="3600" dirty="0">
              <a:solidFill>
                <a:schemeClr val="accent2">
                  <a:lumMod val="50000"/>
                </a:schemeClr>
              </a:solidFill>
            </a:endParaRPr>
          </a:p>
        </p:txBody>
      </p:sp>
      <p:sp>
        <p:nvSpPr>
          <p:cNvPr id="18435" name="Tijdelijke aanduiding voor inhoud 2"/>
          <p:cNvSpPr>
            <a:spLocks noGrp="1"/>
          </p:cNvSpPr>
          <p:nvPr>
            <p:ph idx="1"/>
          </p:nvPr>
        </p:nvSpPr>
        <p:spPr>
          <a:xfrm>
            <a:off x="1161826" y="1340770"/>
            <a:ext cx="8648924" cy="4758816"/>
          </a:xfrm>
        </p:spPr>
        <p:txBody>
          <a:bodyPr>
            <a:normAutofit/>
          </a:bodyPr>
          <a:lstStyle/>
          <a:p>
            <a:pPr marL="0" indent="0">
              <a:buClr>
                <a:srgbClr val="DA5B25"/>
              </a:buClr>
              <a:buNone/>
              <a:defRPr/>
            </a:pPr>
            <a:r>
              <a:rPr lang="nl-NL" altLang="nl-NL" sz="2400" b="1" dirty="0">
                <a:solidFill>
                  <a:srgbClr val="E38257"/>
                </a:solidFill>
              </a:rPr>
              <a:t>Meer kans op vallen bij:</a:t>
            </a:r>
            <a:br>
              <a:rPr lang="nl-NL" altLang="nl-NL" sz="2400" dirty="0">
                <a:solidFill>
                  <a:srgbClr val="DA5B25"/>
                </a:solidFill>
              </a:rPr>
            </a:br>
            <a:endParaRPr lang="nl-NL" altLang="nl-NL" sz="2400" dirty="0">
              <a:solidFill>
                <a:schemeClr val="accent2">
                  <a:lumMod val="50000"/>
                </a:schemeClr>
              </a:solidFill>
            </a:endParaRPr>
          </a:p>
          <a:p>
            <a:pPr>
              <a:buClr>
                <a:srgbClr val="DA5B25"/>
              </a:buClr>
              <a:defRPr/>
            </a:pPr>
            <a:r>
              <a:rPr lang="nl-NL" altLang="nl-NL" sz="2400" dirty="0">
                <a:solidFill>
                  <a:schemeClr val="accent2">
                    <a:lumMod val="50000"/>
                  </a:schemeClr>
                </a:solidFill>
              </a:rPr>
              <a:t>Slaap- en kalmeringsmiddelen </a:t>
            </a:r>
          </a:p>
          <a:p>
            <a:pPr>
              <a:buClr>
                <a:srgbClr val="DA5B25"/>
              </a:buClr>
              <a:defRPr/>
            </a:pPr>
            <a:r>
              <a:rPr lang="nl-NL" altLang="nl-NL" sz="2400" dirty="0">
                <a:solidFill>
                  <a:schemeClr val="accent2">
                    <a:lumMod val="50000"/>
                  </a:schemeClr>
                </a:solidFill>
              </a:rPr>
              <a:t>Plastabletten</a:t>
            </a:r>
          </a:p>
          <a:p>
            <a:pPr>
              <a:buClr>
                <a:srgbClr val="DA5B25"/>
              </a:buClr>
              <a:defRPr/>
            </a:pPr>
            <a:r>
              <a:rPr lang="nl-NL" altLang="nl-NL" sz="2400" dirty="0">
                <a:solidFill>
                  <a:schemeClr val="accent2">
                    <a:lumMod val="50000"/>
                  </a:schemeClr>
                </a:solidFill>
              </a:rPr>
              <a:t>Bloeddrukmedicijnen</a:t>
            </a:r>
          </a:p>
          <a:p>
            <a:pPr>
              <a:buClr>
                <a:srgbClr val="DA5B25"/>
              </a:buClr>
              <a:defRPr/>
            </a:pPr>
            <a:r>
              <a:rPr lang="nl-NL" altLang="nl-NL" sz="2400" dirty="0">
                <a:solidFill>
                  <a:schemeClr val="accent2">
                    <a:lumMod val="50000"/>
                  </a:schemeClr>
                </a:solidFill>
              </a:rPr>
              <a:t>Middelen tegen depressie</a:t>
            </a:r>
          </a:p>
          <a:p>
            <a:pPr>
              <a:buClr>
                <a:srgbClr val="DA5B25"/>
              </a:buClr>
              <a:defRPr/>
            </a:pPr>
            <a:r>
              <a:rPr lang="nl-NL" altLang="nl-NL" sz="2400" dirty="0">
                <a:solidFill>
                  <a:schemeClr val="accent2">
                    <a:lumMod val="50000"/>
                  </a:schemeClr>
                </a:solidFill>
              </a:rPr>
              <a:t>Middelen tegen epilepsie</a:t>
            </a:r>
          </a:p>
          <a:p>
            <a:pPr>
              <a:buClr>
                <a:srgbClr val="DA5B25"/>
              </a:buClr>
              <a:defRPr/>
            </a:pPr>
            <a:endParaRPr lang="nl-NL" altLang="nl-NL" sz="2400" dirty="0">
              <a:solidFill>
                <a:schemeClr val="accent2">
                  <a:lumMod val="50000"/>
                </a:schemeClr>
              </a:solidFill>
            </a:endParaRPr>
          </a:p>
          <a:p>
            <a:pPr>
              <a:buClr>
                <a:srgbClr val="DA5B25"/>
              </a:buClr>
              <a:defRPr/>
            </a:pPr>
            <a:r>
              <a:rPr lang="nl-NL" altLang="nl-NL" sz="2400" dirty="0">
                <a:solidFill>
                  <a:schemeClr val="accent2">
                    <a:lumMod val="50000"/>
                  </a:schemeClr>
                </a:solidFill>
              </a:rPr>
              <a:t>Stop nooit zonder overleg!</a:t>
            </a:r>
          </a:p>
          <a:p>
            <a:pPr>
              <a:buClr>
                <a:srgbClr val="DA5B25"/>
              </a:buClr>
              <a:defRPr/>
            </a:pPr>
            <a:r>
              <a:rPr lang="nl-NL" altLang="nl-NL" sz="2400" dirty="0">
                <a:solidFill>
                  <a:schemeClr val="accent2">
                    <a:lumMod val="50000"/>
                  </a:schemeClr>
                </a:solidFill>
              </a:rPr>
              <a:t>Folder</a:t>
            </a:r>
          </a:p>
          <a:p>
            <a:pPr marL="0" indent="0">
              <a:buClr>
                <a:srgbClr val="DA5B25"/>
              </a:buClr>
              <a:buNone/>
              <a:defRPr/>
            </a:pPr>
            <a:endParaRPr lang="nl-NL" altLang="nl-NL" sz="2400" dirty="0"/>
          </a:p>
        </p:txBody>
      </p:sp>
      <p:pic>
        <p:nvPicPr>
          <p:cNvPr id="4" name="Tijdelijke aanduiding voor inhoud 11"/>
          <p:cNvPicPr>
            <a:picLocks noChangeAspect="1"/>
          </p:cNvPicPr>
          <p:nvPr/>
        </p:nvPicPr>
        <p:blipFill>
          <a:blip r:embed="rId3"/>
          <a:srcRect/>
          <a:stretch>
            <a:fillRect/>
          </a:stretch>
        </p:blipFill>
        <p:spPr>
          <a:xfrm>
            <a:off x="6997991" y="2004601"/>
            <a:ext cx="2186664" cy="4392278"/>
          </a:xfrm>
          <a:prstGeom prst="rect">
            <a:avLst/>
          </a:prstGeom>
          <a:ln>
            <a:solidFill>
              <a:schemeClr val="accent4"/>
            </a:solidFill>
          </a:ln>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28339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nl-NL" altLang="nl-NL" sz="3600" b="1" dirty="0">
                <a:solidFill>
                  <a:schemeClr val="accent2">
                    <a:lumMod val="50000"/>
                  </a:schemeClr>
                </a:solidFill>
              </a:rPr>
              <a:t>2.	 STERKE BOTTEN</a:t>
            </a:r>
          </a:p>
        </p:txBody>
      </p:sp>
      <p:pic>
        <p:nvPicPr>
          <p:cNvPr id="24579"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5388" y="1947546"/>
            <a:ext cx="6235625" cy="343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2540832" y="5535493"/>
            <a:ext cx="6624736" cy="523220"/>
          </a:xfrm>
          <a:prstGeom prst="rect">
            <a:avLst/>
          </a:prstGeom>
          <a:noFill/>
        </p:spPr>
        <p:txBody>
          <a:bodyPr wrap="square" rtlCol="0">
            <a:spAutoFit/>
          </a:bodyPr>
          <a:lstStyle/>
          <a:p>
            <a:r>
              <a:rPr lang="en-US" altLang="nl-NL" sz="2800" b="1" dirty="0" err="1">
                <a:solidFill>
                  <a:srgbClr val="E38257"/>
                </a:solidFill>
              </a:rPr>
              <a:t>Ouderen</a:t>
            </a:r>
            <a:r>
              <a:rPr lang="en-US" altLang="nl-NL" sz="2800" b="1" dirty="0">
                <a:solidFill>
                  <a:srgbClr val="E38257"/>
                </a:solidFill>
              </a:rPr>
              <a:t>: </a:t>
            </a:r>
            <a:r>
              <a:rPr lang="en-US" altLang="nl-NL" sz="2800" b="1" dirty="0" err="1">
                <a:solidFill>
                  <a:srgbClr val="E38257"/>
                </a:solidFill>
              </a:rPr>
              <a:t>groter</a:t>
            </a:r>
            <a:r>
              <a:rPr lang="en-US" altLang="nl-NL" sz="2800" b="1" dirty="0">
                <a:solidFill>
                  <a:srgbClr val="E38257"/>
                </a:solidFill>
              </a:rPr>
              <a:t> </a:t>
            </a:r>
            <a:r>
              <a:rPr lang="en-US" altLang="nl-NL" sz="2800" b="1" dirty="0" err="1">
                <a:solidFill>
                  <a:srgbClr val="E38257"/>
                </a:solidFill>
              </a:rPr>
              <a:t>risico</a:t>
            </a:r>
            <a:r>
              <a:rPr lang="en-US" altLang="nl-NL" sz="2800" b="1" dirty="0">
                <a:solidFill>
                  <a:srgbClr val="E38257"/>
                </a:solidFill>
              </a:rPr>
              <a:t> op </a:t>
            </a:r>
            <a:r>
              <a:rPr lang="en-US" altLang="nl-NL" sz="2800" b="1" dirty="0" err="1">
                <a:solidFill>
                  <a:srgbClr val="E38257"/>
                </a:solidFill>
              </a:rPr>
              <a:t>botbreuken</a:t>
            </a:r>
            <a:endParaRPr lang="nl-NL" sz="2800" dirty="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283579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3"/>
          <p:cNvSpPr>
            <a:spLocks noGrp="1"/>
          </p:cNvSpPr>
          <p:nvPr>
            <p:ph type="title"/>
          </p:nvPr>
        </p:nvSpPr>
        <p:spPr/>
        <p:txBody>
          <a:bodyPr/>
          <a:lstStyle/>
          <a:p>
            <a:r>
              <a:rPr lang="en-US" altLang="nl-NL" sz="3600" b="1" dirty="0">
                <a:solidFill>
                  <a:schemeClr val="accent2">
                    <a:lumMod val="50000"/>
                  </a:schemeClr>
                </a:solidFill>
              </a:rPr>
              <a:t>BOTTENVRAGEN</a:t>
            </a:r>
            <a:endParaRPr lang="nl-NL" altLang="nl-NL" sz="3600" b="1" dirty="0">
              <a:solidFill>
                <a:schemeClr val="accent2">
                  <a:lumMod val="50000"/>
                </a:schemeClr>
              </a:solidFill>
            </a:endParaRPr>
          </a:p>
        </p:txBody>
      </p:sp>
      <p:sp>
        <p:nvSpPr>
          <p:cNvPr id="20483" name="Tijdelijke aanduiding voor inhoud 7"/>
          <p:cNvSpPr>
            <a:spLocks noGrp="1"/>
          </p:cNvSpPr>
          <p:nvPr>
            <p:ph idx="1"/>
          </p:nvPr>
        </p:nvSpPr>
        <p:spPr>
          <a:xfrm>
            <a:off x="946673" y="1714501"/>
            <a:ext cx="9325791" cy="4189413"/>
          </a:xfrm>
        </p:spPr>
        <p:txBody>
          <a:bodyPr>
            <a:noAutofit/>
          </a:bodyPr>
          <a:lstStyle/>
          <a:p>
            <a:pPr marL="0" indent="0">
              <a:buClr>
                <a:srgbClr val="DA5B25"/>
              </a:buClr>
              <a:buNone/>
              <a:defRPr/>
            </a:pPr>
            <a:endParaRPr lang="en-US" altLang="nl-NL" sz="2400" dirty="0"/>
          </a:p>
          <a:p>
            <a:pPr>
              <a:buClr>
                <a:srgbClr val="DA5B25"/>
              </a:buClr>
              <a:defRPr/>
            </a:pPr>
            <a:r>
              <a:rPr lang="en-US" altLang="nl-NL" sz="2800" dirty="0" err="1">
                <a:solidFill>
                  <a:schemeClr val="accent2">
                    <a:lumMod val="50000"/>
                  </a:schemeClr>
                </a:solidFill>
              </a:rPr>
              <a:t>Hebben</a:t>
            </a:r>
            <a:r>
              <a:rPr lang="en-US" altLang="nl-NL" sz="2800" dirty="0">
                <a:solidFill>
                  <a:schemeClr val="accent2">
                    <a:lumMod val="50000"/>
                  </a:schemeClr>
                </a:solidFill>
              </a:rPr>
              <a:t> </a:t>
            </a:r>
            <a:r>
              <a:rPr lang="en-US" altLang="nl-NL" sz="2800" dirty="0" err="1">
                <a:solidFill>
                  <a:schemeClr val="accent2">
                    <a:lumMod val="50000"/>
                  </a:schemeClr>
                </a:solidFill>
              </a:rPr>
              <a:t>ouderen</a:t>
            </a:r>
            <a:r>
              <a:rPr lang="en-US" altLang="nl-NL" sz="2800" dirty="0">
                <a:solidFill>
                  <a:schemeClr val="accent2">
                    <a:lumMod val="50000"/>
                  </a:schemeClr>
                </a:solidFill>
              </a:rPr>
              <a:t> </a:t>
            </a:r>
            <a:r>
              <a:rPr lang="en-US" altLang="nl-NL" sz="2800" dirty="0" err="1">
                <a:solidFill>
                  <a:schemeClr val="accent2">
                    <a:lumMod val="50000"/>
                  </a:schemeClr>
                </a:solidFill>
              </a:rPr>
              <a:t>meer</a:t>
            </a:r>
            <a:r>
              <a:rPr lang="en-US" altLang="nl-NL" sz="2800" dirty="0">
                <a:solidFill>
                  <a:schemeClr val="accent2">
                    <a:lumMod val="50000"/>
                  </a:schemeClr>
                </a:solidFill>
              </a:rPr>
              <a:t> last van </a:t>
            </a:r>
            <a:r>
              <a:rPr lang="en-US" altLang="nl-NL" sz="2800" dirty="0" err="1">
                <a:solidFill>
                  <a:schemeClr val="accent2">
                    <a:lumMod val="50000"/>
                  </a:schemeClr>
                </a:solidFill>
              </a:rPr>
              <a:t>botontkalking</a:t>
            </a:r>
            <a:r>
              <a:rPr lang="en-US" altLang="nl-NL" sz="2800" dirty="0">
                <a:solidFill>
                  <a:schemeClr val="accent2">
                    <a:lumMod val="50000"/>
                  </a:schemeClr>
                </a:solidFill>
              </a:rPr>
              <a:t> (</a:t>
            </a:r>
            <a:r>
              <a:rPr lang="en-US" altLang="nl-NL" sz="2800" dirty="0" err="1">
                <a:solidFill>
                  <a:schemeClr val="accent2">
                    <a:lumMod val="50000"/>
                  </a:schemeClr>
                </a:solidFill>
              </a:rPr>
              <a:t>osteoporose</a:t>
            </a:r>
            <a:r>
              <a:rPr lang="en-US" altLang="nl-NL" sz="2800" dirty="0">
                <a:solidFill>
                  <a:schemeClr val="accent2">
                    <a:lumMod val="50000"/>
                  </a:schemeClr>
                </a:solidFill>
              </a:rPr>
              <a:t>)? </a:t>
            </a:r>
          </a:p>
          <a:p>
            <a:pPr>
              <a:buClr>
                <a:srgbClr val="DA5B25"/>
              </a:buClr>
              <a:defRPr/>
            </a:pPr>
            <a:endParaRPr lang="en-US" altLang="nl-NL" sz="2800" dirty="0">
              <a:solidFill>
                <a:schemeClr val="accent2">
                  <a:lumMod val="50000"/>
                </a:schemeClr>
              </a:solidFill>
            </a:endParaRPr>
          </a:p>
          <a:p>
            <a:pPr>
              <a:buClr>
                <a:srgbClr val="DA5B25"/>
              </a:buClr>
              <a:defRPr/>
            </a:pPr>
            <a:r>
              <a:rPr lang="en-US" altLang="nl-NL" sz="2800" dirty="0" err="1">
                <a:solidFill>
                  <a:schemeClr val="accent2">
                    <a:lumMod val="50000"/>
                  </a:schemeClr>
                </a:solidFill>
              </a:rPr>
              <a:t>Hebben</a:t>
            </a:r>
            <a:r>
              <a:rPr lang="en-US" altLang="nl-NL" sz="2800" dirty="0">
                <a:solidFill>
                  <a:schemeClr val="accent2">
                    <a:lumMod val="50000"/>
                  </a:schemeClr>
                </a:solidFill>
              </a:rPr>
              <a:t> </a:t>
            </a:r>
            <a:r>
              <a:rPr lang="en-US" altLang="nl-NL" sz="2800" dirty="0" err="1">
                <a:solidFill>
                  <a:schemeClr val="accent2">
                    <a:lumMod val="50000"/>
                  </a:schemeClr>
                </a:solidFill>
              </a:rPr>
              <a:t>vrouwen</a:t>
            </a:r>
            <a:r>
              <a:rPr lang="en-US" altLang="nl-NL" sz="2800" dirty="0">
                <a:solidFill>
                  <a:schemeClr val="accent2">
                    <a:lumMod val="50000"/>
                  </a:schemeClr>
                </a:solidFill>
              </a:rPr>
              <a:t> meer last van </a:t>
            </a:r>
            <a:r>
              <a:rPr lang="en-US" altLang="nl-NL" sz="2800" dirty="0" err="1">
                <a:solidFill>
                  <a:schemeClr val="accent2">
                    <a:lumMod val="50000"/>
                  </a:schemeClr>
                </a:solidFill>
              </a:rPr>
              <a:t>botontkalking</a:t>
            </a:r>
            <a:r>
              <a:rPr lang="en-US" altLang="nl-NL" sz="2800" dirty="0">
                <a:solidFill>
                  <a:schemeClr val="accent2">
                    <a:lumMod val="50000"/>
                  </a:schemeClr>
                </a:solidFill>
              </a:rPr>
              <a:t> </a:t>
            </a:r>
            <a:r>
              <a:rPr lang="en-US" altLang="nl-NL" sz="2800" dirty="0" err="1">
                <a:solidFill>
                  <a:schemeClr val="accent2">
                    <a:lumMod val="50000"/>
                  </a:schemeClr>
                </a:solidFill>
              </a:rPr>
              <a:t>dan</a:t>
            </a:r>
            <a:r>
              <a:rPr lang="en-US" altLang="nl-NL" sz="2800" dirty="0">
                <a:solidFill>
                  <a:schemeClr val="accent2">
                    <a:lumMod val="50000"/>
                  </a:schemeClr>
                </a:solidFill>
              </a:rPr>
              <a:t> </a:t>
            </a:r>
            <a:r>
              <a:rPr lang="en-US" altLang="nl-NL" sz="2800" dirty="0" err="1">
                <a:solidFill>
                  <a:schemeClr val="accent2">
                    <a:lumMod val="50000"/>
                  </a:schemeClr>
                </a:solidFill>
              </a:rPr>
              <a:t>mannen</a:t>
            </a:r>
            <a:r>
              <a:rPr lang="en-US" altLang="nl-NL" sz="2800" dirty="0">
                <a:solidFill>
                  <a:schemeClr val="accent2">
                    <a:lumMod val="50000"/>
                  </a:schemeClr>
                </a:solidFill>
              </a:rPr>
              <a:t>?</a:t>
            </a:r>
          </a:p>
          <a:p>
            <a:pPr>
              <a:buClr>
                <a:srgbClr val="DA5B25"/>
              </a:buClr>
              <a:defRPr/>
            </a:pPr>
            <a:endParaRPr lang="en-US" altLang="nl-NL" sz="2800" dirty="0">
              <a:solidFill>
                <a:schemeClr val="accent2">
                  <a:lumMod val="50000"/>
                </a:schemeClr>
              </a:solidFill>
            </a:endParaRPr>
          </a:p>
          <a:p>
            <a:pPr>
              <a:buClr>
                <a:srgbClr val="DA5B25"/>
              </a:buClr>
              <a:defRPr/>
            </a:pPr>
            <a:r>
              <a:rPr lang="en-US" altLang="nl-NL" sz="2800" dirty="0">
                <a:solidFill>
                  <a:schemeClr val="accent2">
                    <a:lumMod val="50000"/>
                  </a:schemeClr>
                </a:solidFill>
              </a:rPr>
              <a:t>Kan botontkalking genezen?</a:t>
            </a:r>
          </a:p>
          <a:p>
            <a:pPr>
              <a:buClr>
                <a:srgbClr val="DA5B25"/>
              </a:buClr>
              <a:defRPr/>
            </a:pPr>
            <a:endParaRPr lang="en-US" altLang="nl-NL" sz="2800" dirty="0">
              <a:solidFill>
                <a:schemeClr val="accent2">
                  <a:lumMod val="50000"/>
                </a:schemeClr>
              </a:solidFill>
            </a:endParaRPr>
          </a:p>
        </p:txBody>
      </p:sp>
      <p:sp>
        <p:nvSpPr>
          <p:cNvPr id="3" name="Wolkvormig bijschrift 2"/>
          <p:cNvSpPr/>
          <p:nvPr/>
        </p:nvSpPr>
        <p:spPr bwMode="auto">
          <a:xfrm>
            <a:off x="418728" y="354562"/>
            <a:ext cx="648072" cy="576064"/>
          </a:xfrm>
          <a:prstGeom prst="cloudCallout">
            <a:avLst/>
          </a:prstGeom>
          <a:solidFill>
            <a:srgbClr val="F790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nl-NL" sz="1600">
              <a:latin typeface="Arial" panose="020B060402020202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pic>
        <p:nvPicPr>
          <p:cNvPr id="7" name="Afbeelding 6">
            <a:extLst>
              <a:ext uri="{FF2B5EF4-FFF2-40B4-BE49-F238E27FC236}">
                <a16:creationId xmlns:a16="http://schemas.microsoft.com/office/drawing/2014/main" id="{0375EB1A-DB00-4258-A51A-C17BB1EA98C1}"/>
              </a:ext>
            </a:extLst>
          </p:cNvPr>
          <p:cNvPicPr>
            <a:picLocks noChangeAspect="1"/>
          </p:cNvPicPr>
          <p:nvPr/>
        </p:nvPicPr>
        <p:blipFill>
          <a:blip r:embed="rId4"/>
          <a:stretch>
            <a:fillRect/>
          </a:stretch>
        </p:blipFill>
        <p:spPr>
          <a:xfrm>
            <a:off x="6570169" y="4582650"/>
            <a:ext cx="5268424" cy="1908459"/>
          </a:xfrm>
          <a:prstGeom prst="rect">
            <a:avLst/>
          </a:prstGeom>
        </p:spPr>
      </p:pic>
    </p:spTree>
    <p:extLst>
      <p:ext uri="{BB962C8B-B14F-4D97-AF65-F5344CB8AC3E}">
        <p14:creationId xmlns:p14="http://schemas.microsoft.com/office/powerpoint/2010/main" val="179732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anim calcmode="lin" valueType="num">
                                      <p:cBhvr additive="base">
                                        <p:cTn id="13"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anim calcmode="lin" valueType="num">
                                      <p:cBhvr additive="base">
                                        <p:cTn id="19"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en-US" altLang="nl-NL" sz="3600" b="1" dirty="0">
                <a:solidFill>
                  <a:schemeClr val="accent2">
                    <a:lumMod val="50000"/>
                  </a:schemeClr>
                </a:solidFill>
              </a:rPr>
              <a:t>BOTONTKALKING VERTRAGEN</a:t>
            </a:r>
            <a:endParaRPr lang="nl-NL" altLang="nl-NL" sz="3600" b="1" dirty="0">
              <a:solidFill>
                <a:schemeClr val="accent2">
                  <a:lumMod val="50000"/>
                </a:schemeClr>
              </a:solidFill>
            </a:endParaRPr>
          </a:p>
        </p:txBody>
      </p:sp>
      <p:sp>
        <p:nvSpPr>
          <p:cNvPr id="21507" name="Tijdelijke aanduiding voor inhoud 2"/>
          <p:cNvSpPr>
            <a:spLocks noGrp="1"/>
          </p:cNvSpPr>
          <p:nvPr>
            <p:ph sz="half" idx="1"/>
          </p:nvPr>
        </p:nvSpPr>
        <p:spPr>
          <a:xfrm>
            <a:off x="806824" y="1714500"/>
            <a:ext cx="6729336" cy="4450804"/>
          </a:xfrm>
        </p:spPr>
        <p:txBody>
          <a:bodyPr>
            <a:noAutofit/>
          </a:bodyPr>
          <a:lstStyle/>
          <a:p>
            <a:pPr marL="0" indent="0">
              <a:buClr>
                <a:srgbClr val="DA5B25"/>
              </a:buClr>
              <a:buNone/>
              <a:defRPr/>
            </a:pPr>
            <a:r>
              <a:rPr lang="en-US" altLang="nl-NL" sz="2400" b="1" dirty="0">
                <a:solidFill>
                  <a:srgbClr val="E38257"/>
                </a:solidFill>
              </a:rPr>
              <a:t>Vitamine D</a:t>
            </a:r>
            <a:br>
              <a:rPr lang="en-US" altLang="nl-NL" sz="2400" dirty="0">
                <a:solidFill>
                  <a:srgbClr val="DA5B25"/>
                </a:solidFill>
              </a:rPr>
            </a:br>
            <a:r>
              <a:rPr lang="en-US" altLang="nl-NL" sz="2400" dirty="0">
                <a:solidFill>
                  <a:schemeClr val="accent2">
                    <a:lumMod val="50000"/>
                  </a:schemeClr>
                </a:solidFill>
              </a:rPr>
              <a:t>Door zonlicht, voeding en</a:t>
            </a:r>
            <a:br>
              <a:rPr lang="en-US" altLang="nl-NL" sz="2400" dirty="0">
                <a:solidFill>
                  <a:schemeClr val="accent2">
                    <a:lumMod val="50000"/>
                  </a:schemeClr>
                </a:solidFill>
              </a:rPr>
            </a:br>
            <a:r>
              <a:rPr lang="en-US" altLang="nl-NL" sz="2400" dirty="0">
                <a:solidFill>
                  <a:schemeClr val="accent2">
                    <a:lumMod val="50000"/>
                  </a:schemeClr>
                </a:solidFill>
              </a:rPr>
              <a:t>zo nodig extra vitamine D </a:t>
            </a:r>
            <a:r>
              <a:rPr lang="en-US" altLang="nl-NL" sz="2400" dirty="0" err="1">
                <a:solidFill>
                  <a:schemeClr val="accent2">
                    <a:lumMod val="50000"/>
                  </a:schemeClr>
                </a:solidFill>
              </a:rPr>
              <a:t>innemen</a:t>
            </a:r>
            <a:br>
              <a:rPr lang="en-US" altLang="nl-NL" sz="2400" dirty="0"/>
            </a:br>
            <a:endParaRPr lang="en-US" altLang="nl-NL" sz="2400" dirty="0"/>
          </a:p>
          <a:p>
            <a:pPr marL="0" indent="0">
              <a:buClr>
                <a:srgbClr val="DA5B25"/>
              </a:buClr>
              <a:buNone/>
              <a:defRPr/>
            </a:pPr>
            <a:r>
              <a:rPr lang="en-US" altLang="nl-NL" sz="2400" b="1" dirty="0">
                <a:solidFill>
                  <a:srgbClr val="E38257"/>
                </a:solidFill>
              </a:rPr>
              <a:t>Wie elke dag </a:t>
            </a:r>
            <a:r>
              <a:rPr lang="en-US" altLang="nl-NL" sz="2400" b="1" dirty="0" err="1">
                <a:solidFill>
                  <a:srgbClr val="E38257"/>
                </a:solidFill>
              </a:rPr>
              <a:t>vitamine</a:t>
            </a:r>
            <a:r>
              <a:rPr lang="en-US" altLang="nl-NL" sz="2400" b="1" dirty="0">
                <a:solidFill>
                  <a:srgbClr val="E38257"/>
                </a:solidFill>
              </a:rPr>
              <a:t> D </a:t>
            </a:r>
            <a:r>
              <a:rPr lang="en-US" altLang="nl-NL" sz="2400" b="1" dirty="0" err="1">
                <a:solidFill>
                  <a:srgbClr val="E38257"/>
                </a:solidFill>
              </a:rPr>
              <a:t>tabletten</a:t>
            </a:r>
            <a:r>
              <a:rPr lang="en-US" altLang="nl-NL" sz="2400" b="1" dirty="0">
                <a:solidFill>
                  <a:srgbClr val="E38257"/>
                </a:solidFill>
              </a:rPr>
              <a:t>?</a:t>
            </a:r>
          </a:p>
          <a:p>
            <a:pPr marL="190500" lvl="1">
              <a:buClr>
                <a:srgbClr val="DA5B25"/>
              </a:buClr>
              <a:defRPr/>
            </a:pPr>
            <a:r>
              <a:rPr lang="en-US" altLang="nl-NL" sz="2400" dirty="0">
                <a:solidFill>
                  <a:schemeClr val="accent2">
                    <a:lumMod val="50000"/>
                  </a:schemeClr>
                </a:solidFill>
              </a:rPr>
              <a:t>Iedereen ouder dan 70 jaar: </a:t>
            </a:r>
            <a:r>
              <a:rPr lang="nl-NL" sz="2400" dirty="0">
                <a:solidFill>
                  <a:schemeClr val="accent2">
                    <a:lumMod val="50000"/>
                  </a:schemeClr>
                </a:solidFill>
              </a:rPr>
              <a:t>20 µg (800IE) </a:t>
            </a:r>
          </a:p>
          <a:p>
            <a:pPr marL="190500" lvl="1">
              <a:buClr>
                <a:srgbClr val="DA5B25"/>
              </a:buClr>
              <a:defRPr/>
            </a:pPr>
            <a:r>
              <a:rPr lang="en-US" sz="2400" dirty="0">
                <a:solidFill>
                  <a:schemeClr val="accent2">
                    <a:lumMod val="50000"/>
                  </a:schemeClr>
                </a:solidFill>
              </a:rPr>
              <a:t>Vrouwen 50-70 jaar: </a:t>
            </a:r>
            <a:r>
              <a:rPr lang="nl-NL" sz="2400" dirty="0">
                <a:solidFill>
                  <a:schemeClr val="accent2">
                    <a:lumMod val="50000"/>
                  </a:schemeClr>
                </a:solidFill>
              </a:rPr>
              <a:t>10 µg (400IE)</a:t>
            </a:r>
          </a:p>
          <a:p>
            <a:pPr marL="190500" lvl="1">
              <a:buClr>
                <a:srgbClr val="DA5B25"/>
              </a:buClr>
              <a:defRPr/>
            </a:pPr>
            <a:r>
              <a:rPr lang="nl-NL" sz="2400" dirty="0">
                <a:solidFill>
                  <a:schemeClr val="accent2">
                    <a:lumMod val="50000"/>
                  </a:schemeClr>
                </a:solidFill>
              </a:rPr>
              <a:t>Donkere huidskleur: 20 µg (800IE)</a:t>
            </a:r>
          </a:p>
          <a:p>
            <a:pPr marL="190500" lvl="1">
              <a:buClr>
                <a:srgbClr val="DA5B25"/>
              </a:buClr>
              <a:defRPr/>
            </a:pPr>
            <a:endParaRPr lang="nl-NL" sz="2400" dirty="0">
              <a:solidFill>
                <a:schemeClr val="accent2">
                  <a:lumMod val="50000"/>
                </a:schemeClr>
              </a:solidFill>
            </a:endParaRPr>
          </a:p>
          <a:p>
            <a:pPr marL="190500" lvl="1">
              <a:buClr>
                <a:srgbClr val="DA5B25"/>
              </a:buClr>
              <a:defRPr/>
            </a:pPr>
            <a:r>
              <a:rPr lang="nl-NL" sz="2400" dirty="0">
                <a:solidFill>
                  <a:schemeClr val="accent2">
                    <a:lumMod val="50000"/>
                  </a:schemeClr>
                </a:solidFill>
              </a:rPr>
              <a:t>Anderen, indien nodig</a:t>
            </a:r>
          </a:p>
          <a:p>
            <a:pPr marL="190500" lvl="1">
              <a:buClr>
                <a:srgbClr val="DA5B25"/>
              </a:buClr>
              <a:defRPr/>
            </a:pPr>
            <a:r>
              <a:rPr lang="nl-NL" sz="2400" dirty="0">
                <a:solidFill>
                  <a:schemeClr val="accent2">
                    <a:lumMod val="50000"/>
                  </a:schemeClr>
                </a:solidFill>
              </a:rPr>
              <a:t>Overleg met apotheker of huisarts </a:t>
            </a:r>
            <a:endParaRPr lang="en-US" altLang="nl-NL" sz="2400" dirty="0"/>
          </a:p>
          <a:p>
            <a:pPr>
              <a:defRPr/>
            </a:pPr>
            <a:endParaRPr lang="nl-NL" altLang="nl-NL" sz="2400"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pic>
        <p:nvPicPr>
          <p:cNvPr id="4" name="Tijdelijke aanduiding voor inhoud 3" descr="Clip Art Sun Rays 4 Free Stock Photo - Public Domain Picture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10236" y="2215705"/>
            <a:ext cx="4685108" cy="3748087"/>
          </a:xfrm>
        </p:spPr>
      </p:pic>
    </p:spTree>
    <p:extLst>
      <p:ext uri="{BB962C8B-B14F-4D97-AF65-F5344CB8AC3E}">
        <p14:creationId xmlns:p14="http://schemas.microsoft.com/office/powerpoint/2010/main" val="345297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en-US" altLang="nl-NL" sz="3600" b="1" dirty="0">
                <a:solidFill>
                  <a:schemeClr val="accent2">
                    <a:lumMod val="50000"/>
                  </a:schemeClr>
                </a:solidFill>
              </a:rPr>
              <a:t>BOTONTKALKING VERTRAGEN</a:t>
            </a:r>
            <a:endParaRPr lang="nl-NL" altLang="nl-NL" sz="3600" b="1" dirty="0">
              <a:solidFill>
                <a:schemeClr val="accent2">
                  <a:lumMod val="50000"/>
                </a:schemeClr>
              </a:solidFill>
            </a:endParaRPr>
          </a:p>
        </p:txBody>
      </p:sp>
      <p:sp>
        <p:nvSpPr>
          <p:cNvPr id="21507" name="Tijdelijke aanduiding voor inhoud 2"/>
          <p:cNvSpPr>
            <a:spLocks noGrp="1"/>
          </p:cNvSpPr>
          <p:nvPr>
            <p:ph sz="half" idx="1"/>
          </p:nvPr>
        </p:nvSpPr>
        <p:spPr>
          <a:xfrm>
            <a:off x="1066799" y="1779045"/>
            <a:ext cx="6993468" cy="4589481"/>
          </a:xfrm>
        </p:spPr>
        <p:txBody>
          <a:bodyPr>
            <a:noAutofit/>
          </a:bodyPr>
          <a:lstStyle/>
          <a:p>
            <a:pPr marL="0" indent="0">
              <a:buClr>
                <a:srgbClr val="DA5B25"/>
              </a:buClr>
              <a:buNone/>
              <a:defRPr/>
            </a:pPr>
            <a:r>
              <a:rPr lang="en-US" altLang="nl-NL" sz="2400" b="1" dirty="0" err="1">
                <a:solidFill>
                  <a:srgbClr val="E38257"/>
                </a:solidFill>
              </a:rPr>
              <a:t>Bewegen</a:t>
            </a:r>
            <a:r>
              <a:rPr lang="en-US" altLang="nl-NL" sz="2400" b="1" dirty="0">
                <a:solidFill>
                  <a:srgbClr val="E38257"/>
                </a:solidFill>
              </a:rPr>
              <a:t> </a:t>
            </a:r>
          </a:p>
          <a:p>
            <a:pPr>
              <a:buClr>
                <a:srgbClr val="DA5B25"/>
              </a:buClr>
              <a:defRPr/>
            </a:pPr>
            <a:r>
              <a:rPr lang="en-US" altLang="nl-NL" sz="2400" dirty="0" err="1">
                <a:solidFill>
                  <a:schemeClr val="accent2">
                    <a:lumMod val="50000"/>
                  </a:schemeClr>
                </a:solidFill>
              </a:rPr>
              <a:t>Zelf</a:t>
            </a:r>
            <a:r>
              <a:rPr lang="en-US" altLang="nl-NL" sz="2400" dirty="0">
                <a:solidFill>
                  <a:schemeClr val="accent2">
                    <a:lumMod val="50000"/>
                  </a:schemeClr>
                </a:solidFill>
              </a:rPr>
              <a:t> </a:t>
            </a:r>
            <a:r>
              <a:rPr lang="en-US" altLang="nl-NL" sz="2400" dirty="0" err="1">
                <a:solidFill>
                  <a:schemeClr val="accent2">
                    <a:lumMod val="50000"/>
                  </a:schemeClr>
                </a:solidFill>
              </a:rPr>
              <a:t>boodschappen</a:t>
            </a:r>
            <a:r>
              <a:rPr lang="en-US" altLang="nl-NL" sz="2400" dirty="0">
                <a:solidFill>
                  <a:schemeClr val="accent2">
                    <a:lumMod val="50000"/>
                  </a:schemeClr>
                </a:solidFill>
              </a:rPr>
              <a:t> </a:t>
            </a:r>
            <a:r>
              <a:rPr lang="en-US" altLang="nl-NL" sz="2400" dirty="0" err="1">
                <a:solidFill>
                  <a:schemeClr val="accent2">
                    <a:lumMod val="50000"/>
                  </a:schemeClr>
                </a:solidFill>
              </a:rPr>
              <a:t>doen</a:t>
            </a:r>
            <a:r>
              <a:rPr lang="en-US" altLang="nl-NL" sz="2400" dirty="0">
                <a:solidFill>
                  <a:schemeClr val="accent2">
                    <a:lumMod val="50000"/>
                  </a:schemeClr>
                </a:solidFill>
              </a:rPr>
              <a:t> en </a:t>
            </a:r>
            <a:r>
              <a:rPr lang="en-US" altLang="nl-NL" sz="2400" dirty="0" err="1">
                <a:solidFill>
                  <a:schemeClr val="accent2">
                    <a:lumMod val="50000"/>
                  </a:schemeClr>
                </a:solidFill>
              </a:rPr>
              <a:t>medicijnen</a:t>
            </a:r>
            <a:r>
              <a:rPr lang="en-US" altLang="nl-NL" sz="2400" dirty="0">
                <a:solidFill>
                  <a:schemeClr val="accent2">
                    <a:lumMod val="50000"/>
                  </a:schemeClr>
                </a:solidFill>
              </a:rPr>
              <a:t> </a:t>
            </a:r>
            <a:r>
              <a:rPr lang="en-US" altLang="nl-NL" sz="2400" dirty="0" err="1">
                <a:solidFill>
                  <a:schemeClr val="accent2">
                    <a:lumMod val="50000"/>
                  </a:schemeClr>
                </a:solidFill>
              </a:rPr>
              <a:t>ophalen</a:t>
            </a:r>
            <a:endParaRPr lang="en-US" altLang="nl-NL" sz="2400" dirty="0">
              <a:solidFill>
                <a:schemeClr val="accent2">
                  <a:lumMod val="50000"/>
                </a:schemeClr>
              </a:solidFill>
            </a:endParaRPr>
          </a:p>
          <a:p>
            <a:pPr>
              <a:buClr>
                <a:srgbClr val="DA5B25"/>
              </a:buClr>
              <a:defRPr/>
            </a:pPr>
            <a:r>
              <a:rPr lang="en-US" altLang="nl-NL" sz="2400" dirty="0" err="1">
                <a:solidFill>
                  <a:schemeClr val="accent2">
                    <a:lumMod val="50000"/>
                  </a:schemeClr>
                </a:solidFill>
              </a:rPr>
              <a:t>Wandelen</a:t>
            </a:r>
            <a:endParaRPr lang="en-US" altLang="nl-NL" sz="2400" dirty="0">
              <a:solidFill>
                <a:schemeClr val="accent2">
                  <a:lumMod val="50000"/>
                </a:schemeClr>
              </a:solidFill>
            </a:endParaRPr>
          </a:p>
          <a:p>
            <a:pPr>
              <a:buClr>
                <a:srgbClr val="DA5B25"/>
              </a:buClr>
              <a:defRPr/>
            </a:pPr>
            <a:r>
              <a:rPr lang="en-US" altLang="nl-NL" sz="2400" dirty="0" err="1">
                <a:solidFill>
                  <a:schemeClr val="accent2">
                    <a:lumMod val="50000"/>
                  </a:schemeClr>
                </a:solidFill>
              </a:rPr>
              <a:t>Groepslessen</a:t>
            </a:r>
            <a:r>
              <a:rPr lang="en-US" altLang="nl-NL" sz="2400" dirty="0">
                <a:solidFill>
                  <a:schemeClr val="accent2">
                    <a:lumMod val="50000"/>
                  </a:schemeClr>
                </a:solidFill>
              </a:rPr>
              <a:t> (Thuiszorg / </a:t>
            </a:r>
            <a:r>
              <a:rPr lang="en-US" altLang="nl-NL" sz="2400" dirty="0" err="1">
                <a:solidFill>
                  <a:schemeClr val="accent2">
                    <a:lumMod val="50000"/>
                  </a:schemeClr>
                </a:solidFill>
              </a:rPr>
              <a:t>fysio</a:t>
            </a:r>
            <a:r>
              <a:rPr lang="en-US" altLang="nl-NL" sz="2400" dirty="0">
                <a:solidFill>
                  <a:schemeClr val="accent2">
                    <a:lumMod val="50000"/>
                  </a:schemeClr>
                </a:solidFill>
              </a:rPr>
              <a:t>)</a:t>
            </a:r>
          </a:p>
          <a:p>
            <a:pPr marL="0" indent="0">
              <a:buClr>
                <a:srgbClr val="DA5B25"/>
              </a:buClr>
              <a:buNone/>
              <a:defRPr/>
            </a:pPr>
            <a:endParaRPr lang="en-US" altLang="nl-NL" sz="2400" b="1" dirty="0">
              <a:solidFill>
                <a:srgbClr val="E38257"/>
              </a:solidFill>
            </a:endParaRPr>
          </a:p>
          <a:p>
            <a:pPr marL="0" indent="0">
              <a:buClr>
                <a:srgbClr val="DA5B25"/>
              </a:buClr>
              <a:buNone/>
              <a:defRPr/>
            </a:pPr>
            <a:r>
              <a:rPr lang="en-US" altLang="nl-NL" sz="2400" b="1" dirty="0">
                <a:solidFill>
                  <a:srgbClr val="E38257"/>
                </a:solidFill>
              </a:rPr>
              <a:t>Calcium</a:t>
            </a:r>
          </a:p>
          <a:p>
            <a:pPr>
              <a:buClr>
                <a:srgbClr val="DA5B25"/>
              </a:buClr>
              <a:defRPr/>
            </a:pPr>
            <a:r>
              <a:rPr lang="en-US" altLang="nl-NL" sz="2400" dirty="0" err="1">
                <a:solidFill>
                  <a:schemeClr val="accent2">
                    <a:lumMod val="50000"/>
                  </a:schemeClr>
                </a:solidFill>
              </a:rPr>
              <a:t>Uit</a:t>
            </a:r>
            <a:r>
              <a:rPr lang="en-US" altLang="nl-NL" sz="2400" dirty="0">
                <a:solidFill>
                  <a:schemeClr val="accent2">
                    <a:lumMod val="50000"/>
                  </a:schemeClr>
                </a:solidFill>
              </a:rPr>
              <a:t> </a:t>
            </a:r>
            <a:r>
              <a:rPr lang="en-US" altLang="nl-NL" sz="2400" dirty="0" err="1">
                <a:solidFill>
                  <a:schemeClr val="accent2">
                    <a:lumMod val="50000"/>
                  </a:schemeClr>
                </a:solidFill>
              </a:rPr>
              <a:t>voeding</a:t>
            </a:r>
            <a:r>
              <a:rPr lang="en-US" altLang="nl-NL" sz="2400" dirty="0">
                <a:solidFill>
                  <a:schemeClr val="accent2">
                    <a:lumMod val="50000"/>
                  </a:schemeClr>
                </a:solidFill>
              </a:rPr>
              <a:t> (</a:t>
            </a:r>
            <a:r>
              <a:rPr lang="en-US" altLang="nl-NL" sz="2400" dirty="0" err="1">
                <a:solidFill>
                  <a:schemeClr val="accent2">
                    <a:lumMod val="50000"/>
                  </a:schemeClr>
                </a:solidFill>
              </a:rPr>
              <a:t>dagelijks</a:t>
            </a:r>
            <a:r>
              <a:rPr lang="en-US" altLang="nl-NL" sz="2400" dirty="0">
                <a:solidFill>
                  <a:schemeClr val="accent2">
                    <a:lumMod val="50000"/>
                  </a:schemeClr>
                </a:solidFill>
              </a:rPr>
              <a:t> 3 tot 4 </a:t>
            </a:r>
            <a:br>
              <a:rPr lang="en-US" altLang="nl-NL" sz="2400" dirty="0">
                <a:solidFill>
                  <a:schemeClr val="accent2">
                    <a:lumMod val="50000"/>
                  </a:schemeClr>
                </a:solidFill>
              </a:rPr>
            </a:br>
            <a:r>
              <a:rPr lang="en-US" altLang="nl-NL" sz="2400" dirty="0" err="1">
                <a:solidFill>
                  <a:schemeClr val="accent2">
                    <a:lumMod val="50000"/>
                  </a:schemeClr>
                </a:solidFill>
              </a:rPr>
              <a:t>consumpties</a:t>
            </a:r>
            <a:r>
              <a:rPr lang="en-US" altLang="nl-NL" sz="2400" dirty="0">
                <a:solidFill>
                  <a:schemeClr val="accent2">
                    <a:lumMod val="50000"/>
                  </a:schemeClr>
                </a:solidFill>
              </a:rPr>
              <a:t> </a:t>
            </a:r>
            <a:r>
              <a:rPr lang="en-US" altLang="nl-NL" sz="2400" dirty="0" err="1">
                <a:solidFill>
                  <a:schemeClr val="accent2">
                    <a:lumMod val="50000"/>
                  </a:schemeClr>
                </a:solidFill>
              </a:rPr>
              <a:t>melk</a:t>
            </a:r>
            <a:r>
              <a:rPr lang="en-US" altLang="nl-NL" sz="2400" dirty="0">
                <a:solidFill>
                  <a:schemeClr val="accent2">
                    <a:lumMod val="50000"/>
                  </a:schemeClr>
                </a:solidFill>
              </a:rPr>
              <a:t>, kaas, yoghurt) </a:t>
            </a:r>
            <a:br>
              <a:rPr lang="en-US" altLang="nl-NL" sz="2400" dirty="0"/>
            </a:br>
            <a:endParaRPr lang="en-US" altLang="nl-NL" sz="2400" dirty="0"/>
          </a:p>
          <a:p>
            <a:pPr marL="0" indent="0">
              <a:buClr>
                <a:srgbClr val="DA5B25"/>
              </a:buClr>
              <a:buNone/>
              <a:defRPr/>
            </a:pPr>
            <a:endParaRPr lang="en-US" altLang="nl-NL" sz="2400" dirty="0">
              <a:solidFill>
                <a:schemeClr val="accent2">
                  <a:lumMod val="50000"/>
                </a:schemeClr>
              </a:solidFill>
            </a:endParaRPr>
          </a:p>
          <a:p>
            <a:pPr marL="0" indent="0">
              <a:buClr>
                <a:srgbClr val="DA5B25"/>
              </a:buClr>
              <a:buNone/>
              <a:defRPr/>
            </a:pPr>
            <a:br>
              <a:rPr lang="en-US" altLang="nl-NL" sz="2400" dirty="0"/>
            </a:br>
            <a:endParaRPr lang="en-US" altLang="nl-NL" sz="2400" dirty="0"/>
          </a:p>
          <a:p>
            <a:pPr>
              <a:defRPr/>
            </a:pPr>
            <a:endParaRPr lang="en-US" altLang="nl-NL" sz="2400" dirty="0"/>
          </a:p>
          <a:p>
            <a:pPr>
              <a:defRPr/>
            </a:pPr>
            <a:endParaRPr lang="nl-NL" altLang="nl-NL"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pic>
        <p:nvPicPr>
          <p:cNvPr id="3" name="Afbeelding 2"/>
          <p:cNvPicPr>
            <a:picLocks noChangeAspect="1"/>
          </p:cNvPicPr>
          <p:nvPr/>
        </p:nvPicPr>
        <p:blipFill>
          <a:blip r:embed="rId4"/>
          <a:stretch>
            <a:fillRect/>
          </a:stretch>
        </p:blipFill>
        <p:spPr>
          <a:xfrm>
            <a:off x="6537825" y="3396342"/>
            <a:ext cx="5056243" cy="2794053"/>
          </a:xfrm>
          <a:prstGeom prst="rect">
            <a:avLst/>
          </a:prstGeom>
        </p:spPr>
      </p:pic>
    </p:spTree>
    <p:extLst>
      <p:ext uri="{BB962C8B-B14F-4D97-AF65-F5344CB8AC3E}">
        <p14:creationId xmlns:p14="http://schemas.microsoft.com/office/powerpoint/2010/main" val="537986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6578" y="2603677"/>
            <a:ext cx="9144000" cy="275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el 1"/>
          <p:cNvSpPr>
            <a:spLocks noGrp="1"/>
          </p:cNvSpPr>
          <p:nvPr>
            <p:ph type="title"/>
          </p:nvPr>
        </p:nvSpPr>
        <p:spPr/>
        <p:txBody>
          <a:bodyPr/>
          <a:lstStyle/>
          <a:p>
            <a:r>
              <a:rPr lang="nl-NL" altLang="nl-NL" sz="3600" b="1" dirty="0">
                <a:solidFill>
                  <a:schemeClr val="accent2">
                    <a:lumMod val="50000"/>
                  </a:schemeClr>
                </a:solidFill>
              </a:rPr>
              <a:t>3. ALCOHOL &amp; MEDICIJNEN</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1802359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jdelijke aanduiding voor inhoud 9"/>
          <p:cNvSpPr>
            <a:spLocks noGrp="1"/>
          </p:cNvSpPr>
          <p:nvPr>
            <p:ph sz="half" idx="1"/>
          </p:nvPr>
        </p:nvSpPr>
        <p:spPr>
          <a:xfrm>
            <a:off x="634701" y="2076226"/>
            <a:ext cx="6723529" cy="4130936"/>
          </a:xfrm>
        </p:spPr>
        <p:txBody>
          <a:bodyPr>
            <a:noAutofit/>
          </a:bodyPr>
          <a:lstStyle/>
          <a:p>
            <a:pPr marL="0" indent="0">
              <a:buClr>
                <a:srgbClr val="DA5B25"/>
              </a:buClr>
              <a:buNone/>
              <a:defRPr/>
            </a:pPr>
            <a:r>
              <a:rPr lang="nl-NL" altLang="nl-NL" sz="2400" b="1" dirty="0">
                <a:solidFill>
                  <a:srgbClr val="E38257"/>
                </a:solidFill>
              </a:rPr>
              <a:t>Wees voorzichtig!</a:t>
            </a:r>
            <a:endParaRPr lang="nl-NL" altLang="nl-NL" sz="2400" dirty="0">
              <a:solidFill>
                <a:srgbClr val="DA5B25"/>
              </a:solidFill>
            </a:endParaRPr>
          </a:p>
          <a:p>
            <a:pPr>
              <a:buClr>
                <a:srgbClr val="DA5B25"/>
              </a:buClr>
              <a:defRPr/>
            </a:pPr>
            <a:r>
              <a:rPr lang="nl-NL" altLang="nl-NL" sz="2400" dirty="0">
                <a:solidFill>
                  <a:schemeClr val="accent2">
                    <a:lumMod val="50000"/>
                  </a:schemeClr>
                </a:solidFill>
              </a:rPr>
              <a:t>Waarschuwingssticker: wie kent deze?</a:t>
            </a:r>
          </a:p>
          <a:p>
            <a:pPr>
              <a:buClr>
                <a:srgbClr val="DA5B25"/>
              </a:buClr>
              <a:defRPr/>
            </a:pPr>
            <a:r>
              <a:rPr lang="nl-NL" altLang="nl-NL" sz="2400" dirty="0">
                <a:solidFill>
                  <a:schemeClr val="accent2">
                    <a:lumMod val="50000"/>
                  </a:schemeClr>
                </a:solidFill>
              </a:rPr>
              <a:t>Effecten alcohol op lichaam</a:t>
            </a:r>
          </a:p>
          <a:p>
            <a:pPr>
              <a:buClr>
                <a:srgbClr val="DA5B25"/>
              </a:buClr>
              <a:defRPr/>
            </a:pPr>
            <a:r>
              <a:rPr lang="nl-NL" altLang="nl-NL" sz="2400" dirty="0">
                <a:solidFill>
                  <a:schemeClr val="accent2">
                    <a:lumMod val="50000"/>
                  </a:schemeClr>
                </a:solidFill>
              </a:rPr>
              <a:t>Wisselwerking alcohol en medicijnen</a:t>
            </a:r>
          </a:p>
          <a:p>
            <a:pPr lvl="1">
              <a:buClr>
                <a:srgbClr val="DA5B25"/>
              </a:buClr>
              <a:defRPr/>
            </a:pPr>
            <a:r>
              <a:rPr lang="en-US" altLang="nl-NL" sz="2400" dirty="0" err="1">
                <a:solidFill>
                  <a:schemeClr val="accent2">
                    <a:lumMod val="50000"/>
                  </a:schemeClr>
                </a:solidFill>
              </a:rPr>
              <a:t>Medicijnen</a:t>
            </a:r>
            <a:r>
              <a:rPr lang="en-US" altLang="nl-NL" sz="2400" dirty="0">
                <a:solidFill>
                  <a:schemeClr val="accent2">
                    <a:lumMod val="50000"/>
                  </a:schemeClr>
                </a:solidFill>
              </a:rPr>
              <a:t> </a:t>
            </a:r>
            <a:r>
              <a:rPr lang="en-US" altLang="nl-NL" sz="2400" dirty="0" err="1">
                <a:solidFill>
                  <a:schemeClr val="accent2">
                    <a:lumMod val="50000"/>
                  </a:schemeClr>
                </a:solidFill>
              </a:rPr>
              <a:t>versterken</a:t>
            </a:r>
            <a:r>
              <a:rPr lang="en-US" altLang="nl-NL" sz="2400" dirty="0">
                <a:solidFill>
                  <a:schemeClr val="accent2">
                    <a:lumMod val="50000"/>
                  </a:schemeClr>
                </a:solidFill>
              </a:rPr>
              <a:t> effect alcohol</a:t>
            </a:r>
          </a:p>
          <a:p>
            <a:pPr lvl="1">
              <a:buClr>
                <a:srgbClr val="DA5B25"/>
              </a:buClr>
              <a:defRPr/>
            </a:pPr>
            <a:r>
              <a:rPr lang="en-US" altLang="nl-NL" sz="2400" dirty="0">
                <a:solidFill>
                  <a:schemeClr val="accent2">
                    <a:lumMod val="50000"/>
                  </a:schemeClr>
                </a:solidFill>
              </a:rPr>
              <a:t>Alcohol </a:t>
            </a:r>
            <a:r>
              <a:rPr lang="en-US" altLang="nl-NL" sz="2400" dirty="0" err="1">
                <a:solidFill>
                  <a:schemeClr val="accent2">
                    <a:lumMod val="50000"/>
                  </a:schemeClr>
                </a:solidFill>
              </a:rPr>
              <a:t>versterkt</a:t>
            </a:r>
            <a:r>
              <a:rPr lang="en-US" altLang="nl-NL" sz="2400" dirty="0">
                <a:solidFill>
                  <a:schemeClr val="accent2">
                    <a:lumMod val="50000"/>
                  </a:schemeClr>
                </a:solidFill>
              </a:rPr>
              <a:t> </a:t>
            </a:r>
            <a:r>
              <a:rPr lang="en-US" altLang="nl-NL" sz="2400" dirty="0" err="1">
                <a:solidFill>
                  <a:schemeClr val="accent2">
                    <a:lumMod val="50000"/>
                  </a:schemeClr>
                </a:solidFill>
              </a:rPr>
              <a:t>bijwerking</a:t>
            </a:r>
            <a:r>
              <a:rPr lang="en-US" altLang="nl-NL" sz="2400" dirty="0">
                <a:solidFill>
                  <a:schemeClr val="accent2">
                    <a:lumMod val="50000"/>
                  </a:schemeClr>
                </a:solidFill>
              </a:rPr>
              <a:t> </a:t>
            </a:r>
            <a:r>
              <a:rPr lang="en-US" altLang="nl-NL" sz="2400" dirty="0" err="1">
                <a:solidFill>
                  <a:schemeClr val="accent2">
                    <a:lumMod val="50000"/>
                  </a:schemeClr>
                </a:solidFill>
              </a:rPr>
              <a:t>medicijnen</a:t>
            </a:r>
            <a:endParaRPr lang="en-US" altLang="nl-NL" sz="2400" dirty="0">
              <a:solidFill>
                <a:schemeClr val="accent2">
                  <a:lumMod val="50000"/>
                </a:schemeClr>
              </a:solidFill>
            </a:endParaRPr>
          </a:p>
          <a:p>
            <a:pPr>
              <a:buClr>
                <a:srgbClr val="DA5B25"/>
              </a:buClr>
              <a:defRPr/>
            </a:pPr>
            <a:endParaRPr lang="en-US" altLang="nl-NL" sz="2600" dirty="0">
              <a:solidFill>
                <a:schemeClr val="accent2">
                  <a:lumMod val="50000"/>
                </a:schemeClr>
              </a:solidFill>
            </a:endParaRPr>
          </a:p>
          <a:p>
            <a:pPr>
              <a:buClr>
                <a:srgbClr val="DA5B25"/>
              </a:buClr>
              <a:defRPr/>
            </a:pPr>
            <a:r>
              <a:rPr lang="en-US" altLang="nl-NL" sz="2600" dirty="0" err="1">
                <a:solidFill>
                  <a:schemeClr val="accent2">
                    <a:lumMod val="50000"/>
                  </a:schemeClr>
                </a:solidFill>
              </a:rPr>
              <a:t>Kan</a:t>
            </a:r>
            <a:r>
              <a:rPr lang="en-US" altLang="nl-NL" sz="2600" dirty="0">
                <a:solidFill>
                  <a:schemeClr val="accent2">
                    <a:lumMod val="50000"/>
                  </a:schemeClr>
                </a:solidFill>
              </a:rPr>
              <a:t> </a:t>
            </a:r>
            <a:r>
              <a:rPr lang="en-US" altLang="nl-NL" sz="2600" dirty="0" err="1">
                <a:solidFill>
                  <a:schemeClr val="accent2">
                    <a:lumMod val="50000"/>
                  </a:schemeClr>
                </a:solidFill>
              </a:rPr>
              <a:t>mijn</a:t>
            </a:r>
            <a:r>
              <a:rPr lang="en-US" altLang="nl-NL" sz="2600" dirty="0">
                <a:solidFill>
                  <a:schemeClr val="accent2">
                    <a:lumMod val="50000"/>
                  </a:schemeClr>
                </a:solidFill>
              </a:rPr>
              <a:t> </a:t>
            </a:r>
            <a:r>
              <a:rPr lang="en-US" altLang="nl-NL" sz="2600" dirty="0" err="1">
                <a:solidFill>
                  <a:schemeClr val="accent2">
                    <a:lumMod val="50000"/>
                  </a:schemeClr>
                </a:solidFill>
              </a:rPr>
              <a:t>medicijn</a:t>
            </a:r>
            <a:r>
              <a:rPr lang="en-US" altLang="nl-NL" sz="2600" dirty="0">
                <a:solidFill>
                  <a:schemeClr val="accent2">
                    <a:lumMod val="50000"/>
                  </a:schemeClr>
                </a:solidFill>
              </a:rPr>
              <a:t> met alcohol?</a:t>
            </a:r>
            <a:endParaRPr lang="nl-NL" altLang="nl-NL" sz="2600" dirty="0">
              <a:solidFill>
                <a:schemeClr val="accent2">
                  <a:lumMod val="50000"/>
                </a:schemeClr>
              </a:solidFill>
            </a:endParaRPr>
          </a:p>
          <a:p>
            <a:pPr marL="192088" lvl="1" indent="0">
              <a:buClr>
                <a:srgbClr val="DA5B25"/>
              </a:buClr>
              <a:buNone/>
              <a:defRPr/>
            </a:pPr>
            <a:endParaRPr lang="nl-NL" altLang="nl-NL" sz="2400" dirty="0">
              <a:solidFill>
                <a:schemeClr val="accent2">
                  <a:lumMod val="50000"/>
                </a:schemeClr>
              </a:solidFill>
            </a:endParaRPr>
          </a:p>
        </p:txBody>
      </p:sp>
      <p:pic>
        <p:nvPicPr>
          <p:cNvPr id="32772" name="Afbeelding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230" y="2257474"/>
            <a:ext cx="3653050" cy="206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lkvormig bijschrift 4"/>
          <p:cNvSpPr/>
          <p:nvPr/>
        </p:nvSpPr>
        <p:spPr bwMode="auto">
          <a:xfrm>
            <a:off x="310665" y="307308"/>
            <a:ext cx="648072" cy="576064"/>
          </a:xfrm>
          <a:prstGeom prst="cloudCallout">
            <a:avLst/>
          </a:prstGeom>
          <a:solidFill>
            <a:srgbClr val="F790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nl-NL" sz="1600">
              <a:latin typeface="Arial" panose="020B0604020202020204" pitchFamily="34" charset="0"/>
            </a:endParaRPr>
          </a:p>
        </p:txBody>
      </p:sp>
      <p:pic>
        <p:nvPicPr>
          <p:cNvPr id="3" name="Afbeelding 2"/>
          <p:cNvPicPr>
            <a:picLocks noChangeAspect="1"/>
          </p:cNvPicPr>
          <p:nvPr/>
        </p:nvPicPr>
        <p:blipFill rotWithShape="1">
          <a:blip r:embed="rId4"/>
          <a:srcRect t="17054"/>
          <a:stretch/>
        </p:blipFill>
        <p:spPr>
          <a:xfrm>
            <a:off x="6888551" y="4896312"/>
            <a:ext cx="4858728" cy="1478955"/>
          </a:xfrm>
          <a:prstGeom prst="rect">
            <a:avLst/>
          </a:prstGeom>
        </p:spPr>
      </p:pic>
      <p:sp>
        <p:nvSpPr>
          <p:cNvPr id="8" name="Titel 1"/>
          <p:cNvSpPr txBox="1">
            <a:spLocks/>
          </p:cNvSpPr>
          <p:nvPr/>
        </p:nvSpPr>
        <p:spPr>
          <a:xfrm>
            <a:off x="1219200" y="79499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nl-NL" altLang="nl-NL" sz="3600" b="1" dirty="0">
                <a:solidFill>
                  <a:schemeClr val="accent2">
                    <a:lumMod val="50000"/>
                  </a:schemeClr>
                </a:solidFill>
              </a:rPr>
              <a:t>ALCOHOL &amp; MEDICIJNEN</a:t>
            </a:r>
          </a:p>
        </p:txBody>
      </p:sp>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8945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additive="base">
                                        <p:cTn id="13" dur="500" fill="hold"/>
                                        <p:tgtEl>
                                          <p:spTgt spid="235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additive="base">
                                        <p:cTn id="19" dur="5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6">
                                            <p:txEl>
                                              <p:pRg st="3" end="3"/>
                                            </p:txEl>
                                          </p:spTgt>
                                        </p:tgtEl>
                                        <p:attrNameLst>
                                          <p:attrName>style.visibility</p:attrName>
                                        </p:attrNameLst>
                                      </p:cBhvr>
                                      <p:to>
                                        <p:strVal val="visible"/>
                                      </p:to>
                                    </p:set>
                                    <p:anim calcmode="lin" valueType="num">
                                      <p:cBhvr additive="base">
                                        <p:cTn id="25" dur="500" fill="hold"/>
                                        <p:tgtEl>
                                          <p:spTgt spid="2355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556">
                                            <p:txEl>
                                              <p:pRg st="4" end="4"/>
                                            </p:txEl>
                                          </p:spTgt>
                                        </p:tgtEl>
                                        <p:attrNameLst>
                                          <p:attrName>style.visibility</p:attrName>
                                        </p:attrNameLst>
                                      </p:cBhvr>
                                      <p:to>
                                        <p:strVal val="visible"/>
                                      </p:to>
                                    </p:set>
                                    <p:anim calcmode="lin" valueType="num">
                                      <p:cBhvr additive="base">
                                        <p:cTn id="29" dur="500" fill="hold"/>
                                        <p:tgtEl>
                                          <p:spTgt spid="2355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556">
                                            <p:txEl>
                                              <p:pRg st="5" end="5"/>
                                            </p:txEl>
                                          </p:spTgt>
                                        </p:tgtEl>
                                        <p:attrNameLst>
                                          <p:attrName>style.visibility</p:attrName>
                                        </p:attrNameLst>
                                      </p:cBhvr>
                                      <p:to>
                                        <p:strVal val="visible"/>
                                      </p:to>
                                    </p:set>
                                    <p:anim calcmode="lin" valueType="num">
                                      <p:cBhvr additive="base">
                                        <p:cTn id="33" dur="500" fill="hold"/>
                                        <p:tgtEl>
                                          <p:spTgt spid="2355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55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556">
                                            <p:txEl>
                                              <p:pRg st="7" end="7"/>
                                            </p:txEl>
                                          </p:spTgt>
                                        </p:tgtEl>
                                        <p:attrNameLst>
                                          <p:attrName>style.visibility</p:attrName>
                                        </p:attrNameLst>
                                      </p:cBhvr>
                                      <p:to>
                                        <p:strVal val="visible"/>
                                      </p:to>
                                    </p:set>
                                    <p:anim calcmode="lin" valueType="num">
                                      <p:cBhvr additive="base">
                                        <p:cTn id="39" dur="500" fill="hold"/>
                                        <p:tgtEl>
                                          <p:spTgt spid="2355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556">
                                            <p:txEl>
                                              <p:pRg st="7" end="7"/>
                                            </p:txEl>
                                          </p:spTgt>
                                        </p:tgtEl>
                                        <p:attrNameLst>
                                          <p:attrName>ppt_y</p:attrName>
                                        </p:attrNameLst>
                                      </p:cBhvr>
                                      <p:tavLst>
                                        <p:tav tm="0">
                                          <p:val>
                                            <p:strVal val="1+#ppt_h/2"/>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accent2">
                    <a:lumMod val="50000"/>
                  </a:schemeClr>
                </a:solidFill>
              </a:rPr>
              <a:t>ONDERWERPEN</a:t>
            </a:r>
          </a:p>
        </p:txBody>
      </p:sp>
      <p:sp>
        <p:nvSpPr>
          <p:cNvPr id="3" name="Tijdelijke aanduiding voor inhoud 2"/>
          <p:cNvSpPr>
            <a:spLocks noGrp="1"/>
          </p:cNvSpPr>
          <p:nvPr>
            <p:ph idx="1"/>
          </p:nvPr>
        </p:nvSpPr>
        <p:spPr>
          <a:xfrm>
            <a:off x="819374" y="2103119"/>
            <a:ext cx="5936428" cy="4254649"/>
          </a:xfrm>
        </p:spPr>
        <p:txBody>
          <a:bodyPr>
            <a:normAutofit/>
          </a:bodyPr>
          <a:lstStyle/>
          <a:p>
            <a:pPr marL="0" indent="0">
              <a:buClr>
                <a:srgbClr val="E38257"/>
              </a:buClr>
              <a:buNone/>
            </a:pPr>
            <a:r>
              <a:rPr lang="en-US" sz="2400" dirty="0" err="1">
                <a:solidFill>
                  <a:schemeClr val="accent2">
                    <a:lumMod val="50000"/>
                  </a:schemeClr>
                </a:solidFill>
              </a:rPr>
              <a:t>Algemene</a:t>
            </a:r>
            <a:r>
              <a:rPr lang="en-US" sz="2400" dirty="0">
                <a:solidFill>
                  <a:schemeClr val="accent2">
                    <a:lumMod val="50000"/>
                  </a:schemeClr>
                </a:solidFill>
              </a:rPr>
              <a:t> </a:t>
            </a:r>
            <a:r>
              <a:rPr lang="en-US" sz="2400" dirty="0" err="1">
                <a:solidFill>
                  <a:schemeClr val="accent2">
                    <a:lumMod val="50000"/>
                  </a:schemeClr>
                </a:solidFill>
              </a:rPr>
              <a:t>informatie</a:t>
            </a:r>
            <a:endParaRPr lang="en-US" sz="2400" dirty="0">
              <a:solidFill>
                <a:schemeClr val="accent2">
                  <a:lumMod val="50000"/>
                </a:schemeClr>
              </a:solidFill>
            </a:endParaRPr>
          </a:p>
          <a:p>
            <a:pPr marL="0" indent="0">
              <a:buClr>
                <a:srgbClr val="E38257"/>
              </a:buClr>
              <a:buNone/>
            </a:pPr>
            <a:endParaRPr lang="en-US" sz="2400" dirty="0">
              <a:solidFill>
                <a:schemeClr val="accent2">
                  <a:lumMod val="50000"/>
                </a:schemeClr>
              </a:solidFill>
            </a:endParaRPr>
          </a:p>
          <a:p>
            <a:pPr marL="457200" indent="-457200">
              <a:buClr>
                <a:srgbClr val="E38257"/>
              </a:buClr>
              <a:buFont typeface="+mj-lt"/>
              <a:buAutoNum type="arabicPeriod"/>
            </a:pPr>
            <a:r>
              <a:rPr lang="en-US" sz="2400" dirty="0" err="1">
                <a:solidFill>
                  <a:schemeClr val="accent2">
                    <a:lumMod val="50000"/>
                  </a:schemeClr>
                </a:solidFill>
              </a:rPr>
              <a:t>Ouderen</a:t>
            </a:r>
            <a:r>
              <a:rPr lang="en-US" sz="2400" dirty="0">
                <a:solidFill>
                  <a:schemeClr val="accent2">
                    <a:lumMod val="50000"/>
                  </a:schemeClr>
                </a:solidFill>
              </a:rPr>
              <a:t>, </a:t>
            </a:r>
            <a:r>
              <a:rPr lang="en-US" sz="2400" dirty="0" err="1">
                <a:solidFill>
                  <a:schemeClr val="accent2">
                    <a:lumMod val="50000"/>
                  </a:schemeClr>
                </a:solidFill>
              </a:rPr>
              <a:t>medicijnen</a:t>
            </a:r>
            <a:r>
              <a:rPr lang="en-US" sz="2400" dirty="0">
                <a:solidFill>
                  <a:schemeClr val="accent2">
                    <a:lumMod val="50000"/>
                  </a:schemeClr>
                </a:solidFill>
              </a:rPr>
              <a:t> &amp; </a:t>
            </a:r>
            <a:r>
              <a:rPr lang="en-US" sz="2400" dirty="0" err="1">
                <a:solidFill>
                  <a:schemeClr val="accent2">
                    <a:lumMod val="50000"/>
                  </a:schemeClr>
                </a:solidFill>
              </a:rPr>
              <a:t>vallen</a:t>
            </a:r>
            <a:endParaRPr lang="en-US" sz="2400" dirty="0">
              <a:solidFill>
                <a:schemeClr val="accent2">
                  <a:lumMod val="50000"/>
                </a:schemeClr>
              </a:solidFill>
            </a:endParaRPr>
          </a:p>
          <a:p>
            <a:pPr marL="457200" indent="-457200">
              <a:buClr>
                <a:srgbClr val="E38257"/>
              </a:buClr>
              <a:buFont typeface="+mj-lt"/>
              <a:buAutoNum type="arabicPeriod"/>
            </a:pPr>
            <a:r>
              <a:rPr lang="en-US" sz="2400" dirty="0" err="1">
                <a:solidFill>
                  <a:schemeClr val="accent2">
                    <a:lumMod val="50000"/>
                  </a:schemeClr>
                </a:solidFill>
              </a:rPr>
              <a:t>Sterke</a:t>
            </a:r>
            <a:r>
              <a:rPr lang="en-US" sz="2400" dirty="0">
                <a:solidFill>
                  <a:schemeClr val="accent2">
                    <a:lumMod val="50000"/>
                  </a:schemeClr>
                </a:solidFill>
              </a:rPr>
              <a:t> </a:t>
            </a:r>
            <a:r>
              <a:rPr lang="en-US" sz="2400" dirty="0" err="1">
                <a:solidFill>
                  <a:schemeClr val="accent2">
                    <a:lumMod val="50000"/>
                  </a:schemeClr>
                </a:solidFill>
              </a:rPr>
              <a:t>botten</a:t>
            </a:r>
            <a:endParaRPr lang="en-US" sz="2400" dirty="0">
              <a:solidFill>
                <a:schemeClr val="accent2">
                  <a:lumMod val="50000"/>
                </a:schemeClr>
              </a:solidFill>
            </a:endParaRPr>
          </a:p>
          <a:p>
            <a:pPr marL="457200" indent="-457200">
              <a:buClr>
                <a:srgbClr val="E38257"/>
              </a:buClr>
              <a:buFont typeface="+mj-lt"/>
              <a:buAutoNum type="arabicPeriod"/>
            </a:pPr>
            <a:r>
              <a:rPr lang="en-US" sz="2400" dirty="0">
                <a:solidFill>
                  <a:schemeClr val="accent2">
                    <a:lumMod val="50000"/>
                  </a:schemeClr>
                </a:solidFill>
              </a:rPr>
              <a:t>Alcohol &amp; </a:t>
            </a:r>
            <a:r>
              <a:rPr lang="en-US" sz="2400" dirty="0" err="1">
                <a:solidFill>
                  <a:schemeClr val="accent2">
                    <a:lumMod val="50000"/>
                  </a:schemeClr>
                </a:solidFill>
              </a:rPr>
              <a:t>medicijnen</a:t>
            </a:r>
            <a:endParaRPr lang="en-US" sz="2400" dirty="0">
              <a:solidFill>
                <a:schemeClr val="accent2">
                  <a:lumMod val="50000"/>
                </a:schemeClr>
              </a:solidFill>
            </a:endParaRPr>
          </a:p>
          <a:p>
            <a:pPr marL="457200" indent="-457200">
              <a:buClr>
                <a:srgbClr val="E38257"/>
              </a:buClr>
              <a:buFont typeface="+mj-lt"/>
              <a:buAutoNum type="arabicPeriod"/>
            </a:pPr>
            <a:r>
              <a:rPr lang="en-US" sz="2400" dirty="0">
                <a:solidFill>
                  <a:schemeClr val="accent2">
                    <a:lumMod val="50000"/>
                  </a:schemeClr>
                </a:solidFill>
              </a:rPr>
              <a:t>Wat </a:t>
            </a:r>
            <a:r>
              <a:rPr lang="en-US" sz="2400" dirty="0" err="1">
                <a:solidFill>
                  <a:schemeClr val="accent2">
                    <a:lumMod val="50000"/>
                  </a:schemeClr>
                </a:solidFill>
              </a:rPr>
              <a:t>kan</a:t>
            </a:r>
            <a:r>
              <a:rPr lang="en-US" sz="2400" dirty="0">
                <a:solidFill>
                  <a:schemeClr val="accent2">
                    <a:lumMod val="50000"/>
                  </a:schemeClr>
                </a:solidFill>
              </a:rPr>
              <a:t> de </a:t>
            </a:r>
            <a:r>
              <a:rPr lang="en-US" sz="2400" dirty="0" err="1">
                <a:solidFill>
                  <a:schemeClr val="accent2">
                    <a:lumMod val="50000"/>
                  </a:schemeClr>
                </a:solidFill>
              </a:rPr>
              <a:t>apotheker</a:t>
            </a:r>
            <a:r>
              <a:rPr lang="en-US" sz="2400" dirty="0">
                <a:solidFill>
                  <a:schemeClr val="accent2">
                    <a:lumMod val="50000"/>
                  </a:schemeClr>
                </a:solidFill>
              </a:rPr>
              <a:t> voor u </a:t>
            </a:r>
            <a:r>
              <a:rPr lang="en-US" sz="2400" dirty="0" err="1">
                <a:solidFill>
                  <a:schemeClr val="accent2">
                    <a:lumMod val="50000"/>
                  </a:schemeClr>
                </a:solidFill>
              </a:rPr>
              <a:t>betekenen</a:t>
            </a:r>
            <a:r>
              <a:rPr lang="en-US" sz="2400" dirty="0">
                <a:solidFill>
                  <a:schemeClr val="accent2">
                    <a:lumMod val="50000"/>
                  </a:schemeClr>
                </a:solidFill>
              </a:rPr>
              <a:t>?</a:t>
            </a:r>
          </a:p>
          <a:p>
            <a:pPr marL="457200" indent="-457200">
              <a:buClr>
                <a:srgbClr val="E38257"/>
              </a:buClr>
              <a:buFont typeface="+mj-lt"/>
              <a:buAutoNum type="arabicPeriod"/>
            </a:pPr>
            <a:r>
              <a:rPr lang="en-US" sz="2400" dirty="0">
                <a:solidFill>
                  <a:schemeClr val="accent2">
                    <a:lumMod val="50000"/>
                  </a:schemeClr>
                </a:solidFill>
              </a:rPr>
              <a:t>Wat </a:t>
            </a:r>
            <a:r>
              <a:rPr lang="en-US" sz="2400" dirty="0" err="1">
                <a:solidFill>
                  <a:schemeClr val="accent2">
                    <a:lumMod val="50000"/>
                  </a:schemeClr>
                </a:solidFill>
              </a:rPr>
              <a:t>kunt</a:t>
            </a:r>
            <a:r>
              <a:rPr lang="en-US" sz="2400" dirty="0">
                <a:solidFill>
                  <a:schemeClr val="accent2">
                    <a:lumMod val="50000"/>
                  </a:schemeClr>
                </a:solidFill>
              </a:rPr>
              <a:t> u </a:t>
            </a:r>
            <a:r>
              <a:rPr lang="en-US" sz="2400" dirty="0" err="1">
                <a:solidFill>
                  <a:schemeClr val="accent2">
                    <a:lumMod val="50000"/>
                  </a:schemeClr>
                </a:solidFill>
              </a:rPr>
              <a:t>zelf</a:t>
            </a:r>
            <a:r>
              <a:rPr lang="en-US" sz="2400" dirty="0">
                <a:solidFill>
                  <a:schemeClr val="accent2">
                    <a:lumMod val="50000"/>
                  </a:schemeClr>
                </a:solidFill>
              </a:rPr>
              <a:t> </a:t>
            </a:r>
            <a:r>
              <a:rPr lang="en-US" sz="2400" dirty="0" err="1">
                <a:solidFill>
                  <a:schemeClr val="accent2">
                    <a:lumMod val="50000"/>
                  </a:schemeClr>
                </a:solidFill>
              </a:rPr>
              <a:t>doen</a:t>
            </a:r>
            <a:r>
              <a:rPr lang="en-US" sz="2400" dirty="0">
                <a:solidFill>
                  <a:schemeClr val="accent2">
                    <a:lumMod val="50000"/>
                  </a:schemeClr>
                </a:solidFill>
              </a:rPr>
              <a:t>?</a:t>
            </a:r>
          </a:p>
          <a:p>
            <a:pPr marL="342900" indent="-342900">
              <a:buFont typeface="+mj-lt"/>
              <a:buAutoNum type="arabicPeriod"/>
            </a:pPr>
            <a:endParaRPr lang="nl-NL" sz="24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pic>
        <p:nvPicPr>
          <p:cNvPr id="5" name="Afbeelding 4"/>
          <p:cNvPicPr>
            <a:picLocks noChangeAspect="1"/>
          </p:cNvPicPr>
          <p:nvPr/>
        </p:nvPicPr>
        <p:blipFill rotWithShape="1">
          <a:blip r:embed="rId3"/>
          <a:srcRect l="2475" t="2248" b="1737"/>
          <a:stretch/>
        </p:blipFill>
        <p:spPr>
          <a:xfrm>
            <a:off x="7113319" y="2268186"/>
            <a:ext cx="4719016" cy="4085113"/>
          </a:xfrm>
          <a:prstGeom prst="rect">
            <a:avLst/>
          </a:prstGeom>
        </p:spPr>
      </p:pic>
    </p:spTree>
    <p:extLst>
      <p:ext uri="{BB962C8B-B14F-4D97-AF65-F5344CB8AC3E}">
        <p14:creationId xmlns:p14="http://schemas.microsoft.com/office/powerpoint/2010/main" val="387922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el 1"/>
          <p:cNvSpPr>
            <a:spLocks noGrp="1"/>
          </p:cNvSpPr>
          <p:nvPr>
            <p:ph type="title"/>
          </p:nvPr>
        </p:nvSpPr>
        <p:spPr>
          <a:xfrm>
            <a:off x="1066800" y="642594"/>
            <a:ext cx="7700682" cy="1498178"/>
          </a:xfrm>
        </p:spPr>
        <p:txBody>
          <a:bodyPr/>
          <a:lstStyle/>
          <a:p>
            <a:r>
              <a:rPr lang="nl-NL" altLang="nl-NL" sz="3600" b="1" dirty="0">
                <a:solidFill>
                  <a:schemeClr val="accent2">
                    <a:lumMod val="50000"/>
                  </a:schemeClr>
                </a:solidFill>
              </a:rPr>
              <a:t>4. 	WAT KAN DE APOTHEKER 	VOOR U BETEKENEN?</a:t>
            </a:r>
          </a:p>
        </p:txBody>
      </p:sp>
      <p:pic>
        <p:nvPicPr>
          <p:cNvPr id="4" name="Afbeelding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7689" y="2418867"/>
            <a:ext cx="6073422" cy="382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378081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000" y="653144"/>
            <a:ext cx="8585788" cy="1038072"/>
          </a:xfrm>
        </p:spPr>
        <p:txBody>
          <a:bodyPr>
            <a:noAutofit/>
          </a:bodyPr>
          <a:lstStyle/>
          <a:p>
            <a:r>
              <a:rPr lang="nl-NL" sz="3600" b="1" dirty="0"/>
              <a:t>DE APOTHEKER</a:t>
            </a:r>
            <a:br>
              <a:rPr lang="nl-NL" sz="3600" b="1" dirty="0"/>
            </a:br>
            <a:endParaRPr lang="nl-NL" sz="3600" b="1" dirty="0"/>
          </a:p>
        </p:txBody>
      </p:sp>
      <p:sp>
        <p:nvSpPr>
          <p:cNvPr id="3" name="Tijdelijke aanduiding voor inhoud 2"/>
          <p:cNvSpPr>
            <a:spLocks noGrp="1"/>
          </p:cNvSpPr>
          <p:nvPr>
            <p:ph idx="1"/>
          </p:nvPr>
        </p:nvSpPr>
        <p:spPr>
          <a:xfrm>
            <a:off x="612000" y="1691215"/>
            <a:ext cx="11160000" cy="3634983"/>
          </a:xfrm>
        </p:spPr>
        <p:txBody>
          <a:bodyPr>
            <a:normAutofit/>
          </a:bodyPr>
          <a:lstStyle/>
          <a:p>
            <a:r>
              <a:rPr lang="nl-NL" sz="2400" dirty="0">
                <a:solidFill>
                  <a:schemeClr val="accent2">
                    <a:lumMod val="50000"/>
                  </a:schemeClr>
                </a:solidFill>
              </a:rPr>
              <a:t>Controleert recepten en overlegt met arts</a:t>
            </a:r>
          </a:p>
          <a:p>
            <a:r>
              <a:rPr lang="nl-NL" sz="2400" dirty="0">
                <a:solidFill>
                  <a:schemeClr val="accent2">
                    <a:lumMod val="50000"/>
                  </a:schemeClr>
                </a:solidFill>
              </a:rPr>
              <a:t>Kijkt na of uw medicijnen samen gebruikt mogen worden </a:t>
            </a:r>
          </a:p>
          <a:p>
            <a:r>
              <a:rPr lang="nl-NL" sz="2400" dirty="0">
                <a:solidFill>
                  <a:schemeClr val="accent2">
                    <a:lumMod val="50000"/>
                  </a:schemeClr>
                </a:solidFill>
              </a:rPr>
              <a:t>Geeft medicijninformatie</a:t>
            </a:r>
          </a:p>
          <a:p>
            <a:r>
              <a:rPr lang="nl-NL" sz="2400" dirty="0">
                <a:solidFill>
                  <a:schemeClr val="accent2">
                    <a:lumMod val="50000"/>
                  </a:schemeClr>
                </a:solidFill>
              </a:rPr>
              <a:t>Houdt uw medicatiedossier compleet en actueel</a:t>
            </a:r>
          </a:p>
          <a:p>
            <a:r>
              <a:rPr lang="nl-NL" sz="2400" dirty="0">
                <a:solidFill>
                  <a:schemeClr val="accent2">
                    <a:lumMod val="50000"/>
                  </a:schemeClr>
                </a:solidFill>
              </a:rPr>
              <a:t>Voert zorggesprekken (</a:t>
            </a:r>
            <a:r>
              <a:rPr lang="nl-NL" sz="2400" b="1" dirty="0">
                <a:solidFill>
                  <a:schemeClr val="accent2">
                    <a:lumMod val="50000"/>
                  </a:schemeClr>
                </a:solidFill>
              </a:rPr>
              <a:t>medicatiebeoordeling</a:t>
            </a:r>
            <a:r>
              <a:rPr lang="nl-NL" sz="2400" dirty="0">
                <a:solidFill>
                  <a:schemeClr val="accent2">
                    <a:lumMod val="50000"/>
                  </a:schemeClr>
                </a:solidFill>
              </a:rPr>
              <a:t> / medicijnconsult)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241928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2000" y="1691215"/>
            <a:ext cx="11160000" cy="4428784"/>
          </a:xfrm>
        </p:spPr>
        <p:txBody>
          <a:bodyPr>
            <a:normAutofit/>
          </a:bodyPr>
          <a:lstStyle/>
          <a:p>
            <a:r>
              <a:rPr lang="nl-NL" sz="2400" dirty="0">
                <a:solidFill>
                  <a:schemeClr val="accent2">
                    <a:lumMod val="50000"/>
                  </a:schemeClr>
                </a:solidFill>
              </a:rPr>
              <a:t>Biedt services aan (medicijnrol / herhaalservice / bezorgen)</a:t>
            </a:r>
          </a:p>
          <a:p>
            <a:r>
              <a:rPr lang="nl-NL" sz="2400" dirty="0">
                <a:solidFill>
                  <a:schemeClr val="accent2">
                    <a:lumMod val="50000"/>
                  </a:schemeClr>
                </a:solidFill>
              </a:rPr>
              <a:t>Verwerkt medicijnafval op een veilige manier</a:t>
            </a:r>
          </a:p>
          <a:p>
            <a:r>
              <a:rPr lang="nl-NL" sz="2400" dirty="0">
                <a:solidFill>
                  <a:schemeClr val="accent2">
                    <a:lumMod val="50000"/>
                  </a:schemeClr>
                </a:solidFill>
              </a:rPr>
              <a:t>Biedt verschillende hulpmiddelen aan</a:t>
            </a:r>
            <a:br>
              <a:rPr lang="nl-NL" sz="2400" dirty="0">
                <a:solidFill>
                  <a:schemeClr val="accent2">
                    <a:lumMod val="50000"/>
                  </a:schemeClr>
                </a:solidFill>
              </a:rPr>
            </a:br>
            <a:endParaRPr lang="nl-NL" sz="2400" dirty="0">
              <a:solidFill>
                <a:schemeClr val="accent2">
                  <a:lumMod val="50000"/>
                </a:schemeClr>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945" y="3848326"/>
            <a:ext cx="2600889" cy="2271670"/>
          </a:xfrm>
          <a:prstGeom prst="rect">
            <a:avLst/>
          </a:prstGeom>
        </p:spPr>
      </p:pic>
      <p:pic>
        <p:nvPicPr>
          <p:cNvPr id="5" name="Afbeelding 4"/>
          <p:cNvPicPr>
            <a:picLocks noChangeAspect="1"/>
          </p:cNvPicPr>
          <p:nvPr/>
        </p:nvPicPr>
        <p:blipFill rotWithShape="1">
          <a:blip r:embed="rId4">
            <a:extLst>
              <a:ext uri="{28A0092B-C50C-407E-A947-70E740481C1C}">
                <a14:useLocalDpi xmlns:a14="http://schemas.microsoft.com/office/drawing/2010/main" val="0"/>
              </a:ext>
            </a:extLst>
          </a:blip>
          <a:srcRect l="5532"/>
          <a:stretch/>
        </p:blipFill>
        <p:spPr>
          <a:xfrm>
            <a:off x="3915006" y="3848325"/>
            <a:ext cx="2062115" cy="2271671"/>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010" y="3848326"/>
            <a:ext cx="2141774" cy="2271671"/>
          </a:xfrm>
          <a:prstGeom prst="rect">
            <a:avLst/>
          </a:prstGeom>
        </p:spPr>
      </p:pic>
      <p:pic>
        <p:nvPicPr>
          <p:cNvPr id="7" name="Afbeelding 6"/>
          <p:cNvPicPr>
            <a:picLocks noChangeAspect="1"/>
          </p:cNvPicPr>
          <p:nvPr/>
        </p:nvPicPr>
        <p:blipFill rotWithShape="1">
          <a:blip r:embed="rId6">
            <a:extLst>
              <a:ext uri="{28A0092B-C50C-407E-A947-70E740481C1C}">
                <a14:useLocalDpi xmlns:a14="http://schemas.microsoft.com/office/drawing/2010/main" val="0"/>
              </a:ext>
            </a:extLst>
          </a:blip>
          <a:srcRect t="23022" b="11475"/>
          <a:stretch/>
        </p:blipFill>
        <p:spPr>
          <a:xfrm>
            <a:off x="9040182" y="3848326"/>
            <a:ext cx="2440248" cy="2271671"/>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
        <p:nvSpPr>
          <p:cNvPr id="9" name="Titel 1"/>
          <p:cNvSpPr>
            <a:spLocks noGrp="1"/>
          </p:cNvSpPr>
          <p:nvPr>
            <p:ph type="title"/>
          </p:nvPr>
        </p:nvSpPr>
        <p:spPr>
          <a:xfrm>
            <a:off x="612000" y="653144"/>
            <a:ext cx="8585788" cy="1038072"/>
          </a:xfrm>
        </p:spPr>
        <p:txBody>
          <a:bodyPr>
            <a:noAutofit/>
          </a:bodyPr>
          <a:lstStyle/>
          <a:p>
            <a:r>
              <a:rPr lang="nl-NL" sz="3600" b="1" dirty="0"/>
              <a:t>DE APOTHEKER</a:t>
            </a:r>
            <a:br>
              <a:rPr lang="nl-NL" sz="3600" b="1" dirty="0"/>
            </a:br>
            <a:endParaRPr lang="nl-NL" sz="3600" b="1" dirty="0"/>
          </a:p>
        </p:txBody>
      </p:sp>
    </p:spTree>
    <p:extLst>
      <p:ext uri="{BB962C8B-B14F-4D97-AF65-F5344CB8AC3E}">
        <p14:creationId xmlns:p14="http://schemas.microsoft.com/office/powerpoint/2010/main" val="3943662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accent2">
                    <a:lumMod val="50000"/>
                  </a:schemeClr>
                </a:solidFill>
              </a:rPr>
              <a:t>MEDICATIEBEOORDELING</a:t>
            </a:r>
          </a:p>
        </p:txBody>
      </p:sp>
      <p:sp>
        <p:nvSpPr>
          <p:cNvPr id="3" name="Tijdelijke aanduiding voor inhoud 2"/>
          <p:cNvSpPr>
            <a:spLocks noGrp="1"/>
          </p:cNvSpPr>
          <p:nvPr>
            <p:ph idx="1"/>
          </p:nvPr>
        </p:nvSpPr>
        <p:spPr>
          <a:xfrm>
            <a:off x="1066799" y="2103120"/>
            <a:ext cx="8676291" cy="3931920"/>
          </a:xfrm>
        </p:spPr>
        <p:txBody>
          <a:bodyPr>
            <a:normAutofit/>
          </a:bodyPr>
          <a:lstStyle/>
          <a:p>
            <a:r>
              <a:rPr lang="nl-NL" sz="2400" dirty="0">
                <a:solidFill>
                  <a:schemeClr val="accent2">
                    <a:lumMod val="50000"/>
                  </a:schemeClr>
                </a:solidFill>
              </a:rPr>
              <a:t>Samen alle medicijnen bespreken.</a:t>
            </a:r>
          </a:p>
          <a:p>
            <a:endParaRPr lang="nl-NL" sz="2400" dirty="0">
              <a:solidFill>
                <a:schemeClr val="accent2">
                  <a:lumMod val="50000"/>
                </a:schemeClr>
              </a:solidFill>
            </a:endParaRPr>
          </a:p>
          <a:p>
            <a:r>
              <a:rPr lang="nl-NL" sz="2400" dirty="0">
                <a:solidFill>
                  <a:schemeClr val="accent2">
                    <a:lumMod val="50000"/>
                  </a:schemeClr>
                </a:solidFill>
              </a:rPr>
              <a:t>In overleg met u en uw huisarts kunnen er aanpassingen gedaan worden in uw medicijngebruik.</a:t>
            </a:r>
          </a:p>
          <a:p>
            <a:endParaRPr lang="nl-NL" sz="2400" dirty="0">
              <a:solidFill>
                <a:schemeClr val="accent2">
                  <a:lumMod val="50000"/>
                </a:schemeClr>
              </a:solidFill>
            </a:endParaRPr>
          </a:p>
          <a:p>
            <a:r>
              <a:rPr lang="nl-NL" sz="2400" dirty="0">
                <a:solidFill>
                  <a:schemeClr val="accent2">
                    <a:lumMod val="50000"/>
                  </a:schemeClr>
                </a:solidFill>
              </a:rPr>
              <a:t>De apotheker kan u adviezen geven over hoe en wanneer u uw medicijnen het beste kunt innemen.</a:t>
            </a:r>
          </a:p>
          <a:p>
            <a:endParaRPr lang="nl-NL" sz="2400" dirty="0">
              <a:solidFill>
                <a:schemeClr val="accent2">
                  <a:lumMod val="50000"/>
                </a:schemeClr>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38502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accent2">
                    <a:lumMod val="50000"/>
                  </a:schemeClr>
                </a:solidFill>
              </a:rPr>
              <a:t>VOORBEELD SITUATIE</a:t>
            </a:r>
          </a:p>
        </p:txBody>
      </p:sp>
      <p:sp>
        <p:nvSpPr>
          <p:cNvPr id="3" name="Tijdelijke aanduiding voor inhoud 2"/>
          <p:cNvSpPr>
            <a:spLocks noGrp="1"/>
          </p:cNvSpPr>
          <p:nvPr>
            <p:ph idx="1"/>
          </p:nvPr>
        </p:nvSpPr>
        <p:spPr>
          <a:xfrm>
            <a:off x="1066800" y="2103120"/>
            <a:ext cx="10058400" cy="996340"/>
          </a:xfrm>
        </p:spPr>
        <p:txBody>
          <a:bodyPr>
            <a:normAutofit/>
          </a:bodyPr>
          <a:lstStyle/>
          <a:p>
            <a:pPr marL="0" indent="0">
              <a:buNone/>
            </a:pPr>
            <a:r>
              <a:rPr lang="nl-NL" sz="2400" b="1" dirty="0">
                <a:solidFill>
                  <a:schemeClr val="accent2">
                    <a:lumMod val="50000"/>
                  </a:schemeClr>
                </a:solidFill>
              </a:rPr>
              <a:t>Mevrouw Jansen, 85 jaar. Slaapt sinds een tijdje slecht.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
        <p:nvSpPr>
          <p:cNvPr id="5" name="Tijdelijke aanduiding voor inhoud 2"/>
          <p:cNvSpPr txBox="1">
            <a:spLocks/>
          </p:cNvSpPr>
          <p:nvPr/>
        </p:nvSpPr>
        <p:spPr>
          <a:xfrm>
            <a:off x="1066800" y="3188386"/>
            <a:ext cx="10058400" cy="176362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nl-NL" sz="2400" dirty="0">
                <a:solidFill>
                  <a:schemeClr val="accent2">
                    <a:lumMod val="50000"/>
                  </a:schemeClr>
                </a:solidFill>
              </a:rPr>
              <a:t>Haar buurvrouw biedt haar slaappillen aan.</a:t>
            </a:r>
          </a:p>
          <a:p>
            <a:endParaRPr lang="nl-NL" sz="2400" dirty="0">
              <a:solidFill>
                <a:schemeClr val="accent2">
                  <a:lumMod val="50000"/>
                </a:schemeClr>
              </a:solidFill>
            </a:endParaRPr>
          </a:p>
          <a:p>
            <a:r>
              <a:rPr lang="nl-NL" sz="2400" dirty="0">
                <a:solidFill>
                  <a:schemeClr val="accent2">
                    <a:lumMod val="50000"/>
                  </a:schemeClr>
                </a:solidFill>
              </a:rPr>
              <a:t>Wat is het gevaar hierbij?</a:t>
            </a:r>
          </a:p>
        </p:txBody>
      </p:sp>
      <p:sp>
        <p:nvSpPr>
          <p:cNvPr id="6" name="Wolkvormig bijschrift 5"/>
          <p:cNvSpPr/>
          <p:nvPr/>
        </p:nvSpPr>
        <p:spPr bwMode="auto">
          <a:xfrm>
            <a:off x="310665" y="307308"/>
            <a:ext cx="648072" cy="576064"/>
          </a:xfrm>
          <a:prstGeom prst="cloudCallout">
            <a:avLst/>
          </a:prstGeom>
          <a:solidFill>
            <a:srgbClr val="F790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nl-NL" sz="1600">
              <a:latin typeface="Arial" panose="020B0604020202020204" pitchFamily="34" charset="0"/>
            </a:endParaRPr>
          </a:p>
        </p:txBody>
      </p:sp>
    </p:spTree>
    <p:extLst>
      <p:ext uri="{BB962C8B-B14F-4D97-AF65-F5344CB8AC3E}">
        <p14:creationId xmlns:p14="http://schemas.microsoft.com/office/powerpoint/2010/main" val="429466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accent2">
                    <a:lumMod val="50000"/>
                  </a:schemeClr>
                </a:solidFill>
              </a:rPr>
              <a:t>VOORBEELD SITUATIE</a:t>
            </a:r>
          </a:p>
        </p:txBody>
      </p:sp>
      <p:sp>
        <p:nvSpPr>
          <p:cNvPr id="3" name="Tijdelijke aanduiding voor inhoud 2"/>
          <p:cNvSpPr>
            <a:spLocks noGrp="1"/>
          </p:cNvSpPr>
          <p:nvPr>
            <p:ph idx="1"/>
          </p:nvPr>
        </p:nvSpPr>
        <p:spPr>
          <a:xfrm>
            <a:off x="1066800" y="2103120"/>
            <a:ext cx="10058400" cy="996340"/>
          </a:xfrm>
        </p:spPr>
        <p:txBody>
          <a:bodyPr>
            <a:normAutofit/>
          </a:bodyPr>
          <a:lstStyle/>
          <a:p>
            <a:pPr marL="0" indent="0">
              <a:buNone/>
            </a:pPr>
            <a:r>
              <a:rPr lang="nl-NL" sz="2400" b="1" dirty="0">
                <a:solidFill>
                  <a:schemeClr val="accent2">
                    <a:lumMod val="50000"/>
                  </a:schemeClr>
                </a:solidFill>
              </a:rPr>
              <a:t>Mevrouw Jansen, 85 jaar. Slaapt sinds een tijdje slecht.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
        <p:nvSpPr>
          <p:cNvPr id="5" name="Tijdelijke aanduiding voor inhoud 2"/>
          <p:cNvSpPr txBox="1">
            <a:spLocks/>
          </p:cNvSpPr>
          <p:nvPr/>
        </p:nvSpPr>
        <p:spPr>
          <a:xfrm>
            <a:off x="1066800" y="3188385"/>
            <a:ext cx="10058400" cy="2654275"/>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nl-NL" sz="2400" dirty="0">
                <a:solidFill>
                  <a:schemeClr val="accent2">
                    <a:lumMod val="50000"/>
                  </a:schemeClr>
                </a:solidFill>
              </a:rPr>
              <a:t>Gebruikt medicijnen voor:</a:t>
            </a:r>
          </a:p>
          <a:p>
            <a:pPr lvl="1"/>
            <a:r>
              <a:rPr lang="nl-NL" sz="2200" dirty="0">
                <a:solidFill>
                  <a:schemeClr val="accent2">
                    <a:lumMod val="50000"/>
                  </a:schemeClr>
                </a:solidFill>
              </a:rPr>
              <a:t>Suikerziekte</a:t>
            </a:r>
          </a:p>
          <a:p>
            <a:pPr lvl="1"/>
            <a:r>
              <a:rPr lang="nl-NL" sz="2200" dirty="0">
                <a:solidFill>
                  <a:schemeClr val="accent2">
                    <a:lumMod val="50000"/>
                  </a:schemeClr>
                </a:solidFill>
              </a:rPr>
              <a:t>Bloeddruk</a:t>
            </a:r>
          </a:p>
          <a:p>
            <a:endParaRPr lang="nl-NL" sz="2400" dirty="0">
              <a:solidFill>
                <a:schemeClr val="accent2">
                  <a:lumMod val="50000"/>
                </a:schemeClr>
              </a:solidFill>
            </a:endParaRPr>
          </a:p>
          <a:p>
            <a:r>
              <a:rPr lang="nl-NL" sz="2400" dirty="0">
                <a:solidFill>
                  <a:schemeClr val="accent2">
                    <a:lumMod val="50000"/>
                  </a:schemeClr>
                </a:solidFill>
              </a:rPr>
              <a:t>Heeft mevrouw Jansen een verhoogd risico op vallen?</a:t>
            </a:r>
          </a:p>
          <a:p>
            <a:endParaRPr lang="nl-NL" sz="2400" dirty="0">
              <a:solidFill>
                <a:schemeClr val="accent2">
                  <a:lumMod val="50000"/>
                </a:schemeClr>
              </a:solidFill>
            </a:endParaRPr>
          </a:p>
        </p:txBody>
      </p:sp>
      <p:sp>
        <p:nvSpPr>
          <p:cNvPr id="6" name="Wolkvormig bijschrift 5"/>
          <p:cNvSpPr/>
          <p:nvPr/>
        </p:nvSpPr>
        <p:spPr bwMode="auto">
          <a:xfrm>
            <a:off x="310665" y="307308"/>
            <a:ext cx="648072" cy="576064"/>
          </a:xfrm>
          <a:prstGeom prst="cloudCallout">
            <a:avLst/>
          </a:prstGeom>
          <a:solidFill>
            <a:srgbClr val="F790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nl-NL" sz="1600">
              <a:latin typeface="Arial" panose="020B0604020202020204" pitchFamily="34" charset="0"/>
            </a:endParaRPr>
          </a:p>
        </p:txBody>
      </p:sp>
    </p:spTree>
    <p:extLst>
      <p:ext uri="{BB962C8B-B14F-4D97-AF65-F5344CB8AC3E}">
        <p14:creationId xmlns:p14="http://schemas.microsoft.com/office/powerpoint/2010/main" val="346074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 calcmode="lin" valueType="num">
                                      <p:cBhvr additive="base">
                                        <p:cTn id="1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accent2">
                    <a:lumMod val="50000"/>
                  </a:schemeClr>
                </a:solidFill>
              </a:rPr>
              <a:t>VOORBEELD SITUATIE</a:t>
            </a:r>
          </a:p>
        </p:txBody>
      </p:sp>
      <p:sp>
        <p:nvSpPr>
          <p:cNvPr id="3" name="Tijdelijke aanduiding voor inhoud 2"/>
          <p:cNvSpPr>
            <a:spLocks noGrp="1"/>
          </p:cNvSpPr>
          <p:nvPr>
            <p:ph idx="1"/>
          </p:nvPr>
        </p:nvSpPr>
        <p:spPr>
          <a:xfrm>
            <a:off x="1066800" y="2103120"/>
            <a:ext cx="10058400" cy="996340"/>
          </a:xfrm>
        </p:spPr>
        <p:txBody>
          <a:bodyPr>
            <a:normAutofit/>
          </a:bodyPr>
          <a:lstStyle/>
          <a:p>
            <a:pPr marL="0" indent="0">
              <a:buNone/>
            </a:pPr>
            <a:r>
              <a:rPr lang="nl-NL" sz="2400" b="1" dirty="0">
                <a:solidFill>
                  <a:schemeClr val="accent2">
                    <a:lumMod val="50000"/>
                  </a:schemeClr>
                </a:solidFill>
              </a:rPr>
              <a:t>Mevrouw Jansen, 85 jaar. Slaapt sinds een tijdje slecht.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
        <p:nvSpPr>
          <p:cNvPr id="5" name="Tijdelijke aanduiding voor inhoud 2"/>
          <p:cNvSpPr txBox="1">
            <a:spLocks/>
          </p:cNvSpPr>
          <p:nvPr/>
        </p:nvSpPr>
        <p:spPr>
          <a:xfrm>
            <a:off x="1066800" y="3188385"/>
            <a:ext cx="10058400" cy="336679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nl-NL" sz="2400" b="1" i="1" dirty="0">
                <a:solidFill>
                  <a:schemeClr val="accent2">
                    <a:lumMod val="50000"/>
                  </a:schemeClr>
                </a:solidFill>
              </a:rPr>
              <a:t>Slaappil wordt 2 weken gebruikt…</a:t>
            </a:r>
          </a:p>
          <a:p>
            <a:pPr marL="0" indent="0">
              <a:buNone/>
            </a:pPr>
            <a:endParaRPr lang="nl-NL" sz="2400" dirty="0">
              <a:solidFill>
                <a:schemeClr val="accent2">
                  <a:lumMod val="50000"/>
                </a:schemeClr>
              </a:solidFill>
            </a:endParaRPr>
          </a:p>
          <a:p>
            <a:r>
              <a:rPr lang="nl-NL" sz="2400" dirty="0">
                <a:solidFill>
                  <a:schemeClr val="accent2">
                    <a:lumMod val="50000"/>
                  </a:schemeClr>
                </a:solidFill>
              </a:rPr>
              <a:t>Is afgelopen nacht gevallen toen ze naar het toilet ging</a:t>
            </a:r>
          </a:p>
          <a:p>
            <a:r>
              <a:rPr lang="nl-NL" sz="2400" dirty="0">
                <a:solidFill>
                  <a:schemeClr val="accent2">
                    <a:lumMod val="50000"/>
                  </a:schemeClr>
                </a:solidFill>
              </a:rPr>
              <a:t>Ze is de afgelopen weken vaker gevallen</a:t>
            </a:r>
          </a:p>
          <a:p>
            <a:endParaRPr lang="nl-NL" sz="2400" dirty="0">
              <a:solidFill>
                <a:schemeClr val="accent2">
                  <a:lumMod val="50000"/>
                </a:schemeClr>
              </a:solidFill>
            </a:endParaRPr>
          </a:p>
          <a:p>
            <a:pPr marL="0" indent="0">
              <a:buNone/>
            </a:pPr>
            <a:r>
              <a:rPr lang="nl-NL" sz="2400" dirty="0">
                <a:solidFill>
                  <a:schemeClr val="accent2">
                    <a:lumMod val="50000"/>
                  </a:schemeClr>
                </a:solidFill>
              </a:rPr>
              <a:t>Wat zou u doen als u mevrouw Jansen was?</a:t>
            </a:r>
          </a:p>
        </p:txBody>
      </p:sp>
      <p:sp>
        <p:nvSpPr>
          <p:cNvPr id="6" name="Wolkvormig bijschrift 5"/>
          <p:cNvSpPr/>
          <p:nvPr/>
        </p:nvSpPr>
        <p:spPr bwMode="auto">
          <a:xfrm>
            <a:off x="310665" y="307308"/>
            <a:ext cx="648072" cy="576064"/>
          </a:xfrm>
          <a:prstGeom prst="cloudCallout">
            <a:avLst/>
          </a:prstGeom>
          <a:solidFill>
            <a:srgbClr val="F790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nl-NL" sz="1600">
              <a:latin typeface="Arial" panose="020B0604020202020204" pitchFamily="34" charset="0"/>
            </a:endParaRPr>
          </a:p>
        </p:txBody>
      </p:sp>
    </p:spTree>
    <p:extLst>
      <p:ext uri="{BB962C8B-B14F-4D97-AF65-F5344CB8AC3E}">
        <p14:creationId xmlns:p14="http://schemas.microsoft.com/office/powerpoint/2010/main" val="35173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 calcmode="lin" valueType="num">
                                      <p:cBhvr additive="base">
                                        <p:cTn id="1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accent2">
                    <a:lumMod val="50000"/>
                  </a:schemeClr>
                </a:solidFill>
              </a:rPr>
              <a:t>VOORBEELD SITUATIE</a:t>
            </a:r>
          </a:p>
        </p:txBody>
      </p:sp>
      <p:sp>
        <p:nvSpPr>
          <p:cNvPr id="3" name="Tijdelijke aanduiding voor inhoud 2"/>
          <p:cNvSpPr>
            <a:spLocks noGrp="1"/>
          </p:cNvSpPr>
          <p:nvPr>
            <p:ph idx="1"/>
          </p:nvPr>
        </p:nvSpPr>
        <p:spPr>
          <a:xfrm>
            <a:off x="1066800" y="2103120"/>
            <a:ext cx="10058400" cy="996340"/>
          </a:xfrm>
        </p:spPr>
        <p:txBody>
          <a:bodyPr>
            <a:normAutofit/>
          </a:bodyPr>
          <a:lstStyle/>
          <a:p>
            <a:pPr marL="0" indent="0">
              <a:buNone/>
            </a:pPr>
            <a:r>
              <a:rPr lang="nl-NL" sz="2400" b="1" dirty="0">
                <a:solidFill>
                  <a:schemeClr val="accent2">
                    <a:lumMod val="50000"/>
                  </a:schemeClr>
                </a:solidFill>
              </a:rPr>
              <a:t>Mevrouw Jansen, 85 jaar. Slaapt sinds een tijdje slecht.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
        <p:nvSpPr>
          <p:cNvPr id="5" name="Tijdelijke aanduiding voor inhoud 2"/>
          <p:cNvSpPr txBox="1">
            <a:spLocks/>
          </p:cNvSpPr>
          <p:nvPr/>
        </p:nvSpPr>
        <p:spPr>
          <a:xfrm>
            <a:off x="1066800" y="3188385"/>
            <a:ext cx="10058400" cy="2903657"/>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nl-NL" sz="2400" dirty="0">
                <a:solidFill>
                  <a:schemeClr val="accent2">
                    <a:lumMod val="50000"/>
                  </a:schemeClr>
                </a:solidFill>
              </a:rPr>
              <a:t>Ze maakt een afspraak met de apotheker voor een medicatiebeoordeling.</a:t>
            </a:r>
          </a:p>
          <a:p>
            <a:endParaRPr lang="nl-NL" sz="2400" dirty="0">
              <a:solidFill>
                <a:schemeClr val="accent2">
                  <a:lumMod val="50000"/>
                </a:schemeClr>
              </a:solidFill>
            </a:endParaRPr>
          </a:p>
          <a:p>
            <a:r>
              <a:rPr lang="nl-NL" sz="2400" dirty="0">
                <a:solidFill>
                  <a:schemeClr val="accent2">
                    <a:lumMod val="50000"/>
                  </a:schemeClr>
                </a:solidFill>
              </a:rPr>
              <a:t>Gebruikt 7 soorten medicijnen waarvan ze niet weet of het allemaal wel nodig is en of ze misschien bijwerkingen heeft.</a:t>
            </a:r>
          </a:p>
          <a:p>
            <a:endParaRPr lang="nl-NL" sz="2400" dirty="0">
              <a:solidFill>
                <a:schemeClr val="accent2">
                  <a:lumMod val="50000"/>
                </a:schemeClr>
              </a:solidFill>
            </a:endParaRPr>
          </a:p>
        </p:txBody>
      </p:sp>
    </p:spTree>
    <p:extLst>
      <p:ext uri="{BB962C8B-B14F-4D97-AF65-F5344CB8AC3E}">
        <p14:creationId xmlns:p14="http://schemas.microsoft.com/office/powerpoint/2010/main" val="197141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solidFill>
                  <a:schemeClr val="accent2">
                    <a:lumMod val="50000"/>
                  </a:schemeClr>
                </a:solidFill>
              </a:rPr>
              <a:t>VOORBEELD SITUATIE</a:t>
            </a:r>
          </a:p>
        </p:txBody>
      </p:sp>
      <p:sp>
        <p:nvSpPr>
          <p:cNvPr id="3" name="Tijdelijke aanduiding voor inhoud 2"/>
          <p:cNvSpPr>
            <a:spLocks noGrp="1"/>
          </p:cNvSpPr>
          <p:nvPr>
            <p:ph idx="1"/>
          </p:nvPr>
        </p:nvSpPr>
        <p:spPr>
          <a:xfrm>
            <a:off x="1066800" y="2103120"/>
            <a:ext cx="10058400" cy="996340"/>
          </a:xfrm>
        </p:spPr>
        <p:txBody>
          <a:bodyPr>
            <a:normAutofit/>
          </a:bodyPr>
          <a:lstStyle/>
          <a:p>
            <a:pPr marL="0" indent="0">
              <a:buNone/>
            </a:pPr>
            <a:r>
              <a:rPr lang="nl-NL" sz="2400" b="1" dirty="0">
                <a:solidFill>
                  <a:schemeClr val="accent2">
                    <a:lumMod val="50000"/>
                  </a:schemeClr>
                </a:solidFill>
              </a:rPr>
              <a:t>Mevrouw Jansen, 85 jaar. Slaapt sinds een tijdje slecht.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
        <p:nvSpPr>
          <p:cNvPr id="5" name="Tijdelijke aanduiding voor inhoud 2"/>
          <p:cNvSpPr txBox="1">
            <a:spLocks/>
          </p:cNvSpPr>
          <p:nvPr/>
        </p:nvSpPr>
        <p:spPr>
          <a:xfrm>
            <a:off x="1066800" y="3188385"/>
            <a:ext cx="10058400" cy="3236166"/>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nl-NL" sz="2400" dirty="0">
                <a:solidFill>
                  <a:schemeClr val="accent2">
                    <a:lumMod val="50000"/>
                  </a:schemeClr>
                </a:solidFill>
              </a:rPr>
              <a:t>De apotheker heeft uitgelegd waar elk medicijn voor is</a:t>
            </a:r>
          </a:p>
          <a:p>
            <a:r>
              <a:rPr lang="nl-NL" sz="2400" dirty="0">
                <a:solidFill>
                  <a:schemeClr val="accent2">
                    <a:lumMod val="50000"/>
                  </a:schemeClr>
                </a:solidFill>
              </a:rPr>
              <a:t>Uit de medicijnbeoordeling bleek dat mevrouw minder bloeddrukmedicijnen kon gebruiken</a:t>
            </a:r>
          </a:p>
          <a:p>
            <a:r>
              <a:rPr lang="nl-NL" sz="2400" dirty="0">
                <a:solidFill>
                  <a:schemeClr val="accent2">
                    <a:lumMod val="50000"/>
                  </a:schemeClr>
                </a:solidFill>
              </a:rPr>
              <a:t>In overleg met de arts is één bloeddrukmiddel afgebouwd</a:t>
            </a:r>
          </a:p>
          <a:p>
            <a:r>
              <a:rPr lang="nl-NL" sz="2400" dirty="0">
                <a:solidFill>
                  <a:schemeClr val="accent2">
                    <a:lumMod val="50000"/>
                  </a:schemeClr>
                </a:solidFill>
              </a:rPr>
              <a:t>Het gebruik van slaapmiddelen is afgeraden </a:t>
            </a:r>
            <a:r>
              <a:rPr lang="nl-NL" sz="2400" dirty="0" err="1">
                <a:solidFill>
                  <a:schemeClr val="accent2">
                    <a:lumMod val="50000"/>
                  </a:schemeClr>
                </a:solidFill>
              </a:rPr>
              <a:t>ivm</a:t>
            </a:r>
            <a:r>
              <a:rPr lang="nl-NL" sz="2400" dirty="0">
                <a:solidFill>
                  <a:schemeClr val="accent2">
                    <a:lumMod val="50000"/>
                  </a:schemeClr>
                </a:solidFill>
              </a:rPr>
              <a:t> het valrisico. Ze gaat de slaapadviezen proberen van de huisarts. Als dat niet helpt kan ze slaapoefentherapie krijgen bij de fysiotherapeut.</a:t>
            </a:r>
          </a:p>
        </p:txBody>
      </p:sp>
    </p:spTree>
    <p:extLst>
      <p:ext uri="{BB962C8B-B14F-4D97-AF65-F5344CB8AC3E}">
        <p14:creationId xmlns:p14="http://schemas.microsoft.com/office/powerpoint/2010/main" val="5800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77732" y="714376"/>
            <a:ext cx="9133018" cy="620713"/>
          </a:xfrm>
        </p:spPr>
        <p:txBody>
          <a:bodyPr/>
          <a:lstStyle/>
          <a:p>
            <a:pPr eaLnBrk="1" hangingPunct="1"/>
            <a:r>
              <a:rPr lang="nl-NL" altLang="nl-NL" sz="3600" b="1" dirty="0">
                <a:solidFill>
                  <a:schemeClr val="accent2">
                    <a:lumMod val="50000"/>
                  </a:schemeClr>
                </a:solidFill>
              </a:rPr>
              <a:t>5. </a:t>
            </a:r>
            <a:r>
              <a:rPr lang="nl-NL" sz="3600" b="1" dirty="0">
                <a:solidFill>
                  <a:schemeClr val="accent2">
                    <a:lumMod val="50000"/>
                  </a:schemeClr>
                </a:solidFill>
              </a:rPr>
              <a:t>WAT KUNT U ZELF DOEN?</a:t>
            </a:r>
            <a:endParaRPr lang="nl-NL" altLang="nl-NL" sz="3600" b="1" dirty="0">
              <a:solidFill>
                <a:schemeClr val="accent2">
                  <a:lumMod val="50000"/>
                </a:schemeClr>
              </a:solidFill>
            </a:endParaRPr>
          </a:p>
        </p:txBody>
      </p:sp>
      <p:sp>
        <p:nvSpPr>
          <p:cNvPr id="24579" name="Rectangle 3"/>
          <p:cNvSpPr>
            <a:spLocks noGrp="1" noChangeArrowheads="1"/>
          </p:cNvSpPr>
          <p:nvPr>
            <p:ph type="body" idx="1"/>
          </p:nvPr>
        </p:nvSpPr>
        <p:spPr>
          <a:xfrm>
            <a:off x="2371657" y="1524495"/>
            <a:ext cx="9361163" cy="4810844"/>
          </a:xfrm>
        </p:spPr>
        <p:txBody>
          <a:bodyPr>
            <a:noAutofit/>
          </a:bodyPr>
          <a:lstStyle/>
          <a:p>
            <a:pPr>
              <a:buClr>
                <a:srgbClr val="DA5B25"/>
              </a:buClr>
              <a:defRPr/>
            </a:pPr>
            <a:r>
              <a:rPr lang="nl-NL" altLang="nl-NL" sz="2000" dirty="0">
                <a:solidFill>
                  <a:schemeClr val="accent2">
                    <a:lumMod val="50000"/>
                  </a:schemeClr>
                </a:solidFill>
              </a:rPr>
              <a:t>Bent u gevallen? Meldt het aan uw huisarts!</a:t>
            </a:r>
          </a:p>
          <a:p>
            <a:pPr>
              <a:buClr>
                <a:srgbClr val="DA5B25"/>
              </a:buClr>
              <a:defRPr/>
            </a:pPr>
            <a:r>
              <a:rPr lang="nl-NL" altLang="nl-NL" sz="2000" dirty="0">
                <a:solidFill>
                  <a:schemeClr val="accent2">
                    <a:lumMod val="50000"/>
                  </a:schemeClr>
                </a:solidFill>
              </a:rPr>
              <a:t>Gebruik medicijnen volgens de instructies en/of bijsluiter!</a:t>
            </a:r>
          </a:p>
          <a:p>
            <a:pPr>
              <a:buClr>
                <a:srgbClr val="DA5B25"/>
              </a:buClr>
              <a:defRPr/>
            </a:pPr>
            <a:r>
              <a:rPr lang="nl-NL" altLang="nl-NL" sz="2000" dirty="0">
                <a:solidFill>
                  <a:schemeClr val="accent2">
                    <a:lumMod val="50000"/>
                  </a:schemeClr>
                </a:solidFill>
              </a:rPr>
              <a:t>Uitleg apotheek niet duidelijk? Geef dat aan!</a:t>
            </a:r>
          </a:p>
          <a:p>
            <a:pPr>
              <a:buClr>
                <a:srgbClr val="DA5B25"/>
              </a:buClr>
              <a:defRPr/>
            </a:pPr>
            <a:r>
              <a:rPr lang="nl-NL" altLang="nl-NL" sz="2000" dirty="0">
                <a:solidFill>
                  <a:schemeClr val="accent2">
                    <a:lumMod val="50000"/>
                  </a:schemeClr>
                </a:solidFill>
              </a:rPr>
              <a:t>Stop nooit zomaar met medicijnen!</a:t>
            </a:r>
          </a:p>
          <a:p>
            <a:pPr>
              <a:buClr>
                <a:srgbClr val="DA5B25"/>
              </a:buClr>
              <a:defRPr/>
            </a:pPr>
            <a:r>
              <a:rPr lang="nl-NL" altLang="nl-NL" sz="2000" dirty="0">
                <a:solidFill>
                  <a:schemeClr val="accent2">
                    <a:lumMod val="50000"/>
                  </a:schemeClr>
                </a:solidFill>
              </a:rPr>
              <a:t>Naar het ziekenhuis of op vakantie? </a:t>
            </a:r>
            <a:br>
              <a:rPr lang="nl-NL" altLang="nl-NL" sz="2000" dirty="0">
                <a:solidFill>
                  <a:schemeClr val="accent2">
                    <a:lumMod val="50000"/>
                  </a:schemeClr>
                </a:solidFill>
              </a:rPr>
            </a:br>
            <a:r>
              <a:rPr lang="nl-NL" altLang="nl-NL" sz="2000" dirty="0">
                <a:solidFill>
                  <a:schemeClr val="accent2">
                    <a:lumMod val="50000"/>
                  </a:schemeClr>
                </a:solidFill>
              </a:rPr>
              <a:t>Haal een actueel medicatie-overzicht op bij de apotheek!</a:t>
            </a:r>
          </a:p>
          <a:p>
            <a:pPr>
              <a:buClr>
                <a:srgbClr val="DA5B25"/>
              </a:buClr>
              <a:defRPr/>
            </a:pPr>
            <a:r>
              <a:rPr lang="nl-NL" altLang="nl-NL" sz="2000" dirty="0">
                <a:solidFill>
                  <a:schemeClr val="accent2">
                    <a:lumMod val="50000"/>
                  </a:schemeClr>
                </a:solidFill>
              </a:rPr>
              <a:t>Wijzigingen in uw medicijngebruik? Laat het uw apotheker weten!</a:t>
            </a:r>
          </a:p>
          <a:p>
            <a:pPr>
              <a:buClr>
                <a:srgbClr val="DA5B25"/>
              </a:buClr>
              <a:defRPr/>
            </a:pPr>
            <a:r>
              <a:rPr lang="nl-NL" altLang="nl-NL" sz="2000" dirty="0">
                <a:solidFill>
                  <a:schemeClr val="accent2">
                    <a:lumMod val="50000"/>
                  </a:schemeClr>
                </a:solidFill>
              </a:rPr>
              <a:t>Gebruik geen medicijnen van een ander!</a:t>
            </a:r>
          </a:p>
          <a:p>
            <a:pPr>
              <a:buClr>
                <a:srgbClr val="DA5B25"/>
              </a:buClr>
              <a:defRPr/>
            </a:pPr>
            <a:r>
              <a:rPr lang="nl-NL" altLang="nl-NL" sz="2000" dirty="0">
                <a:solidFill>
                  <a:schemeClr val="accent2">
                    <a:lumMod val="50000"/>
                  </a:schemeClr>
                </a:solidFill>
              </a:rPr>
              <a:t>Vraag een medicatiebeoordeling aan als u veel medicijnen gebruikt!</a:t>
            </a:r>
          </a:p>
          <a:p>
            <a:pPr>
              <a:buClr>
                <a:srgbClr val="DA5B25"/>
              </a:buClr>
              <a:defRPr/>
            </a:pPr>
            <a:r>
              <a:rPr lang="nl-NL" altLang="nl-NL" sz="2000" dirty="0">
                <a:solidFill>
                  <a:schemeClr val="accent2">
                    <a:lumMod val="50000"/>
                  </a:schemeClr>
                </a:solidFill>
              </a:rPr>
              <a:t>Probeer altijd naar een vaste apotheek te gaan</a:t>
            </a:r>
          </a:p>
          <a:p>
            <a:pPr>
              <a:buClr>
                <a:srgbClr val="DA5B25"/>
              </a:buClr>
              <a:defRPr/>
            </a:pPr>
            <a:r>
              <a:rPr lang="nl-NL" altLang="nl-NL" sz="2000" dirty="0">
                <a:solidFill>
                  <a:schemeClr val="accent2">
                    <a:lumMod val="50000"/>
                  </a:schemeClr>
                </a:solidFill>
              </a:rPr>
              <a:t>Haal uw medicijnen zoveel mogelijk zelf op (gesprek + beweging)</a:t>
            </a:r>
          </a:p>
          <a:p>
            <a:pPr>
              <a:buClr>
                <a:srgbClr val="DA5B25"/>
              </a:buClr>
              <a:defRPr/>
            </a:pPr>
            <a:r>
              <a:rPr lang="nl-NL" altLang="nl-NL" sz="2000" dirty="0">
                <a:solidFill>
                  <a:schemeClr val="accent2">
                    <a:lumMod val="50000"/>
                  </a:schemeClr>
                </a:solidFill>
              </a:rPr>
              <a:t>Maak gebruik van </a:t>
            </a:r>
            <a:r>
              <a:rPr lang="nl-NL" altLang="nl-NL" sz="2000" b="1" dirty="0">
                <a:solidFill>
                  <a:schemeClr val="accent2">
                    <a:lumMod val="50000"/>
                  </a:schemeClr>
                </a:solidFill>
              </a:rPr>
              <a:t>Apotheek.nl</a:t>
            </a:r>
            <a:r>
              <a:rPr lang="nl-NL" altLang="nl-NL" sz="2000" dirty="0">
                <a:solidFill>
                  <a:schemeClr val="accent2">
                    <a:lumMod val="50000"/>
                  </a:schemeClr>
                </a:solidFill>
              </a:rPr>
              <a:t> als betrouwbare website</a:t>
            </a:r>
          </a:p>
          <a:p>
            <a:pPr>
              <a:buClr>
                <a:srgbClr val="DA5B25"/>
              </a:buClr>
              <a:defRPr/>
            </a:pPr>
            <a:endParaRPr lang="nl-NL" altLang="nl-NL" sz="2000" dirty="0">
              <a:solidFill>
                <a:schemeClr val="accent2">
                  <a:lumMod val="50000"/>
                </a:schemeClr>
              </a:solidFill>
            </a:endParaRPr>
          </a:p>
          <a:p>
            <a:pPr eaLnBrk="1" hangingPunct="1">
              <a:defRPr/>
            </a:pPr>
            <a:endParaRPr lang="en-US" altLang="nl-NL" sz="2000" dirty="0"/>
          </a:p>
          <a:p>
            <a:pPr eaLnBrk="1" hangingPunct="1">
              <a:defRPr/>
            </a:pPr>
            <a:endParaRPr lang="nl-NL" altLang="nl-NL" sz="2400" dirty="0"/>
          </a:p>
        </p:txBody>
      </p:sp>
      <p:pic>
        <p:nvPicPr>
          <p:cNvPr id="3" name="Afbeelding 2" descr="Sclera symb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34" y="4737976"/>
            <a:ext cx="1787368" cy="1787368"/>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17884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79">
                                            <p:txEl>
                                              <p:pRg st="7" end="7"/>
                                            </p:txEl>
                                          </p:spTgt>
                                        </p:tgtEl>
                                        <p:attrNameLst>
                                          <p:attrName>style.visibility</p:attrName>
                                        </p:attrNameLst>
                                      </p:cBhvr>
                                      <p:to>
                                        <p:strVal val="visible"/>
                                      </p:to>
                                    </p:set>
                                    <p:anim calcmode="lin" valueType="num">
                                      <p:cBhvr additive="base">
                                        <p:cTn id="49"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579">
                                            <p:txEl>
                                              <p:pRg st="8" end="8"/>
                                            </p:txEl>
                                          </p:spTgt>
                                        </p:tgtEl>
                                        <p:attrNameLst>
                                          <p:attrName>style.visibility</p:attrName>
                                        </p:attrNameLst>
                                      </p:cBhvr>
                                      <p:to>
                                        <p:strVal val="visible"/>
                                      </p:to>
                                    </p:set>
                                    <p:anim calcmode="lin" valueType="num">
                                      <p:cBhvr additive="base">
                                        <p:cTn id="55"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5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579">
                                            <p:txEl>
                                              <p:pRg st="9" end="9"/>
                                            </p:txEl>
                                          </p:spTgt>
                                        </p:tgtEl>
                                        <p:attrNameLst>
                                          <p:attrName>style.visibility</p:attrName>
                                        </p:attrNameLst>
                                      </p:cBhvr>
                                      <p:to>
                                        <p:strVal val="visible"/>
                                      </p:to>
                                    </p:set>
                                    <p:anim calcmode="lin" valueType="num">
                                      <p:cBhvr additive="base">
                                        <p:cTn id="61"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5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579">
                                            <p:txEl>
                                              <p:pRg st="10" end="10"/>
                                            </p:txEl>
                                          </p:spTgt>
                                        </p:tgtEl>
                                        <p:attrNameLst>
                                          <p:attrName>style.visibility</p:attrName>
                                        </p:attrNameLst>
                                      </p:cBhvr>
                                      <p:to>
                                        <p:strVal val="visible"/>
                                      </p:to>
                                    </p:set>
                                    <p:anim calcmode="lin" valueType="num">
                                      <p:cBhvr additive="base">
                                        <p:cTn id="67"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01">
            <a:extLst>
              <a:ext uri="{FF2B5EF4-FFF2-40B4-BE49-F238E27FC236}">
                <a16:creationId xmlns:a16="http://schemas.microsoft.com/office/drawing/2014/main" id="{8F8B00D5-648B-8368-6916-2DAD28732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562" y="2293481"/>
            <a:ext cx="5620875" cy="300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
        <p:nvSpPr>
          <p:cNvPr id="3" name="Tijdelijke aanduiding voor inhoud 2"/>
          <p:cNvSpPr>
            <a:spLocks noGrp="1"/>
          </p:cNvSpPr>
          <p:nvPr>
            <p:ph idx="1"/>
          </p:nvPr>
        </p:nvSpPr>
        <p:spPr>
          <a:xfrm>
            <a:off x="1066800" y="2968978"/>
            <a:ext cx="10058400" cy="3533422"/>
          </a:xfrm>
        </p:spPr>
        <p:txBody>
          <a:bodyPr>
            <a:normAutofit fontScale="70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sz="9400" b="1" dirty="0">
                <a:solidFill>
                  <a:srgbClr val="FF0000"/>
                </a:solidFill>
              </a:rPr>
              <a:t>320 !</a:t>
            </a:r>
          </a:p>
        </p:txBody>
      </p:sp>
      <p:sp>
        <p:nvSpPr>
          <p:cNvPr id="5" name="Wolkvormig bijschrift 4"/>
          <p:cNvSpPr/>
          <p:nvPr/>
        </p:nvSpPr>
        <p:spPr bwMode="auto">
          <a:xfrm>
            <a:off x="332060" y="481311"/>
            <a:ext cx="648072" cy="576064"/>
          </a:xfrm>
          <a:prstGeom prst="cloudCallout">
            <a:avLst/>
          </a:prstGeom>
          <a:solidFill>
            <a:srgbClr val="F790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a:ln>
                <a:noFill/>
              </a:ln>
              <a:solidFill>
                <a:schemeClr val="tx1"/>
              </a:solidFill>
              <a:effectLst/>
              <a:latin typeface="Arial" panose="020B0604020202020204" pitchFamily="34" charset="0"/>
            </a:endParaRPr>
          </a:p>
        </p:txBody>
      </p:sp>
      <p:sp>
        <p:nvSpPr>
          <p:cNvPr id="6" name="Titel 5">
            <a:extLst>
              <a:ext uri="{FF2B5EF4-FFF2-40B4-BE49-F238E27FC236}">
                <a16:creationId xmlns:a16="http://schemas.microsoft.com/office/drawing/2014/main" id="{D7445237-0E34-221A-C7E5-2FB691897C86}"/>
              </a:ext>
            </a:extLst>
          </p:cNvPr>
          <p:cNvSpPr txBox="1">
            <a:spLocks noGrp="1"/>
          </p:cNvSpPr>
          <p:nvPr>
            <p:ph type="title"/>
          </p:nvPr>
        </p:nvSpPr>
        <p:spPr>
          <a:xfrm>
            <a:off x="1066800" y="894429"/>
            <a:ext cx="8292353" cy="867930"/>
          </a:xfrm>
          <a:prstGeom prst="rect">
            <a:avLst/>
          </a:prstGeom>
          <a:noFill/>
        </p:spPr>
        <p:txBody>
          <a:bodyPr wrap="square">
            <a:spAutoFit/>
          </a:bodyPr>
          <a:lstStyle/>
          <a:p>
            <a:pPr marR="0" lvl="0" algn="l" defTabSz="914400" rtl="0" eaLnBrk="0" fontAlgn="base" latinLnBrk="0" hangingPunct="0">
              <a:lnSpc>
                <a:spcPct val="90000"/>
              </a:lnSpc>
              <a:spcBef>
                <a:spcPct val="20000"/>
              </a:spcBef>
              <a:spcAft>
                <a:spcPct val="0"/>
              </a:spcAft>
              <a:buClr>
                <a:srgbClr val="DA5B25"/>
              </a:buClr>
              <a:buSzPct val="80000"/>
              <a:tabLst/>
              <a:defRPr/>
            </a:pPr>
            <a:r>
              <a:rPr kumimoji="0" lang="nl-NL" sz="2800" b="1" i="0" u="none" strike="noStrike" kern="1200" cap="none" spc="0" normalizeH="0" baseline="0" noProof="0" dirty="0">
                <a:ln>
                  <a:noFill/>
                </a:ln>
                <a:solidFill>
                  <a:schemeClr val="accent2">
                    <a:lumMod val="50000"/>
                  </a:schemeClr>
                </a:solidFill>
                <a:effectLst/>
                <a:uLnTx/>
                <a:uFillTx/>
                <a:ea typeface="MS PGothic" panose="020B0600070205080204" pitchFamily="34" charset="-128"/>
                <a:cs typeface="+mn-cs"/>
              </a:rPr>
              <a:t>Hoeveel ouderen moeten per dag naar het ziekenhuis</a:t>
            </a:r>
            <a:r>
              <a:rPr kumimoji="0" lang="nl-NL" sz="2800" b="1" i="0" u="none" strike="noStrike" kern="1200" cap="none" spc="0" normalizeH="0" noProof="0" dirty="0">
                <a:ln>
                  <a:noFill/>
                </a:ln>
                <a:solidFill>
                  <a:schemeClr val="accent2">
                    <a:lumMod val="50000"/>
                  </a:schemeClr>
                </a:solidFill>
                <a:effectLst/>
                <a:uLnTx/>
                <a:uFillTx/>
                <a:ea typeface="MS PGothic" panose="020B0600070205080204" pitchFamily="34" charset="-128"/>
                <a:cs typeface="+mn-cs"/>
              </a:rPr>
              <a:t> nadat ze gevallen zijn?</a:t>
            </a:r>
            <a:endParaRPr kumimoji="0" lang="nl-NL" sz="2800" b="1" i="0" u="none" strike="noStrike" kern="1200" cap="none" spc="0" normalizeH="0" baseline="0" noProof="0" dirty="0">
              <a:ln>
                <a:noFill/>
              </a:ln>
              <a:solidFill>
                <a:schemeClr val="accent2">
                  <a:lumMod val="50000"/>
                </a:schemeClr>
              </a:solidFill>
              <a:effectLst/>
              <a:uLnTx/>
              <a:uFillTx/>
              <a:ea typeface="MS PGothic" panose="020B0600070205080204" pitchFamily="34" charset="-128"/>
              <a:cs typeface="+mn-cs"/>
            </a:endParaRPr>
          </a:p>
        </p:txBody>
      </p:sp>
    </p:spTree>
    <p:extLst>
      <p:ext uri="{BB962C8B-B14F-4D97-AF65-F5344CB8AC3E}">
        <p14:creationId xmlns:p14="http://schemas.microsoft.com/office/powerpoint/2010/main" val="3902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334341" y="642594"/>
            <a:ext cx="11523318" cy="5509034"/>
          </a:xfrm>
          <a:prstGeom prst="rect">
            <a:avLst/>
          </a:prstGeom>
        </p:spPr>
      </p:pic>
    </p:spTree>
    <p:extLst>
      <p:ext uri="{BB962C8B-B14F-4D97-AF65-F5344CB8AC3E}">
        <p14:creationId xmlns:p14="http://schemas.microsoft.com/office/powerpoint/2010/main" val="633640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el 3"/>
          <p:cNvSpPr>
            <a:spLocks noGrp="1"/>
          </p:cNvSpPr>
          <p:nvPr>
            <p:ph type="title"/>
          </p:nvPr>
        </p:nvSpPr>
        <p:spPr>
          <a:xfrm>
            <a:off x="1109831" y="193639"/>
            <a:ext cx="10078122" cy="1194097"/>
          </a:xfrm>
        </p:spPr>
        <p:txBody>
          <a:bodyPr>
            <a:normAutofit/>
          </a:bodyPr>
          <a:lstStyle/>
          <a:p>
            <a:pPr algn="ctr"/>
            <a:r>
              <a:rPr lang="nl-NL" altLang="nl-NL" sz="3600" b="1" dirty="0">
                <a:solidFill>
                  <a:schemeClr val="accent2">
                    <a:lumMod val="50000"/>
                  </a:schemeClr>
                </a:solidFill>
              </a:rPr>
              <a:t>OP UW GEZONDHEID!</a:t>
            </a:r>
          </a:p>
        </p:txBody>
      </p:sp>
      <p:pic>
        <p:nvPicPr>
          <p:cNvPr id="47106"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0033" y="1193918"/>
            <a:ext cx="6277713" cy="411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189" y="5415206"/>
            <a:ext cx="2065403" cy="1247606"/>
          </a:xfrm>
          <a:prstGeom prst="rect">
            <a:avLst/>
          </a:prstGeom>
          <a:noFill/>
        </p:spPr>
      </p:pic>
      <p:pic>
        <p:nvPicPr>
          <p:cNvPr id="2" name="Afbeelding 1"/>
          <p:cNvPicPr>
            <a:picLocks noChangeAspect="1"/>
          </p:cNvPicPr>
          <p:nvPr/>
        </p:nvPicPr>
        <p:blipFill rotWithShape="1">
          <a:blip r:embed="rId5"/>
          <a:srcRect l="3797" t="6972" r="3525"/>
          <a:stretch/>
        </p:blipFill>
        <p:spPr>
          <a:xfrm>
            <a:off x="418594" y="5723247"/>
            <a:ext cx="4334933" cy="806461"/>
          </a:xfrm>
          <a:prstGeom prst="rect">
            <a:avLst/>
          </a:prstGeom>
        </p:spPr>
      </p:pic>
      <p:pic>
        <p:nvPicPr>
          <p:cNvPr id="3" name="Afbeelding 2"/>
          <p:cNvPicPr>
            <a:picLocks noChangeAspect="1"/>
          </p:cNvPicPr>
          <p:nvPr/>
        </p:nvPicPr>
        <p:blipFill rotWithShape="1">
          <a:blip r:embed="rId6"/>
          <a:srcRect b="6323"/>
          <a:stretch/>
        </p:blipFill>
        <p:spPr>
          <a:xfrm>
            <a:off x="7544254" y="5723247"/>
            <a:ext cx="4191585" cy="785309"/>
          </a:xfrm>
          <a:prstGeom prst="rect">
            <a:avLst/>
          </a:prstGeom>
        </p:spPr>
      </p:pic>
    </p:spTree>
    <p:extLst>
      <p:ext uri="{BB962C8B-B14F-4D97-AF65-F5344CB8AC3E}">
        <p14:creationId xmlns:p14="http://schemas.microsoft.com/office/powerpoint/2010/main" val="15282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642594"/>
            <a:ext cx="8335384" cy="1371600"/>
          </a:xfrm>
        </p:spPr>
        <p:txBody>
          <a:bodyPr>
            <a:normAutofit/>
          </a:bodyPr>
          <a:lstStyle/>
          <a:p>
            <a:r>
              <a:rPr lang="nl-NL" sz="2800" b="1" dirty="0">
                <a:solidFill>
                  <a:schemeClr val="accent2">
                    <a:lumMod val="50000"/>
                  </a:schemeClr>
                </a:solidFill>
              </a:rPr>
              <a:t>Vallen is bij 65-plussers de grootste oorzaak van spoedeisende hulp (SEH) bezoeken</a:t>
            </a:r>
          </a:p>
        </p:txBody>
      </p:sp>
      <p:pic>
        <p:nvPicPr>
          <p:cNvPr id="4" name="Tijdelijke aanduiding voor inhoud 3" descr="Afbeelding met tekst, wiel, voertuig, Landvoertuig&#10;&#10;Automatisch gegenereerde beschrijving">
            <a:extLst>
              <a:ext uri="{FF2B5EF4-FFF2-40B4-BE49-F238E27FC236}">
                <a16:creationId xmlns:a16="http://schemas.microsoft.com/office/drawing/2014/main" id="{E2168387-19CB-4A4B-2CC3-C0AAC07EC7C9}"/>
              </a:ext>
            </a:extLst>
          </p:cNvPr>
          <p:cNvPicPr>
            <a:picLocks noGrp="1" noChangeAspect="1"/>
          </p:cNvPicPr>
          <p:nvPr>
            <p:ph idx="1"/>
          </p:nvPr>
        </p:nvPicPr>
        <p:blipFill rotWithShape="1">
          <a:blip r:embed="rId3"/>
          <a:srcRect t="28901" r="39831"/>
          <a:stretch/>
        </p:blipFill>
        <p:spPr>
          <a:xfrm>
            <a:off x="2346960" y="2014194"/>
            <a:ext cx="7498079" cy="4430072"/>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5636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chemeClr val="accent2">
                    <a:lumMod val="50000"/>
                  </a:schemeClr>
                </a:solidFill>
              </a:rPr>
              <a:t>Waar vinden de meeste valongelukken plaats?</a:t>
            </a:r>
          </a:p>
        </p:txBody>
      </p:sp>
      <p:pic>
        <p:nvPicPr>
          <p:cNvPr id="5" name="Tijdelijke aanduiding voor inhoud 4"/>
          <p:cNvPicPr>
            <a:picLocks noGrp="1" noChangeAspect="1"/>
          </p:cNvPicPr>
          <p:nvPr>
            <p:ph idx="1"/>
          </p:nvPr>
        </p:nvPicPr>
        <p:blipFill rotWithShape="1">
          <a:blip r:embed="rId3"/>
          <a:srcRect t="19461"/>
          <a:stretch/>
        </p:blipFill>
        <p:spPr>
          <a:xfrm>
            <a:off x="3444240" y="2014194"/>
            <a:ext cx="5303520" cy="3883092"/>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
        <p:nvSpPr>
          <p:cNvPr id="6" name="Wolkvormig bijschrift 5"/>
          <p:cNvSpPr/>
          <p:nvPr/>
        </p:nvSpPr>
        <p:spPr bwMode="auto">
          <a:xfrm>
            <a:off x="332060" y="481311"/>
            <a:ext cx="648072" cy="576064"/>
          </a:xfrm>
          <a:prstGeom prst="cloudCallout">
            <a:avLst/>
          </a:prstGeom>
          <a:solidFill>
            <a:srgbClr val="F790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24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chemeClr val="accent2">
                    <a:lumMod val="50000"/>
                  </a:schemeClr>
                </a:solidFill>
              </a:rPr>
              <a:t>Wat kan er gebeuren na een val?</a:t>
            </a:r>
          </a:p>
        </p:txBody>
      </p:sp>
      <p:pic>
        <p:nvPicPr>
          <p:cNvPr id="6" name="Tijdelijke aanduiding voor inhoud 5"/>
          <p:cNvPicPr>
            <a:picLocks noGrp="1" noChangeAspect="1"/>
          </p:cNvPicPr>
          <p:nvPr>
            <p:ph idx="1"/>
          </p:nvPr>
        </p:nvPicPr>
        <p:blipFill rotWithShape="1">
          <a:blip r:embed="rId3"/>
          <a:srcRect l="34318" t="21928" r="45838" b="16678"/>
          <a:stretch/>
        </p:blipFill>
        <p:spPr>
          <a:xfrm>
            <a:off x="1880285" y="2940778"/>
            <a:ext cx="2646559" cy="2257557"/>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pic>
        <p:nvPicPr>
          <p:cNvPr id="5" name="Tijdelijke aanduiding voor inhoud 5"/>
          <p:cNvPicPr>
            <a:picLocks noChangeAspect="1"/>
          </p:cNvPicPr>
          <p:nvPr/>
        </p:nvPicPr>
        <p:blipFill rotWithShape="1">
          <a:blip r:embed="rId3"/>
          <a:srcRect l="54628" t="21928" r="23195" b="16678"/>
          <a:stretch/>
        </p:blipFill>
        <p:spPr>
          <a:xfrm>
            <a:off x="4741333" y="2940778"/>
            <a:ext cx="2957689" cy="2257557"/>
          </a:xfrm>
          <a:prstGeom prst="rect">
            <a:avLst/>
          </a:prstGeom>
        </p:spPr>
      </p:pic>
      <p:pic>
        <p:nvPicPr>
          <p:cNvPr id="7" name="Tijdelijke aanduiding voor inhoud 5"/>
          <p:cNvPicPr>
            <a:picLocks noChangeAspect="1"/>
          </p:cNvPicPr>
          <p:nvPr/>
        </p:nvPicPr>
        <p:blipFill rotWithShape="1">
          <a:blip r:embed="rId3"/>
          <a:srcRect l="77270" t="21928" r="2463" b="16678"/>
          <a:stretch/>
        </p:blipFill>
        <p:spPr>
          <a:xfrm>
            <a:off x="7913511" y="2940777"/>
            <a:ext cx="2703004" cy="2257557"/>
          </a:xfrm>
          <a:prstGeom prst="rect">
            <a:avLst/>
          </a:prstGeom>
        </p:spPr>
      </p:pic>
      <p:sp>
        <p:nvSpPr>
          <p:cNvPr id="8" name="Wolkvormig bijschrift 7"/>
          <p:cNvSpPr/>
          <p:nvPr/>
        </p:nvSpPr>
        <p:spPr bwMode="auto">
          <a:xfrm>
            <a:off x="332060" y="481311"/>
            <a:ext cx="648072" cy="576064"/>
          </a:xfrm>
          <a:prstGeom prst="cloudCallout">
            <a:avLst/>
          </a:prstGeom>
          <a:solidFill>
            <a:srgbClr val="F7901E"/>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8099" dir="2700000" algn="ctr" rotWithShape="0">
                    <a:schemeClr val="bg2">
                      <a:alpha val="74998"/>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163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Valpreventie - Hoe kun je vallen bij ouderen voorkome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066800" y="642594"/>
            <a:ext cx="10036536" cy="5645552"/>
          </a:xfrm>
        </p:spPr>
      </p:pic>
    </p:spTree>
    <p:extLst>
      <p:ext uri="{BB962C8B-B14F-4D97-AF65-F5344CB8AC3E}">
        <p14:creationId xmlns:p14="http://schemas.microsoft.com/office/powerpoint/2010/main" val="14053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verhoogd valrisico">
            <a:extLst>
              <a:ext uri="{FF2B5EF4-FFF2-40B4-BE49-F238E27FC236}">
                <a16:creationId xmlns:a16="http://schemas.microsoft.com/office/drawing/2014/main" id="{7ABBC487-D84B-DD61-569F-BFB737C92508}"/>
              </a:ext>
            </a:extLst>
          </p:cNvPr>
          <p:cNvPicPr>
            <a:picLocks noChangeAspect="1"/>
          </p:cNvPicPr>
          <p:nvPr/>
        </p:nvPicPr>
        <p:blipFill rotWithShape="1">
          <a:blip r:embed="rId2"/>
          <a:srcRect t="2361" b="2867"/>
          <a:stretch/>
        </p:blipFill>
        <p:spPr>
          <a:xfrm>
            <a:off x="874889" y="379431"/>
            <a:ext cx="8485990" cy="60421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
        <p:nvSpPr>
          <p:cNvPr id="2" name="Ovaal 1"/>
          <p:cNvSpPr/>
          <p:nvPr/>
        </p:nvSpPr>
        <p:spPr>
          <a:xfrm>
            <a:off x="6032665" y="902525"/>
            <a:ext cx="1531917" cy="8787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360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0134" y="2660122"/>
            <a:ext cx="9144000" cy="281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el 1"/>
          <p:cNvSpPr>
            <a:spLocks noGrp="1"/>
          </p:cNvSpPr>
          <p:nvPr>
            <p:ph type="title"/>
          </p:nvPr>
        </p:nvSpPr>
        <p:spPr>
          <a:xfrm>
            <a:off x="704953" y="606967"/>
            <a:ext cx="10058400" cy="1660339"/>
          </a:xfrm>
        </p:spPr>
        <p:txBody>
          <a:bodyPr/>
          <a:lstStyle/>
          <a:p>
            <a:r>
              <a:rPr lang="nl-NL" altLang="nl-NL" sz="3600" b="1" dirty="0">
                <a:solidFill>
                  <a:schemeClr val="accent2">
                    <a:lumMod val="50000"/>
                  </a:schemeClr>
                </a:solidFill>
              </a:rPr>
              <a:t>1. 	OUDEREN, MEDICIJNEN &amp; VALLEN </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90" y="228735"/>
            <a:ext cx="2421126" cy="1462480"/>
          </a:xfrm>
          <a:prstGeom prst="rect">
            <a:avLst/>
          </a:prstGeom>
          <a:noFill/>
        </p:spPr>
      </p:pic>
    </p:spTree>
    <p:extLst>
      <p:ext uri="{BB962C8B-B14F-4D97-AF65-F5344CB8AC3E}">
        <p14:creationId xmlns:p14="http://schemas.microsoft.com/office/powerpoint/2010/main" val="3821402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ep">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338</TotalTime>
  <Words>4419</Words>
  <Application>Microsoft Macintosh PowerPoint</Application>
  <PresentationFormat>Breedbeeld</PresentationFormat>
  <Paragraphs>439</Paragraphs>
  <Slides>31</Slides>
  <Notes>28</Notes>
  <HiddenSlides>0</HiddenSlides>
  <MMClips>1</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31</vt:i4>
      </vt:variant>
    </vt:vector>
  </HeadingPairs>
  <TitlesOfParts>
    <vt:vector size="41" baseType="lpstr">
      <vt:lpstr>MS PGothic</vt:lpstr>
      <vt:lpstr>Arial</vt:lpstr>
      <vt:lpstr>Bahnschrift</vt:lpstr>
      <vt:lpstr>Calibri</vt:lpstr>
      <vt:lpstr>Century Gothic</vt:lpstr>
      <vt:lpstr>Garamond</vt:lpstr>
      <vt:lpstr>Inter</vt:lpstr>
      <vt:lpstr>Times New Roman</vt:lpstr>
      <vt:lpstr>Ubuntu</vt:lpstr>
      <vt:lpstr>Zeep</vt:lpstr>
      <vt:lpstr>Medicijnen &amp; vallen</vt:lpstr>
      <vt:lpstr>ONDERWERPEN</vt:lpstr>
      <vt:lpstr>Hoeveel ouderen moeten per dag naar het ziekenhuis nadat ze gevallen zijn?</vt:lpstr>
      <vt:lpstr>Vallen is bij 65-plussers de grootste oorzaak van spoedeisende hulp (SEH) bezoeken</vt:lpstr>
      <vt:lpstr>Waar vinden de meeste valongelukken plaats?</vt:lpstr>
      <vt:lpstr>Wat kan er gebeuren na een val?</vt:lpstr>
      <vt:lpstr>PowerPoint-presentatie</vt:lpstr>
      <vt:lpstr>PowerPoint-presentatie</vt:lpstr>
      <vt:lpstr>1.  OUDEREN, MEDICIJNEN &amp; VALLEN </vt:lpstr>
      <vt:lpstr>HET LICHAAM VERANDERT !</vt:lpstr>
      <vt:lpstr>HET LICHAAM VERANDERT !</vt:lpstr>
      <vt:lpstr>VERHOOGD VALRISICO DOOR</vt:lpstr>
      <vt:lpstr>MEDICIJNEN &amp; BIJWERKINGEN</vt:lpstr>
      <vt:lpstr>2.  STERKE BOTTEN</vt:lpstr>
      <vt:lpstr>BOTTENVRAGEN</vt:lpstr>
      <vt:lpstr>BOTONTKALKING VERTRAGEN</vt:lpstr>
      <vt:lpstr>BOTONTKALKING VERTRAGEN</vt:lpstr>
      <vt:lpstr>3. ALCOHOL &amp; MEDICIJNEN</vt:lpstr>
      <vt:lpstr>PowerPoint-presentatie</vt:lpstr>
      <vt:lpstr>4.  WAT KAN DE APOTHEKER  VOOR U BETEKENEN?</vt:lpstr>
      <vt:lpstr>DE APOTHEKER </vt:lpstr>
      <vt:lpstr>DE APOTHEKER </vt:lpstr>
      <vt:lpstr>MEDICATIEBEOORDELING</vt:lpstr>
      <vt:lpstr>VOORBEELD SITUATIE</vt:lpstr>
      <vt:lpstr>VOORBEELD SITUATIE</vt:lpstr>
      <vt:lpstr>VOORBEELD SITUATIE</vt:lpstr>
      <vt:lpstr>VOORBEELD SITUATIE</vt:lpstr>
      <vt:lpstr>VOORBEELD SITUATIE</vt:lpstr>
      <vt:lpstr>5. WAT KUNT U ZELF DOEN?</vt:lpstr>
      <vt:lpstr>PowerPoint-presentatie</vt:lpstr>
      <vt:lpstr>OP UW GEZONDHEID!</vt:lpstr>
    </vt:vector>
  </TitlesOfParts>
  <Company>Brocacef Supplies &amp;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Medicijnen &amp; vallen</dc:title>
  <dc:creator>Kadir Ozer</dc:creator>
  <cp:lastModifiedBy>Philip Boerebach</cp:lastModifiedBy>
  <cp:revision>118</cp:revision>
  <dcterms:created xsi:type="dcterms:W3CDTF">2024-03-11T14:39:51Z</dcterms:created>
  <dcterms:modified xsi:type="dcterms:W3CDTF">2024-11-07T21:57:23Z</dcterms:modified>
</cp:coreProperties>
</file>