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317" r:id="rId5"/>
    <p:sldId id="307" r:id="rId6"/>
    <p:sldId id="278" r:id="rId7"/>
    <p:sldId id="320" r:id="rId8"/>
    <p:sldId id="321" r:id="rId9"/>
    <p:sldId id="319" r:id="rId10"/>
    <p:sldId id="322" r:id="rId11"/>
    <p:sldId id="323" r:id="rId12"/>
    <p:sldId id="325" r:id="rId13"/>
    <p:sldId id="324" r:id="rId14"/>
    <p:sldId id="327" r:id="rId15"/>
    <p:sldId id="326" r:id="rId16"/>
    <p:sldId id="357" r:id="rId17"/>
    <p:sldId id="358" r:id="rId18"/>
    <p:sldId id="328" r:id="rId19"/>
    <p:sldId id="329" r:id="rId20"/>
    <p:sldId id="330" r:id="rId21"/>
    <p:sldId id="331" r:id="rId22"/>
    <p:sldId id="354" r:id="rId23"/>
    <p:sldId id="332" r:id="rId24"/>
    <p:sldId id="338" r:id="rId25"/>
    <p:sldId id="355" r:id="rId26"/>
    <p:sldId id="337" r:id="rId27"/>
    <p:sldId id="333" r:id="rId28"/>
    <p:sldId id="335" r:id="rId29"/>
    <p:sldId id="334" r:id="rId30"/>
    <p:sldId id="336" r:id="rId31"/>
    <p:sldId id="353" r:id="rId32"/>
    <p:sldId id="304" r:id="rId33"/>
    <p:sldId id="339" r:id="rId34"/>
    <p:sldId id="340" r:id="rId35"/>
    <p:sldId id="341" r:id="rId36"/>
    <p:sldId id="342" r:id="rId37"/>
    <p:sldId id="343" r:id="rId38"/>
    <p:sldId id="344" r:id="rId39"/>
    <p:sldId id="347" r:id="rId40"/>
    <p:sldId id="346" r:id="rId41"/>
    <p:sldId id="345" r:id="rId42"/>
    <p:sldId id="348" r:id="rId43"/>
    <p:sldId id="349" r:id="rId44"/>
    <p:sldId id="356" r:id="rId45"/>
    <p:sldId id="350" r:id="rId46"/>
    <p:sldId id="352" r:id="rId47"/>
    <p:sldId id="351" r:id="rId48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58"/>
    <a:srgbClr val="505A47"/>
    <a:srgbClr val="D1D8B7"/>
    <a:srgbClr val="A09D79"/>
    <a:srgbClr val="AD5C4D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D86955-94A0-49E5-8A1E-ED6E8A56B4E1}" v="2" dt="2025-01-31T13:05:29.011"/>
  </p1510:revLst>
</p1510:revInfo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5366" autoAdjust="0"/>
  </p:normalViewPr>
  <p:slideViewPr>
    <p:cSldViewPr snapToGrid="0">
      <p:cViewPr varScale="1">
        <p:scale>
          <a:sx n="78" d="100"/>
          <a:sy n="78" d="100"/>
        </p:scale>
        <p:origin x="787" y="91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gier Larik" userId="51aaedda-7a00-4a9d-ad63-71bfe67b23e1" providerId="ADAL" clId="{87D86955-94A0-49E5-8A1E-ED6E8A56B4E1}"/>
    <pc:docChg chg="delSld modSld">
      <pc:chgData name="Rogier Larik" userId="51aaedda-7a00-4a9d-ad63-71bfe67b23e1" providerId="ADAL" clId="{87D86955-94A0-49E5-8A1E-ED6E8A56B4E1}" dt="2025-01-31T12:38:26.180" v="1" actId="6549"/>
      <pc:docMkLst>
        <pc:docMk/>
      </pc:docMkLst>
      <pc:sldChg chg="modSp mod">
        <pc:chgData name="Rogier Larik" userId="51aaedda-7a00-4a9d-ad63-71bfe67b23e1" providerId="ADAL" clId="{87D86955-94A0-49E5-8A1E-ED6E8A56B4E1}" dt="2025-01-31T12:38:26.180" v="1" actId="6549"/>
        <pc:sldMkLst>
          <pc:docMk/>
          <pc:sldMk cId="586478555" sldId="307"/>
        </pc:sldMkLst>
        <pc:graphicFrameChg chg="modGraphic">
          <ac:chgData name="Rogier Larik" userId="51aaedda-7a00-4a9d-ad63-71bfe67b23e1" providerId="ADAL" clId="{87D86955-94A0-49E5-8A1E-ED6E8A56B4E1}" dt="2025-01-31T12:38:26.180" v="1" actId="6549"/>
          <ac:graphicFrameMkLst>
            <pc:docMk/>
            <pc:sldMk cId="586478555" sldId="307"/>
            <ac:graphicFrameMk id="6" creationId="{0D6FB95E-6987-A57C-3663-3FD6F6FAC24E}"/>
          </ac:graphicFrameMkLst>
        </pc:graphicFrameChg>
      </pc:sldChg>
      <pc:sldChg chg="del">
        <pc:chgData name="Rogier Larik" userId="51aaedda-7a00-4a9d-ad63-71bfe67b23e1" providerId="ADAL" clId="{87D86955-94A0-49E5-8A1E-ED6E8A56B4E1}" dt="2025-01-31T12:38:20.021" v="0" actId="47"/>
        <pc:sldMkLst>
          <pc:docMk/>
          <pc:sldMk cId="2050134507" sldId="31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nl-NL" sz="1200"/>
            </a:lvl1pPr>
          </a:lstStyle>
          <a:p>
            <a:pPr rtl="0"/>
            <a:fld id="{14515AFE-66CB-4841-94EB-8C86EA06D168}" type="datetime1">
              <a:rPr lang="nl-NL" smtClean="0"/>
              <a:t>31-1-2025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nl-NL"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nl-NL" sz="1200"/>
            </a:lvl1pPr>
          </a:lstStyle>
          <a:p>
            <a:pPr rtl="0"/>
            <a:fld id="{49E357A0-8177-46BC-BFCE-19D99E3453C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nl-NL" sz="1200"/>
            </a:lvl1pPr>
          </a:lstStyle>
          <a:p>
            <a:pPr rtl="0"/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nl-NL" sz="1200"/>
            </a:lvl1pPr>
          </a:lstStyle>
          <a:p>
            <a:fld id="{415F8323-8943-4EA6-A82E-3F87F0E55AAE}" type="datetime1">
              <a:rPr lang="nl-NL" smtClean="0"/>
              <a:pPr/>
              <a:t>31-1-2025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nl-NL"/>
            </a:defPPr>
          </a:lstStyle>
          <a:p>
            <a:pPr rt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nl-NL"/>
            </a:def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nl-NL" sz="1200"/>
            </a:lvl1pPr>
          </a:lstStyle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nl-NL" sz="1200"/>
            </a:lvl1pPr>
          </a:lstStyle>
          <a:p>
            <a:pPr rtl="0"/>
            <a:fld id="{7C366290-4595-5745-A50F-D5EC13BAC604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1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C3481-9BC3-8AFB-9BA9-341346442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CE9A477-3F33-32C0-BE61-87DEE8CC92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234CDF7-B964-4001-19FE-A5163D96FA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02D0BC-3BC1-9168-864A-4FA818D61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23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286126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6DF40-956E-727D-466B-80E334E80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B22C849-0FA7-639C-B4D1-BFD07F387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C6650DC-16BF-E5DB-62A1-7CCF9E171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B64806-3A03-2DD1-6F14-E30D6EB46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25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707205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75BE1-0373-6F2D-2B1B-D157B6986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FE67823-C53C-7D70-CF88-1D0CC1D09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4D762C3-AC76-A56E-BC7D-8B4E9E3F4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3C037F-1BFE-4AD4-D52D-EDABA9FAFF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27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537595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29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105550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B3461-EE57-3FB0-5678-F87B28FD8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FA4EC5E-A121-F4CD-B139-014776645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524F35D-FF43-9959-F384-6DFF39234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C70313-E71B-7E88-91A3-1F5482B6A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32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321515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7C8AC-CE7C-9023-9047-5A231AF40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36F40AB-D185-66F6-0F42-26BE4B483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A27AFF6-9D9A-F53A-AAF2-E0DFA25BE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8FE19C5-E660-0C95-F2D9-82A2A3C41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34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917031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30401-2396-4DE8-3DA4-2EE19C2CF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E8BEC1F-8DFD-34CA-1A3B-C1B8C4AFCE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E73AADF-55C6-F5F5-1964-AD1A96A39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802DCC-794D-5F6A-1BCA-3F58D5FC6D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36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121121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6314-8FB7-2F58-401B-2A2137F50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DF240C7-B255-031E-C3E3-0A33FC7A16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507383C-40D7-0EB6-13B0-7069CDDD3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CC50071-437C-5F5D-8A90-DC38CB9384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38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539252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5E215-65AA-EAAA-6119-78BA428D0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6674210-8029-FF3F-30C5-BD0190500D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57A7EAA-DC62-A9D3-6635-4E1E47730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DE3E6F-60DA-6924-5DB2-BD6EFC202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41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31877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26D6C-3100-AE81-B4FC-090336E14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727EF37-D148-DBAE-12AC-D35870FEE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43F5091-BC47-797D-A75D-33A07891A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60F8C2-A24D-4E3F-D0F9-3446462E7E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42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840085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2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27599-106E-152D-68D2-C6CAFC6C5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5C17523-7961-F9E5-1B89-E67521DF6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7AB9088-0CB0-3699-1424-D8C4BBC06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218988-AAB9-D774-7703-D176FAC45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44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68403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3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Lastige</a:t>
            </a:r>
            <a:r>
              <a:rPr lang="en-US" dirty="0"/>
              <a:t> </a:t>
            </a:r>
            <a:r>
              <a:rPr lang="en-US" dirty="0" err="1"/>
              <a:t>ziekte</a:t>
            </a:r>
            <a:r>
              <a:rPr lang="en-US" dirty="0"/>
              <a:t>, hoe </a:t>
            </a:r>
            <a:r>
              <a:rPr lang="en-US" dirty="0" err="1"/>
              <a:t>meer</a:t>
            </a:r>
            <a:r>
              <a:rPr lang="en-US" dirty="0"/>
              <a:t> je </a:t>
            </a:r>
            <a:r>
              <a:rPr lang="en-US" dirty="0" err="1"/>
              <a:t>erover</a:t>
            </a:r>
            <a:r>
              <a:rPr lang="en-US" dirty="0"/>
              <a:t> </a:t>
            </a:r>
            <a:r>
              <a:rPr lang="en-US" dirty="0" err="1"/>
              <a:t>weet</a:t>
            </a:r>
            <a:r>
              <a:rPr lang="en-US" dirty="0"/>
              <a:t>, hoe </a:t>
            </a:r>
            <a:r>
              <a:rPr lang="en-US" dirty="0" err="1"/>
              <a:t>beter</a:t>
            </a:r>
            <a:r>
              <a:rPr lang="en-US" dirty="0"/>
              <a:t> je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jezelf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/>
              <a:t>zorgen</a:t>
            </a:r>
            <a:r>
              <a:rPr lang="en-US" dirty="0"/>
              <a:t>, hoe minder last je </a:t>
            </a:r>
            <a:r>
              <a:rPr lang="en-US" dirty="0" err="1"/>
              <a:t>ervan</a:t>
            </a:r>
            <a:r>
              <a:rPr lang="en-US" dirty="0"/>
              <a:t> </a:t>
            </a:r>
            <a:r>
              <a:rPr lang="en-US" dirty="0" err="1"/>
              <a:t>hebt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nl-NL" noProof="0" smtClean="0"/>
              <a:t>5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549571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E7898-FEA4-F56B-F882-4A0D71BE5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849DA1D-1878-6544-F93C-778EC8513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00F14F5-A2D1-9E51-66E5-0EA4B87C6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AEA7F7-899A-5C5C-7AB2-5A549058A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8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172520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324FE-9DC5-D005-550A-EBF763620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7858D94-331A-CD87-E8FC-D97D92875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ECD9E32-A47C-337F-E498-FD1C91722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46251E-D13D-FD73-CF6D-7A067FE1D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9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065954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B4C22-9DBC-8258-7FF3-B97B8EA37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57F0A48-0317-B28A-5ACE-68A851B7A2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F703D1D-97CE-9BDE-4EE0-42C2B971C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395126-5600-0734-12B1-1E3D4EA06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11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840863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2E413-2998-8FB7-5CBF-746765689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654B9B2-2571-A9DC-36EB-19D9804904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3BC6066-EA5C-847E-79FD-7B0CE744A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11873E-7688-5E49-9ADE-CBD81B1F5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17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690793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EE6DA-4F28-4D9F-59D4-AF1F4EC31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76CE2FD-9EAF-8166-E4BD-2541D4A9D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C892FFF-550C-59D5-2BF8-EC58464B1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FB570E-B33D-AF40-C7B7-A1CD0BF15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7C366290-4595-5745-A50F-D5EC13BAC604}" type="slidenum">
              <a:rPr lang="nl-NL" noProof="0" smtClean="0"/>
              <a:t>20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5305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l-NL"/>
            </a:defPPr>
          </a:lstStyle>
          <a:p>
            <a:pPr algn="ctr" rtl="0"/>
            <a:endParaRPr lang="nl-NL" dirty="0"/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rtlCol="0" anchor="ctr"/>
          <a:lstStyle>
            <a:lvl1pPr algn="ctr">
              <a:defRPr lang="nl-NL" sz="4800"/>
            </a:lvl1pPr>
          </a:lstStyle>
          <a:p>
            <a:pPr rtl="0"/>
            <a:r>
              <a:rPr lang="nl-NL"/>
              <a:t>klik om titel toe te voegen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wee inhoud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l-NL"/>
            </a:defPPr>
          </a:lstStyle>
          <a:p>
            <a:pPr algn="ctr" rtl="0"/>
            <a:endParaRPr lang="nl-NL" dirty="0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6" name="Vrije vorm: Vorm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1100480F-88D3-CF82-FAF8-9527C86B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el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nl-NL" sz="3200"/>
            </a:lvl1pPr>
          </a:lstStyle>
          <a:p>
            <a:pPr rtl="0"/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 rtlCol="0">
            <a:normAutofit/>
          </a:bodyPr>
          <a:lstStyle>
            <a:lvl1pPr marL="0" indent="0">
              <a:buNone/>
              <a:defRPr lang="nl-NL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nl-NL"/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 rtlCol="0"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lang="nl-NL"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CF605979-8A00-C008-E1AA-6AC1F9EA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wee inhou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v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nl-NL" sz="3200"/>
            </a:lvl1pPr>
          </a:lstStyle>
          <a:p>
            <a:pPr rtl="0"/>
            <a:r>
              <a:rPr lang="nl-NL"/>
              <a:t>klik om titel toe te voegen</a:t>
            </a:r>
          </a:p>
        </p:txBody>
      </p:sp>
      <p:sp>
        <p:nvSpPr>
          <p:cNvPr id="6" name="Tijdelijke aanduiding voor inhoud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 rtlCol="0"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lang="nl-NL"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nl-NL"/>
          </a:p>
        </p:txBody>
      </p:sp>
      <p:sp>
        <p:nvSpPr>
          <p:cNvPr id="2" name="Tijdelijke aanduiding voor inhoud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 rtlCol="0">
            <a:normAutofit/>
          </a:bodyPr>
          <a:lstStyle>
            <a:lvl1pPr marL="0" indent="0">
              <a:buNone/>
              <a:defRPr lang="nl-NL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rije vorm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45" name="Titel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nl-NL" sz="3200"/>
            </a:lvl1pPr>
          </a:lstStyle>
          <a:p>
            <a:pPr rtl="0"/>
            <a:r>
              <a:rPr lang="nl-NL"/>
              <a:t>klik om titel toe te voegen</a:t>
            </a:r>
          </a:p>
        </p:txBody>
      </p:sp>
      <p:sp>
        <p:nvSpPr>
          <p:cNvPr id="7" name="Tijdelijke aanduiding voor tabel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en-US"/>
              <a:t>Click icon to add table</a:t>
            </a:r>
            <a:endParaRPr lang="nl-NL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rije vorm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l-NL"/>
            </a:defPPr>
          </a:lstStyle>
          <a:p>
            <a:pPr algn="ctr" rtl="0"/>
            <a:endParaRPr lang="nl-NL" dirty="0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rtlCol="0" anchor="ctr"/>
          <a:lstStyle>
            <a:lvl1pPr algn="l">
              <a:defRPr lang="nl-NL" sz="4800"/>
            </a:lvl1pPr>
          </a:lstStyle>
          <a:p>
            <a:pPr rtl="0"/>
            <a:r>
              <a:rPr lang="nl-NL"/>
              <a:t>klik om titel toe te voegen</a:t>
            </a:r>
          </a:p>
        </p:txBody>
      </p:sp>
      <p:sp>
        <p:nvSpPr>
          <p:cNvPr id="3" name="Tijdelijke aanduiding voor inhoud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rtlCol="0"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lang="nl-NL"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lang="nl-NL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Vrije vorm: Vorm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lvl="0" rtl="0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lvl="0" rtl="0"/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rtlCol="0" anchor="ctr" anchorCtr="0"/>
          <a:lstStyle>
            <a:lvl1pPr algn="l">
              <a:defRPr lang="nl-NL" sz="3200">
                <a:solidFill>
                  <a:schemeClr val="accent1"/>
                </a:solidFill>
              </a:defRPr>
            </a:lvl1pPr>
          </a:lstStyle>
          <a:p>
            <a:pPr rtl="0"/>
            <a:r>
              <a:rPr lang="nl-NL"/>
              <a:t>klik om titel toe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 rtlCol="0"/>
          <a:lstStyle>
            <a:lvl1pPr marL="0" indent="0" algn="r">
              <a:buNone/>
              <a:defRPr lang="nl-NL" sz="2400" cap="all" baseline="0"/>
            </a:lvl1pPr>
            <a:lvl2pPr marL="457200" indent="0" algn="r">
              <a:buNone/>
              <a:defRPr lang="nl-NL" sz="1800">
                <a:latin typeface="+mj-lt"/>
              </a:defRPr>
            </a:lvl2pPr>
            <a:lvl3pPr marL="914400" indent="0" algn="r">
              <a:buNone/>
              <a:defRPr lang="nl-NL"/>
            </a:lvl3pPr>
            <a:lvl4pPr marL="1371600" indent="0" algn="r">
              <a:buNone/>
              <a:defRPr lang="nl-NL"/>
            </a:lvl4pPr>
            <a:lvl5pPr marL="1828800" indent="0" algn="r">
              <a:buNone/>
              <a:defRPr lang="nl-NL"/>
            </a:lvl5pPr>
          </a:lstStyle>
          <a:p>
            <a:pPr lvl="0" rtl="0"/>
            <a:r>
              <a:rPr lang="nl-NL" dirty="0"/>
              <a:t>Klik om tekst toe te voegen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bijschrif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rtlCol="0" anchor="ctr"/>
          <a:lstStyle>
            <a:lvl1pPr>
              <a:lnSpc>
                <a:spcPct val="75000"/>
              </a:lnSpc>
              <a:defRPr lang="nl-NL" sz="4800"/>
            </a:lvl1pPr>
          </a:lstStyle>
          <a:p>
            <a:pPr rtl="0"/>
            <a:r>
              <a:rPr lang="nl-NL"/>
              <a:t>klik om titel toe te voegen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rtlCol="0" anchor="t">
            <a:noAutofit/>
          </a:bodyPr>
          <a:lstStyle>
            <a:lvl1pPr marL="0" indent="0" algn="r">
              <a:buNone/>
              <a:defRPr lang="nl-NL" sz="1800"/>
            </a:lvl1pPr>
            <a:lvl2pPr marL="457200" indent="0">
              <a:buNone/>
              <a:defRPr lang="nl-NL" sz="2800"/>
            </a:lvl2pPr>
            <a:lvl3pPr marL="914400" indent="0">
              <a:buNone/>
              <a:defRPr lang="nl-NL" sz="2400"/>
            </a:lvl3pPr>
            <a:lvl4pPr marL="1371600" indent="0">
              <a:buNone/>
              <a:defRPr lang="nl-NL" sz="2000"/>
            </a:lvl4pPr>
            <a:lvl5pPr marL="1828800" indent="0">
              <a:buNone/>
              <a:defRPr lang="nl-NL" sz="2000"/>
            </a:lvl5pPr>
            <a:lvl6pPr marL="2286000" indent="0">
              <a:buNone/>
              <a:defRPr lang="nl-NL" sz="2000"/>
            </a:lvl6pPr>
            <a:lvl7pPr marL="2743200" indent="0">
              <a:buNone/>
              <a:defRPr lang="nl-NL" sz="2000"/>
            </a:lvl7pPr>
            <a:lvl8pPr marL="3200400" indent="0">
              <a:buNone/>
              <a:defRPr lang="nl-NL" sz="2000"/>
            </a:lvl8pPr>
            <a:lvl9pPr marL="3657600" indent="0">
              <a:buNone/>
              <a:defRPr lang="nl-NL" sz="2000"/>
            </a:lvl9pPr>
          </a:lstStyle>
          <a:p>
            <a:pPr rtl="0"/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rije vorm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rtlCol="0" anchor="b"/>
          <a:lstStyle>
            <a:lvl1pPr>
              <a:lnSpc>
                <a:spcPct val="75000"/>
              </a:lnSpc>
              <a:defRPr lang="nl-NL" sz="48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/>
              <a:t>klik om titel toe te voegen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 rtlCol="0">
            <a:noAutofit/>
          </a:bodyPr>
          <a:lstStyle>
            <a:lvl1pPr marL="0" indent="0">
              <a:buNone/>
              <a:defRPr lang="nl-NL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 rtlCol="0">
            <a:noAutofit/>
          </a:bodyPr>
          <a:lstStyle>
            <a:lvl1pPr marL="0" indent="0">
              <a:buFont typeface="Courier New" panose="02070309020205020404" pitchFamily="49" charset="0"/>
              <a:buNone/>
              <a:defRPr lang="nl-NL" sz="2400" b="0" cap="all" baseline="0"/>
            </a:lvl1pPr>
            <a:lvl2pPr>
              <a:defRPr lang="nl-NL" sz="2400"/>
            </a:lvl2pPr>
            <a:lvl3pPr>
              <a:defRPr lang="nl-NL" sz="2400"/>
            </a:lvl3pPr>
            <a:lvl4pPr>
              <a:defRPr lang="nl-NL" sz="2400"/>
            </a:lvl4pPr>
            <a:lvl5pPr>
              <a:defRPr lang="nl-NL" sz="2400"/>
            </a:lvl5pPr>
          </a:lstStyle>
          <a:p>
            <a:pPr lvl="0" rtl="0"/>
            <a:r>
              <a:rPr lang="nl-NL"/>
              <a:t>Klik om tekst toe te voegen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lvl="0" rtl="0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lvl="0" rtl="0"/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itel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rtlCol="0" anchor="b" anchorCtr="0"/>
          <a:lstStyle>
            <a:lvl1pPr>
              <a:defRPr lang="nl-NL" sz="3200"/>
            </a:lvl1pPr>
          </a:lstStyle>
          <a:p>
            <a:pPr rtl="0"/>
            <a:r>
              <a:rPr lang="nl-NL"/>
              <a:t>klik om titel toe te voegen</a:t>
            </a:r>
          </a:p>
        </p:txBody>
      </p:sp>
      <p:sp>
        <p:nvSpPr>
          <p:cNvPr id="12" name="Vrije vorm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3" name="Vrije vorm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 rtlCol="0">
            <a:normAutofit/>
          </a:bodyPr>
          <a:lstStyle>
            <a:lvl1pPr>
              <a:defRPr lang="nl-NL" sz="2000"/>
            </a:lvl1pPr>
            <a:lvl2pPr>
              <a:defRPr lang="nl-NL" sz="1800"/>
            </a:lvl2pPr>
            <a:lvl3pPr>
              <a:defRPr lang="nl-NL" sz="1600"/>
            </a:lvl3pPr>
            <a:lvl4pPr>
              <a:defRPr lang="nl-NL" sz="1400"/>
            </a:lvl4pPr>
            <a:lvl5pPr>
              <a:defRPr lang="nl-NL" sz="14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nl-NL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933C021B-6AA4-3C5D-099F-96D113A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Vrije vorm: Vorm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l-NL"/>
            </a:defPPr>
          </a:lstStyle>
          <a:p>
            <a:pPr algn="ctr" rtl="0"/>
            <a:endParaRPr lang="nl-NL" dirty="0"/>
          </a:p>
        </p:txBody>
      </p:sp>
      <p:sp>
        <p:nvSpPr>
          <p:cNvPr id="4" name="Vrije vorm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rtlCol="0" anchor="b" anchorCtr="0"/>
          <a:lstStyle>
            <a:lvl1pPr algn="ctr">
              <a:defRPr lang="nl-NL" sz="4800" cap="none" baseline="0">
                <a:latin typeface="+mj-lt"/>
              </a:defRPr>
            </a:lvl1pPr>
          </a:lstStyle>
          <a:p>
            <a:pPr rtl="0"/>
            <a:r>
              <a:rPr lang="nl-NL"/>
              <a:t>klik om titel toe te voegen</a:t>
            </a:r>
          </a:p>
        </p:txBody>
      </p:sp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nl-NL" sz="2400" cap="all" baseline="0"/>
            </a:lvl1pPr>
          </a:lstStyle>
          <a:p>
            <a:pPr lvl="0" rtl="0"/>
            <a:r>
              <a:rPr lang="nl-NL"/>
              <a:t>Klik om tekst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nl-NL" sz="3200"/>
            </a:lvl1pPr>
          </a:lstStyle>
          <a:p>
            <a:pPr rtl="0"/>
            <a:r>
              <a:rPr lang="nl-NL"/>
              <a:t>klik om titel toe te voegen</a:t>
            </a:r>
          </a:p>
        </p:txBody>
      </p:sp>
      <p:sp>
        <p:nvSpPr>
          <p:cNvPr id="2" name="Tijdelijke aanduiding voor inhoud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 rtlCol="0">
            <a:normAutofit/>
          </a:bodyPr>
          <a:lstStyle>
            <a:lvl1pPr marL="0" indent="0">
              <a:buNone/>
              <a:defRPr lang="nl-NL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nl-NL"/>
          </a:p>
        </p:txBody>
      </p:sp>
      <p:sp>
        <p:nvSpPr>
          <p:cNvPr id="6" name="Tijdelijke aanduiding voor inhoud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 rtlCol="0">
            <a:normAutofit/>
          </a:bodyPr>
          <a:lstStyle>
            <a:lvl1pPr marL="0" indent="0">
              <a:buNone/>
              <a:defRPr lang="nl-NL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nl-NL"/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2" name="Vrije vorm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l-NL"/>
            </a:defPPr>
          </a:lstStyle>
          <a:p>
            <a:pPr algn="ctr" rtl="0"/>
            <a:endParaRPr lang="nl-NL" dirty="0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inhoud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lvl="0" rtl="0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1" name="Vrije v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lvl="0" rtl="0"/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/>
          <a:lstStyle>
            <a:lvl1pPr>
              <a:defRPr lang="nl-NL" sz="3200"/>
            </a:lvl1pPr>
          </a:lstStyle>
          <a:p>
            <a:pPr rtl="0"/>
            <a:r>
              <a:rPr lang="nl-NL"/>
              <a:t>klik om titel toe te voegen</a:t>
            </a:r>
          </a:p>
        </p:txBody>
      </p:sp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 rtlCol="0">
            <a:normAutofit/>
          </a:bodyPr>
          <a:lstStyle>
            <a:lvl1pPr marL="228600" indent="-228600">
              <a:buFont typeface="+mj-lt"/>
              <a:buAutoNum type="arabicPeriod"/>
              <a:defRPr lang="nl-NL"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lang="nl-NL"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lang="nl-NL"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lang="nl-NL"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</p:txBody>
      </p:sp>
      <p:sp>
        <p:nvSpPr>
          <p:cNvPr id="6" name="Tijdelijke aanduiding voor inhoud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 rtlCol="0">
            <a:normAutofit/>
          </a:bodyPr>
          <a:lstStyle>
            <a:lvl1pPr marL="0" indent="0">
              <a:buNone/>
              <a:defRPr lang="nl-NL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inhoud en afbeeld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lvl="0" rtl="0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rtlCol="0" anchor="b" anchorCtr="0"/>
          <a:lstStyle>
            <a:lvl1pPr>
              <a:defRPr lang="nl-NL" sz="3200"/>
            </a:lvl1pPr>
          </a:lstStyle>
          <a:p>
            <a:pPr rtl="0"/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 rtlCol="0">
            <a:normAutofit/>
          </a:bodyPr>
          <a:lstStyle>
            <a:lvl1pPr marL="0" indent="0">
              <a:buNone/>
              <a:defRPr lang="nl-NL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 rtlCol="0">
            <a:normAutofit/>
          </a:bodyPr>
          <a:lstStyle>
            <a:lvl1pPr marL="0" indent="0" algn="r">
              <a:buNone/>
              <a:defRPr lang="nl-NL" sz="2000"/>
            </a:lvl1pPr>
          </a:lstStyle>
          <a:p>
            <a:pPr rtl="0"/>
            <a:r>
              <a:rPr lang="en-US"/>
              <a:t>Click icon to add picture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/>
              <a:t>Klik om de titelstijl van het model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</a:lstStyle>
          <a:p>
            <a:pPr lvl="0" rtl="0"/>
            <a:r>
              <a:rPr lang="nl-NL"/>
              <a:t>Klik om de tekststijlen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400">
                <a:solidFill>
                  <a:schemeClr val="tx1"/>
                </a:solidFill>
              </a:defRPr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1400">
                <a:solidFill>
                  <a:schemeClr val="tx1"/>
                </a:solidFill>
              </a:defRPr>
            </a:lvl1pPr>
          </a:lstStyle>
          <a:p>
            <a:pPr rtl="0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nl-NL" smtClean="0"/>
              <a:pPr rtl="0"/>
              <a:t>‹nr.›</a:t>
            </a:fld>
            <a:endParaRPr lang="nl-NL" dirty="0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  <a:endCxn id="6" idx="1"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l-NL"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nl-NL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l-NL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l-NL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924" y="914400"/>
            <a:ext cx="10360152" cy="5029200"/>
          </a:xfrm>
        </p:spPr>
        <p:txBody>
          <a:bodyPr rtlCol="0" anchor="ctr"/>
          <a:lstStyle>
            <a:defPPr>
              <a:defRPr lang="nl-NL"/>
            </a:defPPr>
          </a:lstStyle>
          <a:p>
            <a:pPr rtl="0"/>
            <a:r>
              <a:rPr lang="nl-NL" sz="6600" dirty="0"/>
              <a:t>Informatieavond</a:t>
            </a:r>
            <a:br>
              <a:rPr lang="nl-NL" sz="6600" dirty="0"/>
            </a:br>
            <a:r>
              <a:rPr lang="nl-NL" sz="6600" dirty="0"/>
              <a:t>Leefstijl &amp; Diabetes</a:t>
            </a:r>
            <a:br>
              <a:rPr lang="nl-NL" dirty="0"/>
            </a:br>
            <a:br>
              <a:rPr lang="nl-NL" dirty="0"/>
            </a:br>
            <a:r>
              <a:rPr lang="nl-NL" sz="2400" dirty="0"/>
              <a:t>Service Apotheek Medisch Centrum Hoogezand-Sappemeer</a:t>
            </a:r>
            <a:br>
              <a:rPr lang="nl-NL" dirty="0"/>
            </a:br>
            <a:br>
              <a:rPr lang="nl-NL" sz="2000" dirty="0"/>
            </a:br>
            <a:r>
              <a:rPr lang="nl-NL" sz="2000" dirty="0"/>
              <a:t>Joshua Teeken – stagiair farmacie</a:t>
            </a:r>
            <a:br>
              <a:rPr lang="nl-NL" sz="2000" dirty="0"/>
            </a:br>
            <a:r>
              <a:rPr lang="nl-NL" sz="2000" dirty="0"/>
              <a:t>Thaliet Brink – leefstijlapotheker</a:t>
            </a:r>
            <a:br>
              <a:rPr lang="nl-NL" sz="2000" dirty="0"/>
            </a:br>
            <a:r>
              <a:rPr lang="nl-NL" sz="2000" dirty="0"/>
              <a:t>Gretha van der Veen - leefstijlapotheker</a:t>
            </a:r>
          </a:p>
        </p:txBody>
      </p:sp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64A0C-E919-5E5E-1F8A-A55326277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F5944-8950-6F42-D3FF-D39C6C62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914400"/>
            <a:ext cx="8210517" cy="914400"/>
          </a:xfrm>
        </p:spPr>
        <p:txBody>
          <a:bodyPr/>
          <a:lstStyle/>
          <a:p>
            <a:r>
              <a:rPr lang="nl-NL" sz="4400" dirty="0"/>
              <a:t>Hoe ontstaat diabetes type 2?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24C51-28AD-DFBC-97A8-3DD1CD9E7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10</a:t>
            </a:fld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05CBA0-3B14-E435-7016-2FB0F6F7F012}"/>
              </a:ext>
            </a:extLst>
          </p:cNvPr>
          <p:cNvSpPr txBox="1">
            <a:spLocks/>
          </p:cNvSpPr>
          <p:nvPr/>
        </p:nvSpPr>
        <p:spPr>
          <a:xfrm>
            <a:off x="914400" y="2335472"/>
            <a:ext cx="6275294" cy="399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000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3087CD3-E032-0A08-2E37-F11B048522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3125" y="-20757"/>
            <a:ext cx="4589511" cy="6555026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81949F-1F2A-0BCB-BC0F-9381728DF8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335471"/>
            <a:ext cx="6357258" cy="4198797"/>
          </a:xfrm>
        </p:spPr>
        <p:txBody>
          <a:bodyPr>
            <a:normAutofit lnSpcReduction="10000"/>
          </a:bodyPr>
          <a:lstStyle/>
          <a:p>
            <a:r>
              <a:rPr lang="en-US" sz="3600" b="1" dirty="0" err="1"/>
              <a:t>Westerse</a:t>
            </a:r>
            <a:r>
              <a:rPr lang="en-US" sz="3600" b="1" dirty="0"/>
              <a:t> </a:t>
            </a:r>
            <a:r>
              <a:rPr lang="en-US" sz="3600" b="1" dirty="0" err="1"/>
              <a:t>leefstijl</a:t>
            </a:r>
            <a:r>
              <a:rPr lang="en-US" sz="3600" b="1" dirty="0"/>
              <a:t>:</a:t>
            </a:r>
          </a:p>
          <a:p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Gewicht</a:t>
            </a:r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Buikomvang</a:t>
            </a:r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Weinig</a:t>
            </a:r>
            <a:r>
              <a:rPr lang="en-US" sz="3200" dirty="0"/>
              <a:t> </a:t>
            </a:r>
            <a:r>
              <a:rPr lang="en-US" sz="3200" dirty="0" err="1"/>
              <a:t>bewegen</a:t>
            </a:r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/>
              <a:t>Hoge </a:t>
            </a:r>
            <a:r>
              <a:rPr lang="en-US" sz="3200" dirty="0" err="1"/>
              <a:t>bloeddruk</a:t>
            </a:r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Leeftijd</a:t>
            </a:r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Erfelijkheid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69323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FF69D0-4143-BFFB-67A4-8D7E1F852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7C531DC-095F-A6F2-F50C-E97D9238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140" y="914400"/>
            <a:ext cx="6937889" cy="749694"/>
          </a:xfrm>
        </p:spPr>
        <p:txBody>
          <a:bodyPr rtlCol="0" anchor="b"/>
          <a:lstStyle>
            <a:defPPr>
              <a:defRPr lang="nl-NL"/>
            </a:defPPr>
          </a:lstStyle>
          <a:p>
            <a:pPr algn="r" rtl="0"/>
            <a:r>
              <a:rPr lang="nl-NL" dirty="0"/>
              <a:t>Wat zijn mogelijke gevolgen van diabetes?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2F9D0807-C944-E58E-CAA8-12CCB6C81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2070493"/>
            <a:ext cx="5449824" cy="4446421"/>
          </a:xfrm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en-US" sz="3200" b="1" cap="none" dirty="0" err="1"/>
              <a:t>Hoger</a:t>
            </a:r>
            <a:r>
              <a:rPr lang="en-US" sz="3200" b="1" cap="none" dirty="0"/>
              <a:t> </a:t>
            </a:r>
            <a:r>
              <a:rPr lang="en-US" sz="3200" b="1" cap="none" dirty="0" err="1"/>
              <a:t>risico</a:t>
            </a:r>
            <a:r>
              <a:rPr lang="en-US" sz="3200" b="1" cap="none" dirty="0"/>
              <a:t> op:</a:t>
            </a:r>
          </a:p>
          <a:p>
            <a:pPr rtl="0"/>
            <a:endParaRPr lang="en-US" sz="12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en-US" sz="3200" cap="none" dirty="0" err="1"/>
              <a:t>Slechter</a:t>
            </a:r>
            <a:r>
              <a:rPr lang="en-US" sz="3200" cap="none" dirty="0"/>
              <a:t> </a:t>
            </a:r>
            <a:r>
              <a:rPr lang="en-US" sz="3200" cap="none" dirty="0" err="1"/>
              <a:t>zien</a:t>
            </a:r>
            <a:r>
              <a:rPr lang="en-US" sz="3200" cap="none" dirty="0"/>
              <a:t> of blind </a:t>
            </a:r>
            <a:r>
              <a:rPr lang="en-US" sz="3200" cap="none" dirty="0" err="1"/>
              <a:t>worden</a:t>
            </a:r>
            <a:endParaRPr lang="en-US" sz="11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en-US" sz="3200" cap="none" dirty="0"/>
              <a:t>Hart- en </a:t>
            </a:r>
            <a:r>
              <a:rPr lang="en-US" sz="3200" cap="none" dirty="0" err="1"/>
              <a:t>vaatziektes</a:t>
            </a:r>
            <a:endParaRPr lang="en-US" sz="11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en-US" sz="3200" cap="none" dirty="0" err="1"/>
              <a:t>Nierschade</a:t>
            </a:r>
            <a:endParaRPr lang="en-US" sz="11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en-US" sz="3200" cap="none" dirty="0" err="1"/>
              <a:t>Dementie</a:t>
            </a:r>
            <a:endParaRPr lang="en-US" sz="11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en-US" sz="3200" cap="none" dirty="0"/>
              <a:t>Minder </a:t>
            </a:r>
            <a:r>
              <a:rPr lang="en-US" sz="3200" cap="none" dirty="0" err="1"/>
              <a:t>gevoel</a:t>
            </a:r>
            <a:r>
              <a:rPr lang="en-US" sz="3200" cap="none" dirty="0"/>
              <a:t> en </a:t>
            </a:r>
            <a:r>
              <a:rPr lang="en-US" sz="3200" cap="none" dirty="0" err="1"/>
              <a:t>wondjes</a:t>
            </a:r>
            <a:r>
              <a:rPr lang="en-US" sz="3200" cap="none" dirty="0"/>
              <a:t> </a:t>
            </a:r>
            <a:r>
              <a:rPr lang="en-US" sz="3200" cap="none" dirty="0" err="1"/>
              <a:t>aan</a:t>
            </a:r>
            <a:r>
              <a:rPr lang="en-US" sz="3200" cap="none" dirty="0"/>
              <a:t> de </a:t>
            </a:r>
            <a:r>
              <a:rPr lang="en-US" sz="3200" cap="none" dirty="0" err="1"/>
              <a:t>voeten</a:t>
            </a:r>
            <a:endParaRPr lang="en-US" sz="3200" cap="none" dirty="0"/>
          </a:p>
          <a:p>
            <a:pPr rtl="0"/>
            <a:endParaRPr lang="nl-NL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F9F2D7F-53CB-B707-7DB9-5CF44113B7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285"/>
          <a:stretch/>
        </p:blipFill>
        <p:spPr>
          <a:xfrm>
            <a:off x="-1" y="261780"/>
            <a:ext cx="5046134" cy="6596220"/>
          </a:xfrm>
        </p:spPr>
      </p:pic>
    </p:spTree>
    <p:extLst>
      <p:ext uri="{BB962C8B-B14F-4D97-AF65-F5344CB8AC3E}">
        <p14:creationId xmlns:p14="http://schemas.microsoft.com/office/powerpoint/2010/main" val="738762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7D8B1-4619-9A2D-8F49-1CEE0DD64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B0547-9D85-1A3B-9127-F7684F3EC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52" y="840567"/>
            <a:ext cx="5781735" cy="3294111"/>
          </a:xfrm>
        </p:spPr>
        <p:txBody>
          <a:bodyPr/>
          <a:lstStyle/>
          <a:p>
            <a:r>
              <a:rPr lang="nl-NL" sz="5400" dirty="0"/>
              <a:t>Wat kunnen we doen?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1126E6-938B-FE18-E1A2-476F112DD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694" y="296810"/>
            <a:ext cx="4598546" cy="2759127"/>
          </a:xfrm>
        </p:spPr>
      </p:pic>
      <p:pic>
        <p:nvPicPr>
          <p:cNvPr id="6" name="Picture 2" descr="What is Type 2 Diabetes? Image Credit: Created with the assistance of DALL·E 3">
            <a:extLst>
              <a:ext uri="{FF2B5EF4-FFF2-40B4-BE49-F238E27FC236}">
                <a16:creationId xmlns:a16="http://schemas.microsoft.com/office/drawing/2014/main" id="{1B2D7F98-14BD-77A7-B939-2B6ACCDB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3310" y="3702869"/>
            <a:ext cx="4610929" cy="263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949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F27D4-F5E7-6CE3-41BA-3193E9929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90A5A-8E5E-1F4D-F241-E911C3B1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914400"/>
            <a:ext cx="8210517" cy="914400"/>
          </a:xfrm>
        </p:spPr>
        <p:txBody>
          <a:bodyPr/>
          <a:lstStyle/>
          <a:p>
            <a:r>
              <a:rPr lang="nl-NL" sz="4400" dirty="0"/>
              <a:t>Wat is metformine?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255B1-4E5F-B6A5-82CD-2366FA3BD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13</a:t>
            </a:fld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647496-268B-1D1A-BF69-16FAB816E767}"/>
              </a:ext>
            </a:extLst>
          </p:cNvPr>
          <p:cNvSpPr txBox="1">
            <a:spLocks/>
          </p:cNvSpPr>
          <p:nvPr/>
        </p:nvSpPr>
        <p:spPr>
          <a:xfrm>
            <a:off x="914400" y="2335472"/>
            <a:ext cx="6275294" cy="399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000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4A594D7-2F76-98C5-978D-C4577A633F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3125" y="-20757"/>
            <a:ext cx="4589511" cy="6555026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6CDF5B1-77F4-41CC-4D30-40465674DF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27977"/>
            <a:ext cx="6357258" cy="450629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Werkt</a:t>
            </a:r>
            <a:r>
              <a:rPr lang="en-US" sz="3200" dirty="0"/>
              <a:t> </a:t>
            </a:r>
            <a:r>
              <a:rPr lang="en-US" sz="3200" dirty="0" err="1"/>
              <a:t>als</a:t>
            </a:r>
            <a:r>
              <a:rPr lang="en-US" sz="3200" dirty="0"/>
              <a:t> ‘</a:t>
            </a:r>
            <a:r>
              <a:rPr lang="en-US" sz="3200" dirty="0" err="1"/>
              <a:t>olie</a:t>
            </a:r>
            <a:r>
              <a:rPr lang="en-US" sz="3200" dirty="0"/>
              <a:t> </a:t>
            </a:r>
            <a:r>
              <a:rPr lang="en-US" sz="3200" dirty="0" err="1"/>
              <a:t>voor</a:t>
            </a:r>
            <a:r>
              <a:rPr lang="en-US" sz="3200" dirty="0"/>
              <a:t> het slot’</a:t>
            </a:r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Zorgt</a:t>
            </a:r>
            <a:r>
              <a:rPr lang="en-US" sz="3200" dirty="0"/>
              <a:t> </a:t>
            </a:r>
            <a:r>
              <a:rPr lang="en-US" sz="3200" dirty="0" err="1"/>
              <a:t>voor</a:t>
            </a:r>
            <a:r>
              <a:rPr lang="en-US" sz="3200" dirty="0"/>
              <a:t> </a:t>
            </a:r>
            <a:r>
              <a:rPr lang="en-US" sz="3200" dirty="0" err="1"/>
              <a:t>betere</a:t>
            </a:r>
            <a:r>
              <a:rPr lang="en-US" sz="3200" dirty="0"/>
              <a:t> </a:t>
            </a:r>
            <a:r>
              <a:rPr lang="en-US" sz="3200" dirty="0" err="1"/>
              <a:t>opname</a:t>
            </a:r>
            <a:r>
              <a:rPr lang="en-US" sz="3200" dirty="0"/>
              <a:t> </a:t>
            </a:r>
            <a:r>
              <a:rPr lang="en-US" sz="3200" dirty="0" err="1"/>
              <a:t>suiker</a:t>
            </a:r>
            <a:r>
              <a:rPr lang="en-US" sz="3200" dirty="0"/>
              <a:t> </a:t>
            </a:r>
            <a:r>
              <a:rPr lang="en-US" sz="3200" dirty="0" err="1"/>
              <a:t>uit</a:t>
            </a:r>
            <a:r>
              <a:rPr lang="en-US" sz="3200" dirty="0"/>
              <a:t> het </a:t>
            </a:r>
            <a:r>
              <a:rPr lang="en-US" sz="3200" dirty="0" err="1"/>
              <a:t>bloed</a:t>
            </a:r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Bijwerkingen</a:t>
            </a:r>
            <a:r>
              <a:rPr lang="en-US" sz="3200" dirty="0"/>
              <a:t>:</a:t>
            </a:r>
          </a:p>
          <a:p>
            <a:pPr marL="1143000" lvl="2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Diarree</a:t>
            </a:r>
            <a:endParaRPr lang="en-US" sz="3200" dirty="0"/>
          </a:p>
          <a:p>
            <a:pPr marL="1143000" lvl="2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Misselijkheid</a:t>
            </a:r>
            <a:endParaRPr lang="en-US" sz="3200" dirty="0"/>
          </a:p>
          <a:p>
            <a:pPr marL="1143000" lvl="2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Hoofdpijn</a:t>
            </a:r>
            <a:endParaRPr lang="en-US" sz="3200" dirty="0"/>
          </a:p>
          <a:p>
            <a:pPr marL="1143000" lvl="2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Duizeligheid</a:t>
            </a:r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Voor</a:t>
            </a:r>
            <a:r>
              <a:rPr lang="en-US" sz="3200" dirty="0"/>
              <a:t> </a:t>
            </a:r>
            <a:r>
              <a:rPr lang="en-US" sz="3200" dirty="0" err="1"/>
              <a:t>vragen</a:t>
            </a:r>
            <a:r>
              <a:rPr lang="en-US" sz="3200" dirty="0"/>
              <a:t>: </a:t>
            </a:r>
            <a:r>
              <a:rPr lang="en-US" sz="3200" dirty="0" err="1"/>
              <a:t>vraag</a:t>
            </a:r>
            <a:r>
              <a:rPr lang="en-US" sz="3200" dirty="0"/>
              <a:t> je </a:t>
            </a:r>
            <a:r>
              <a:rPr lang="en-US" sz="3200" dirty="0" err="1"/>
              <a:t>apotheker</a:t>
            </a:r>
            <a:r>
              <a:rPr lang="en-US" sz="3200" dirty="0"/>
              <a:t>!</a:t>
            </a:r>
          </a:p>
          <a:p>
            <a:pPr marL="457200" indent="-457200">
              <a:buFont typeface="Calibri" panose="020F0502020204030204" pitchFamily="34" charset="0"/>
              <a:buChar char="۞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81361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2848E-64BF-2332-35CF-7E67EC1ED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FC79-4C9A-19C8-013D-0D4071DA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7" y="1297655"/>
            <a:ext cx="8210517" cy="914400"/>
          </a:xfrm>
        </p:spPr>
        <p:txBody>
          <a:bodyPr/>
          <a:lstStyle/>
          <a:p>
            <a:r>
              <a:rPr lang="nl-NL" sz="4400" dirty="0"/>
              <a:t>Andere medicijnen die invloed hebben op diabetes: Bespreek ze met je apotheker!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54C71-D88F-59C0-84D4-909DEF621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14</a:t>
            </a:fld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367F05-CE0F-9729-2123-472EB2826E97}"/>
              </a:ext>
            </a:extLst>
          </p:cNvPr>
          <p:cNvSpPr txBox="1">
            <a:spLocks/>
          </p:cNvSpPr>
          <p:nvPr/>
        </p:nvSpPr>
        <p:spPr>
          <a:xfrm>
            <a:off x="914400" y="2335472"/>
            <a:ext cx="6275294" cy="399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000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F16D05A-9ECA-1567-DB27-D4D7ECA9E3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3125" y="-20757"/>
            <a:ext cx="4589511" cy="6555026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025FE9F-7DC2-3C65-417B-D5635B78A5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453489"/>
            <a:ext cx="6038662" cy="408078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Corticosteroïden</a:t>
            </a:r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Hormoonmedicijnen</a:t>
            </a:r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Diuretica</a:t>
            </a:r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Antidepressiva</a:t>
            </a:r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Antipsychotica</a:t>
            </a:r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Statines</a:t>
            </a:r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Antihistaminica</a:t>
            </a:r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 err="1"/>
              <a:t>Betablokkers</a:t>
            </a:r>
            <a:endParaRPr lang="en-US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en-US" sz="3200" dirty="0"/>
              <a:t>Enz.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1464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EFE2C-F145-D7D2-9A7F-C3C30BD55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FE1CB-6F99-ED10-CE1F-BC5A0F295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34" y="0"/>
            <a:ext cx="10526013" cy="914400"/>
          </a:xfrm>
        </p:spPr>
        <p:txBody>
          <a:bodyPr/>
          <a:lstStyle/>
          <a:p>
            <a:r>
              <a:rPr lang="nl-NL" sz="4400" dirty="0"/>
              <a:t>Hoe word ik 100? – John aan het woord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21AE1-3173-1703-2138-C6BF83937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15</a:t>
            </a:fld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315E62-4427-C28D-D45F-15F60FF76A3F}"/>
              </a:ext>
            </a:extLst>
          </p:cNvPr>
          <p:cNvSpPr txBox="1">
            <a:spLocks/>
          </p:cNvSpPr>
          <p:nvPr/>
        </p:nvSpPr>
        <p:spPr>
          <a:xfrm>
            <a:off x="914400" y="2335472"/>
            <a:ext cx="6275294" cy="399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000" dirty="0"/>
          </a:p>
        </p:txBody>
      </p:sp>
      <p:pic>
        <p:nvPicPr>
          <p:cNvPr id="11" name="Hoe gaat het met John uit Hoe word ik 100？">
            <a:hlinkClick r:id="" action="ppaction://media"/>
            <a:extLst>
              <a:ext uri="{FF2B5EF4-FFF2-40B4-BE49-F238E27FC236}">
                <a16:creationId xmlns:a16="http://schemas.microsoft.com/office/drawing/2014/main" id="{41559DEC-CDE7-06E8-A036-21052D7B5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829" y="914400"/>
            <a:ext cx="10384025" cy="58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4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21B60-2A17-05BE-4356-2D18234C8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E8BA-CE98-820D-DCA6-9B59B1EDE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18" y="976531"/>
            <a:ext cx="3205342" cy="914400"/>
          </a:xfrm>
        </p:spPr>
        <p:txBody>
          <a:bodyPr/>
          <a:lstStyle/>
          <a:p>
            <a:r>
              <a:rPr lang="nl-NL" sz="4400" dirty="0"/>
              <a:t>Over John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55755-EF9D-D37A-C02F-69A1C525A1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6511306" cy="4418484"/>
          </a:xfrm>
        </p:spPr>
        <p:txBody>
          <a:bodyPr>
            <a:normAutofit/>
          </a:bodyPr>
          <a:lstStyle/>
          <a:p>
            <a:pPr marL="342900" indent="-342900">
              <a:buFont typeface="Calibri" panose="020F0502020204030204" pitchFamily="34" charset="0"/>
              <a:buChar char="۞"/>
            </a:pPr>
            <a:endParaRPr lang="nl-NL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nl-NL" sz="3200" dirty="0"/>
              <a:t>Gebruikte 13 medicijnen, nu nog 1</a:t>
            </a:r>
          </a:p>
          <a:p>
            <a:pPr marL="457200" indent="-457200">
              <a:buFont typeface="Calibri" panose="020F0502020204030204" pitchFamily="34" charset="0"/>
              <a:buChar char="۞"/>
            </a:pPr>
            <a:endParaRPr lang="nl-NL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nl-NL" sz="3200" dirty="0"/>
              <a:t>Houd het leuk!</a:t>
            </a:r>
          </a:p>
          <a:p>
            <a:pPr marL="457200" indent="-457200">
              <a:buFont typeface="Calibri" panose="020F0502020204030204" pitchFamily="34" charset="0"/>
              <a:buChar char="۞"/>
            </a:pPr>
            <a:endParaRPr lang="nl-NL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nl-NL" sz="3200" dirty="0"/>
              <a:t>Heeft ook een terugval gehad</a:t>
            </a:r>
          </a:p>
          <a:p>
            <a:pPr marL="457200" indent="-457200">
              <a:buFont typeface="Calibri" panose="020F0502020204030204" pitchFamily="34" charset="0"/>
              <a:buChar char="۞"/>
            </a:pPr>
            <a:endParaRPr lang="nl-NL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nl-NL" sz="3200" dirty="0"/>
              <a:t>Weet wat er mogelijk is!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C054B-84E9-1E21-C692-04A150A2A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16</a:t>
            </a:fld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80BC9A-9601-27FF-AEB6-0E0258AD8703}"/>
              </a:ext>
            </a:extLst>
          </p:cNvPr>
          <p:cNvSpPr txBox="1">
            <a:spLocks/>
          </p:cNvSpPr>
          <p:nvPr/>
        </p:nvSpPr>
        <p:spPr>
          <a:xfrm>
            <a:off x="914400" y="2335472"/>
            <a:ext cx="6275294" cy="399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0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7D78100-45D6-9DEC-5D90-B6753F31AC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4070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425576-438A-02C4-6735-1373A3D9C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33525FD-FF9E-AC2C-8E51-B5833CD9C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140" y="914400"/>
            <a:ext cx="6937889" cy="749694"/>
          </a:xfrm>
        </p:spPr>
        <p:txBody>
          <a:bodyPr rtlCol="0" anchor="b"/>
          <a:lstStyle>
            <a:defPPr>
              <a:defRPr lang="nl-NL"/>
            </a:defPPr>
          </a:lstStyle>
          <a:p>
            <a:pPr algn="r" rtl="0"/>
            <a:r>
              <a:rPr lang="nl-NL" dirty="0"/>
              <a:t>Het Leefstijlroer 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02C88145-B8A6-EDDF-B6C0-4E01BC10D90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92518" y="2428618"/>
            <a:ext cx="6176109" cy="3664858"/>
          </a:xfrm>
        </p:spPr>
        <p:txBody>
          <a:bodyPr rtlCol="0"/>
          <a:lstStyle>
            <a:defPPr>
              <a:defRPr lang="nl-NL"/>
            </a:defPPr>
          </a:lstStyle>
          <a:p>
            <a:pPr marL="571500" indent="-571500" rtl="0">
              <a:buFont typeface="Calibri" panose="020F0502020204030204" pitchFamily="34" charset="0"/>
              <a:buChar char="۞"/>
            </a:pPr>
            <a:r>
              <a:rPr lang="nl-NL" sz="4400" cap="none" dirty="0"/>
              <a:t>Jouw handvatten voor een gezondere leefstijl</a:t>
            </a:r>
          </a:p>
          <a:p>
            <a:pPr marL="571500" indent="-571500" rtl="0">
              <a:buFont typeface="Calibri" panose="020F0502020204030204" pitchFamily="34" charset="0"/>
              <a:buChar char="۞"/>
            </a:pPr>
            <a:endParaRPr lang="nl-NL" sz="4400" cap="none" dirty="0"/>
          </a:p>
          <a:p>
            <a:pPr marL="571500" indent="-571500" rtl="0">
              <a:buFont typeface="Calibri" panose="020F0502020204030204" pitchFamily="34" charset="0"/>
              <a:buChar char="۞"/>
            </a:pPr>
            <a:r>
              <a:rPr lang="nl-NL" sz="4400" cap="none" dirty="0"/>
              <a:t>Jij staat aan het roer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001A3-D580-4962-FE88-AE2969A9B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3" y="516617"/>
            <a:ext cx="5824765" cy="58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0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EF3A2-374C-9C72-F044-CF6B61CB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DA83B-3DC0-4485-BC1F-8ED23A06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914400"/>
            <a:ext cx="8210517" cy="914400"/>
          </a:xfrm>
        </p:spPr>
        <p:txBody>
          <a:bodyPr/>
          <a:lstStyle/>
          <a:p>
            <a:r>
              <a:rPr lang="nl-NL" sz="4400" dirty="0"/>
              <a:t>Voeding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BC29B-C820-C0B0-0E9C-D2FBF8CB79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6511306" cy="4418484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Calibri" panose="020F0502020204030204" pitchFamily="34" charset="0"/>
              <a:buChar char="۞"/>
            </a:pPr>
            <a:r>
              <a:rPr lang="nl-NL" sz="2800" dirty="0"/>
              <a:t>Wat zijn gezonde vetten?</a:t>
            </a:r>
          </a:p>
          <a:p>
            <a:r>
              <a:rPr lang="nl-NL" sz="2800" dirty="0"/>
              <a:t>	Olijfolie</a:t>
            </a:r>
          </a:p>
          <a:p>
            <a:r>
              <a:rPr lang="nl-NL" sz="2800" dirty="0"/>
              <a:t>	Avocado</a:t>
            </a:r>
          </a:p>
          <a:p>
            <a:r>
              <a:rPr lang="nl-NL" sz="2800" dirty="0"/>
              <a:t>	Noten</a:t>
            </a:r>
          </a:p>
          <a:p>
            <a:r>
              <a:rPr lang="nl-NL" sz="2800" dirty="0"/>
              <a:t>	Roomboter</a:t>
            </a:r>
          </a:p>
          <a:p>
            <a:r>
              <a:rPr lang="nl-NL" sz="2800" dirty="0"/>
              <a:t>	Volle yoghurt/kwark</a:t>
            </a:r>
          </a:p>
          <a:p>
            <a:r>
              <a:rPr lang="nl-NL" sz="2800" dirty="0"/>
              <a:t>	Vette vis (niet gefrituurd!)</a:t>
            </a:r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nl-NL" sz="2800" dirty="0"/>
              <a:t>Beperk het aantal eetmomenten tot maximaal 3</a:t>
            </a:r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nl-NL" sz="2800" dirty="0"/>
              <a:t>Dit helpt je lichaam om vet te verbranden en af te vallen</a:t>
            </a:r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nl-NL" sz="2800" dirty="0"/>
              <a:t>Eet zo min mogelijk pakjes en zakjes</a:t>
            </a:r>
          </a:p>
          <a:p>
            <a:endParaRPr lang="nl-NL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AED14-2D1A-2B52-C0C2-CF28FEE66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18</a:t>
            </a:fld>
            <a:endParaRPr lang="nl-NL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877639B-9078-C056-8BD9-6A4DCE1472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84"/>
          <a:stretch/>
        </p:blipFill>
        <p:spPr>
          <a:xfrm>
            <a:off x="7623125" y="-20757"/>
            <a:ext cx="4589511" cy="6555026"/>
          </a:xfrm>
        </p:spPr>
      </p:pic>
    </p:spTree>
    <p:extLst>
      <p:ext uri="{BB962C8B-B14F-4D97-AF65-F5344CB8AC3E}">
        <p14:creationId xmlns:p14="http://schemas.microsoft.com/office/powerpoint/2010/main" val="1128244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9C85D-7F82-CB04-99F9-1C4C86EBF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440C8-B9B9-14A0-20B0-7A5610034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19</a:t>
            </a:fld>
            <a:endParaRPr lang="nl-NL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5522F3-3011-4CB6-A37C-869287DCBA14}"/>
              </a:ext>
            </a:extLst>
          </p:cNvPr>
          <p:cNvGrpSpPr/>
          <p:nvPr/>
        </p:nvGrpSpPr>
        <p:grpSpPr>
          <a:xfrm>
            <a:off x="3386906" y="72103"/>
            <a:ext cx="7662113" cy="6703600"/>
            <a:chOff x="2497263" y="852691"/>
            <a:chExt cx="6349420" cy="5555122"/>
          </a:xfrm>
        </p:grpSpPr>
        <p:pic>
          <p:nvPicPr>
            <p:cNvPr id="1026" name="Picture 2" descr="No description available.">
              <a:extLst>
                <a:ext uri="{FF2B5EF4-FFF2-40B4-BE49-F238E27FC236}">
                  <a16:creationId xmlns:a16="http://schemas.microsoft.com/office/drawing/2014/main" id="{FB92F53C-6F91-6AEE-A76A-7BE26A702C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4392253" y="-1025429"/>
              <a:ext cx="2576309" cy="6332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No description available.">
              <a:extLst>
                <a:ext uri="{FF2B5EF4-FFF2-40B4-BE49-F238E27FC236}">
                  <a16:creationId xmlns:a16="http://schemas.microsoft.com/office/drawing/2014/main" id="{4ECF5DB3-AC22-18E6-1C39-133C9DB0A7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4182566" y="1743697"/>
              <a:ext cx="2978813" cy="6349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Burning newspaper with flame. Concept of propaganda and fake news Stock  Photo | Adobe Stock">
            <a:extLst>
              <a:ext uri="{FF2B5EF4-FFF2-40B4-BE49-F238E27FC236}">
                <a16:creationId xmlns:a16="http://schemas.microsoft.com/office/drawing/2014/main" id="{C81CF320-15DB-FD9F-2BBA-38273ABE4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628" y="976080"/>
            <a:ext cx="2911494" cy="21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emium Vector | Burning candle with melted wax illustration">
            <a:extLst>
              <a:ext uri="{FF2B5EF4-FFF2-40B4-BE49-F238E27FC236}">
                <a16:creationId xmlns:a16="http://schemas.microsoft.com/office/drawing/2014/main" id="{ED2E4B27-EE36-B90C-0880-FC7E64A87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691" y="3721835"/>
            <a:ext cx="2733368" cy="273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BCBE0F-F5B6-8ADE-2448-FC70C8619F36}"/>
              </a:ext>
            </a:extLst>
          </p:cNvPr>
          <p:cNvSpPr txBox="1"/>
          <p:nvPr/>
        </p:nvSpPr>
        <p:spPr>
          <a:xfrm>
            <a:off x="170628" y="471224"/>
            <a:ext cx="291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Suikerverbranding</a:t>
            </a:r>
            <a:endParaRPr lang="nl-NL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24CA04-499C-FBA1-3A44-AEE776C496FA}"/>
              </a:ext>
            </a:extLst>
          </p:cNvPr>
          <p:cNvSpPr txBox="1"/>
          <p:nvPr/>
        </p:nvSpPr>
        <p:spPr>
          <a:xfrm>
            <a:off x="170628" y="3271925"/>
            <a:ext cx="291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Vetverbranding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363310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46C7B-D29F-368C-FEEC-CDFA125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133" y="914400"/>
            <a:ext cx="4962182" cy="3402022"/>
          </a:xfrm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 sz="6600" dirty="0"/>
              <a:t>Agenda</a:t>
            </a:r>
          </a:p>
        </p:txBody>
      </p:sp>
      <p:graphicFrame>
        <p:nvGraphicFramePr>
          <p:cNvPr id="6" name="Tabel 4">
            <a:extLst>
              <a:ext uri="{FF2B5EF4-FFF2-40B4-BE49-F238E27FC236}">
                <a16:creationId xmlns:a16="http://schemas.microsoft.com/office/drawing/2014/main" id="{0D6FB95E-6987-A57C-3663-3FD6F6FAC2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7973177"/>
              </p:ext>
            </p:extLst>
          </p:nvPr>
        </p:nvGraphicFramePr>
        <p:xfrm>
          <a:off x="6891533" y="147644"/>
          <a:ext cx="4190999" cy="6562711"/>
        </p:xfrm>
        <a:graphic>
          <a:graphicData uri="http://schemas.openxmlformats.org/drawingml/2006/table">
            <a:tbl>
              <a:tblPr firstRow="1" bandRow="1"/>
              <a:tblGrid>
                <a:gridCol w="4190999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481338">
                <a:tc>
                  <a:txBody>
                    <a:bodyPr/>
                    <a:lstStyle>
                      <a:defPPr>
                        <a:defRPr lang="nl-NL"/>
                      </a:def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nl-NL"/>
                      </a:pPr>
                      <a:endParaRPr lang="nl-NL" sz="2400" b="1" dirty="0">
                        <a:latin typeface="+mn-lt"/>
                        <a:cs typeface="Gill Sans Light" panose="020B0302020104020203" pitchFamily="34" charset="-79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4813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nl-NL"/>
                      </a:pPr>
                      <a:r>
                        <a:rPr lang="en-US" sz="2400" b="1" dirty="0">
                          <a:latin typeface="+mn-lt"/>
                          <a:cs typeface="Gill Sans Light" panose="020B0302020104020203" pitchFamily="34" charset="-79"/>
                        </a:rPr>
                        <a:t>WAT IS HET DOEL VOOR VANAVOND?</a:t>
                      </a:r>
                      <a:endParaRPr lang="nl-NL" sz="2400" b="1" dirty="0">
                        <a:latin typeface="+mn-lt"/>
                        <a:cs typeface="Gill Sans Light" panose="020B0302020104020203" pitchFamily="34" charset="-79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1047451"/>
                  </a:ext>
                </a:extLst>
              </a:tr>
              <a:tr h="979008">
                <a:tc>
                  <a:txBody>
                    <a:bodyPr/>
                    <a:lstStyle>
                      <a:defPPr>
                        <a:defRPr lang="nl-NL"/>
                      </a:defPPr>
                    </a:lstStyle>
                    <a:p>
                      <a:pPr algn="r" rtl="0"/>
                      <a:r>
                        <a:rPr lang="nl-NL" sz="2400" b="1" dirty="0"/>
                        <a:t>WAT IS DIABETES TYPE 2?</a:t>
                      </a:r>
                    </a:p>
                    <a:p>
                      <a:pPr marL="0" algn="r" defTabSz="914400" rtl="0" eaLnBrk="1" latinLnBrk="0" hangingPunct="1"/>
                      <a:r>
                        <a:rPr lang="nl-NL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Hoe ontstaat het?</a:t>
                      </a:r>
                    </a:p>
                    <a:p>
                      <a:pPr marL="0" algn="r" defTabSz="914400" rtl="0" eaLnBrk="1" latinLnBrk="0" hangingPunct="1"/>
                      <a:r>
                        <a:rPr lang="nl-NL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Wat zijn de gevolgen?</a:t>
                      </a:r>
                    </a:p>
                    <a:p>
                      <a:pPr marL="0" algn="r" defTabSz="914400" rtl="0" eaLnBrk="1" latinLnBrk="0" hangingPunct="1"/>
                      <a:r>
                        <a:rPr lang="nl-NL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Wat kun je er tegen doen?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998987">
                <a:tc>
                  <a:txBody>
                    <a:bodyPr/>
                    <a:lstStyle>
                      <a:defPPr>
                        <a:defRPr lang="nl-NL"/>
                      </a:defPPr>
                    </a:lstStyle>
                    <a:p>
                      <a:pPr algn="r" rtl="0"/>
                      <a:r>
                        <a:rPr lang="nl-NL" sz="2400" b="1" dirty="0"/>
                        <a:t>LEEFSTIJL ALS BEHANDELING VAN DIABETES</a:t>
                      </a:r>
                    </a:p>
                    <a:p>
                      <a:pPr marL="0" algn="r" defTabSz="914400" rtl="0" eaLnBrk="1" latinLnBrk="0" hangingPunct="1"/>
                      <a:r>
                        <a:rPr lang="nl-NL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Het Leefstijlroer</a:t>
                      </a:r>
                    </a:p>
                    <a:p>
                      <a:pPr marL="0" algn="r" defTabSz="914400" rtl="0" eaLnBrk="1" latinLnBrk="0" hangingPunct="1"/>
                      <a:r>
                        <a:rPr lang="nl-NL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Koolhydraat-beperkt eten</a:t>
                      </a:r>
                    </a:p>
                    <a:p>
                      <a:pPr marL="0" algn="r" defTabSz="914400" rtl="0" eaLnBrk="1" latinLnBrk="0" hangingPunct="1"/>
                      <a:r>
                        <a:rPr lang="nl-NL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Etiketten lezen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772034">
                <a:tc>
                  <a:txBody>
                    <a:bodyPr/>
                    <a:lstStyle>
                      <a:defPPr>
                        <a:defRPr lang="nl-NL"/>
                      </a:def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nl-NL"/>
                      </a:pPr>
                      <a:r>
                        <a:rPr lang="nl-NL" sz="2400" b="1" dirty="0">
                          <a:latin typeface="+mn-lt"/>
                          <a:cs typeface="Gill Sans Light" panose="020B0302020104020203" pitchFamily="34" charset="-79"/>
                        </a:rPr>
                        <a:t>15 MINUTEN PAUZE </a:t>
                      </a:r>
                    </a:p>
                    <a:p>
                      <a:pPr marL="0" algn="r" defTabSz="914400" rtl="0" eaLnBrk="1" latinLnBrk="0" hangingPunct="1"/>
                      <a:r>
                        <a:rPr lang="nl-NL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Met koffie en thee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854835">
                <a:tc>
                  <a:txBody>
                    <a:bodyPr/>
                    <a:lstStyle>
                      <a:defPPr>
                        <a:defRPr lang="nl-NL"/>
                      </a:def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nl-NL"/>
                      </a:pPr>
                      <a:r>
                        <a:rPr lang="nl-NL" sz="2400" b="1" dirty="0">
                          <a:latin typeface="+mn-lt"/>
                          <a:cs typeface="Gill Sans Light" panose="020B0302020104020203" pitchFamily="34" charset="-79"/>
                        </a:rPr>
                        <a:t>ZELF AAN DE SLAG</a:t>
                      </a:r>
                    </a:p>
                    <a:p>
                      <a:pPr marL="0" algn="r" defTabSz="914400" rtl="0" eaLnBrk="1" latinLnBrk="0" hangingPunct="1"/>
                      <a:r>
                        <a:rPr lang="nl-NL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Invullen van het spinnenweb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  <a:tr h="522584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AFSLUITING</a:t>
                      </a:r>
                      <a:endParaRPr lang="nl-NL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5969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478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DB5AB8-CA4B-DB2C-4381-25F00228C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82C86F7-B558-0C61-B9A1-6243DDB1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66" y="914400"/>
            <a:ext cx="7922907" cy="749694"/>
          </a:xfrm>
        </p:spPr>
        <p:txBody>
          <a:bodyPr rtlCol="0" anchor="b"/>
          <a:lstStyle>
            <a:defPPr>
              <a:defRPr lang="nl-NL"/>
            </a:defPPr>
          </a:lstStyle>
          <a:p>
            <a:pPr rtl="0"/>
            <a:r>
              <a:rPr lang="nl-NL" dirty="0"/>
              <a:t>Koolhydraat-beperkt eten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91F60301-02C3-679E-D31B-099F00E10B0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46057" y="2071597"/>
            <a:ext cx="6427620" cy="3872003"/>
          </a:xfrm>
        </p:spPr>
        <p:txBody>
          <a:bodyPr rtlCol="0"/>
          <a:lstStyle>
            <a:defPPr>
              <a:defRPr lang="nl-NL"/>
            </a:defPPr>
          </a:lstStyle>
          <a:p>
            <a:pPr marL="571500" indent="-571500" rtl="0">
              <a:buFont typeface="Calibri" panose="020F0502020204030204" pitchFamily="34" charset="0"/>
              <a:buChar char="۞"/>
            </a:pPr>
            <a:r>
              <a:rPr lang="nl-NL" sz="4000" cap="none" dirty="0"/>
              <a:t>Eet je beter boekje</a:t>
            </a:r>
          </a:p>
          <a:p>
            <a:pPr marL="571500" indent="-571500" rtl="0">
              <a:buFont typeface="Calibri" panose="020F0502020204030204" pitchFamily="34" charset="0"/>
              <a:buChar char="۞"/>
            </a:pPr>
            <a:r>
              <a:rPr lang="nl-NL" sz="4000" cap="none" dirty="0"/>
              <a:t>Bouw je maaltijden op volgens de voedingsdriehoek</a:t>
            </a:r>
          </a:p>
          <a:p>
            <a:pPr marL="571500" indent="-571500" rtl="0">
              <a:buFont typeface="Calibri" panose="020F0502020204030204" pitchFamily="34" charset="0"/>
              <a:buChar char="۞"/>
            </a:pPr>
            <a:r>
              <a:rPr lang="nl-NL" sz="4000" cap="none" dirty="0"/>
              <a:t>Beperk suikerhoudende drankjes, ook alcohol!</a:t>
            </a:r>
          </a:p>
          <a:p>
            <a:pPr marL="571500" indent="-571500" rtl="0">
              <a:buFont typeface="Calibri" panose="020F0502020204030204" pitchFamily="34" charset="0"/>
              <a:buChar char="۞"/>
            </a:pPr>
            <a:r>
              <a:rPr lang="nl-NL" sz="4000" cap="none" dirty="0"/>
              <a:t>Kies volkoren waar mogelijk</a:t>
            </a:r>
          </a:p>
        </p:txBody>
      </p:sp>
      <p:pic>
        <p:nvPicPr>
          <p:cNvPr id="6146" name="Picture 2" descr="Voedingsdriehoek | Gezond Leven">
            <a:extLst>
              <a:ext uri="{FF2B5EF4-FFF2-40B4-BE49-F238E27FC236}">
                <a16:creationId xmlns:a16="http://schemas.microsoft.com/office/drawing/2014/main" id="{27DABC01-3382-87FD-0DAF-EC18A4990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323" y="2071597"/>
            <a:ext cx="5638800" cy="429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706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0DBA1-E632-2DA8-C30B-0CB4F6262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AD2B3-D071-A2F4-72B6-42729704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914400"/>
            <a:ext cx="8210517" cy="914400"/>
          </a:xfrm>
        </p:spPr>
        <p:txBody>
          <a:bodyPr/>
          <a:lstStyle/>
          <a:p>
            <a:r>
              <a:rPr lang="nl-NL" sz="4400" dirty="0"/>
              <a:t>Etiketten lezen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79C478-0D49-37B1-0440-C76E36E79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21</a:t>
            </a:fld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0432A8-9C7B-7923-2E32-402E5F6C4C98}"/>
              </a:ext>
            </a:extLst>
          </p:cNvPr>
          <p:cNvSpPr txBox="1">
            <a:spLocks/>
          </p:cNvSpPr>
          <p:nvPr/>
        </p:nvSpPr>
        <p:spPr>
          <a:xfrm>
            <a:off x="914400" y="2335472"/>
            <a:ext cx="6275294" cy="399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25EA12-7A57-69D7-8B40-151B19B1594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38539" y="2118940"/>
            <a:ext cx="5650992" cy="3904488"/>
          </a:xfrm>
        </p:spPr>
        <p:txBody>
          <a:bodyPr>
            <a:normAutofit fontScale="92500"/>
          </a:bodyPr>
          <a:lstStyle/>
          <a:p>
            <a:pPr marL="342900" indent="-342900">
              <a:buFont typeface="Calibri" panose="020F0502020204030204" pitchFamily="34" charset="0"/>
              <a:buChar char="۞"/>
            </a:pPr>
            <a:r>
              <a:rPr lang="en-US" sz="4000" dirty="0" err="1"/>
              <a:t>Waar</a:t>
            </a:r>
            <a:r>
              <a:rPr lang="en-US" sz="4000" dirty="0"/>
              <a:t> </a:t>
            </a:r>
            <a:r>
              <a:rPr lang="en-US" sz="4000" dirty="0" err="1"/>
              <a:t>moet</a:t>
            </a:r>
            <a:r>
              <a:rPr lang="en-US" sz="4000" dirty="0"/>
              <a:t> </a:t>
            </a:r>
            <a:r>
              <a:rPr lang="en-US" sz="4000" dirty="0" err="1"/>
              <a:t>ik</a:t>
            </a:r>
            <a:r>
              <a:rPr lang="en-US" sz="4000" dirty="0"/>
              <a:t> op </a:t>
            </a:r>
            <a:r>
              <a:rPr lang="en-US" sz="4000" dirty="0" err="1"/>
              <a:t>letten</a:t>
            </a:r>
            <a:r>
              <a:rPr lang="en-US" sz="4000" dirty="0"/>
              <a:t>?</a:t>
            </a:r>
          </a:p>
          <a:p>
            <a:pPr marL="342900" indent="-342900">
              <a:buFont typeface="Calibri" panose="020F0502020204030204" pitchFamily="34" charset="0"/>
              <a:buChar char="۞"/>
            </a:pPr>
            <a:endParaRPr lang="en-US" sz="4000" dirty="0"/>
          </a:p>
          <a:p>
            <a:pPr marL="342900" indent="-342900">
              <a:buFont typeface="Calibri" panose="020F0502020204030204" pitchFamily="34" charset="0"/>
              <a:buChar char="۞"/>
            </a:pPr>
            <a:r>
              <a:rPr lang="en-US" sz="4000" dirty="0"/>
              <a:t>Wat </a:t>
            </a:r>
            <a:r>
              <a:rPr lang="en-US" sz="4000" dirty="0" err="1"/>
              <a:t>zijn</a:t>
            </a:r>
            <a:r>
              <a:rPr lang="en-US" sz="4000" dirty="0"/>
              <a:t> </a:t>
            </a:r>
            <a:r>
              <a:rPr lang="en-US" sz="4000" dirty="0" err="1"/>
              <a:t>goede</a:t>
            </a:r>
            <a:r>
              <a:rPr lang="en-US" sz="4000" dirty="0"/>
              <a:t> </a:t>
            </a:r>
            <a:r>
              <a:rPr lang="en-US" sz="4000" dirty="0" err="1"/>
              <a:t>vuistregels</a:t>
            </a:r>
            <a:r>
              <a:rPr lang="en-US" sz="4000" dirty="0"/>
              <a:t>?</a:t>
            </a:r>
          </a:p>
          <a:p>
            <a:pPr marL="342900" indent="-342900">
              <a:buFont typeface="Calibri" panose="020F0502020204030204" pitchFamily="34" charset="0"/>
              <a:buChar char="۞"/>
            </a:pPr>
            <a:endParaRPr lang="en-US" sz="4000" dirty="0"/>
          </a:p>
          <a:p>
            <a:pPr marL="342900" indent="-342900">
              <a:buFont typeface="Calibri" panose="020F0502020204030204" pitchFamily="34" charset="0"/>
              <a:buChar char="۞"/>
            </a:pPr>
            <a:r>
              <a:rPr lang="en-US" sz="4000" dirty="0"/>
              <a:t>Moet </a:t>
            </a:r>
            <a:r>
              <a:rPr lang="en-US" sz="4000" dirty="0" err="1"/>
              <a:t>ik</a:t>
            </a:r>
            <a:r>
              <a:rPr lang="en-US" sz="4000" dirty="0"/>
              <a:t> </a:t>
            </a:r>
            <a:r>
              <a:rPr lang="en-US" sz="4000" dirty="0" err="1"/>
              <a:t>kijken</a:t>
            </a:r>
            <a:r>
              <a:rPr lang="en-US" sz="4000" dirty="0"/>
              <a:t> </a:t>
            </a:r>
            <a:r>
              <a:rPr lang="en-US" sz="4000" dirty="0" err="1"/>
              <a:t>naar</a:t>
            </a:r>
            <a:r>
              <a:rPr lang="en-US" sz="4000" dirty="0"/>
              <a:t> de </a:t>
            </a:r>
            <a:r>
              <a:rPr lang="en-US" sz="4000" dirty="0" err="1"/>
              <a:t>nutri</a:t>
            </a:r>
            <a:r>
              <a:rPr lang="en-US" sz="4000" dirty="0"/>
              <a:t>-score?</a:t>
            </a:r>
            <a:endParaRPr lang="nl-NL" sz="4000" dirty="0"/>
          </a:p>
        </p:txBody>
      </p:sp>
      <p:pic>
        <p:nvPicPr>
          <p:cNvPr id="7170" name="Picture 2" descr="Het etiket - Voedingscentrum, eerlijk over eten">
            <a:extLst>
              <a:ext uri="{FF2B5EF4-FFF2-40B4-BE49-F238E27FC236}">
                <a16:creationId xmlns:a16="http://schemas.microsoft.com/office/drawing/2014/main" id="{90B6901F-2CC1-F13D-36F0-084B4EA8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5392" y="410237"/>
            <a:ext cx="4251779" cy="603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776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B9C9F-D143-E504-80E5-F72FB771E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F6653-642F-5944-A88D-C09BC5BA0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73047"/>
            <a:ext cx="8210517" cy="914400"/>
          </a:xfrm>
        </p:spPr>
        <p:txBody>
          <a:bodyPr/>
          <a:lstStyle/>
          <a:p>
            <a:r>
              <a:rPr lang="nl-NL" sz="4400" dirty="0"/>
              <a:t>Etiketten vergelijken: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387F4-E108-0232-2F4D-38587DD4C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22</a:t>
            </a:fld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B9D762-9A05-5A43-0B4C-9534E83B08DC}"/>
              </a:ext>
            </a:extLst>
          </p:cNvPr>
          <p:cNvSpPr txBox="1">
            <a:spLocks/>
          </p:cNvSpPr>
          <p:nvPr/>
        </p:nvSpPr>
        <p:spPr>
          <a:xfrm>
            <a:off x="914400" y="2335472"/>
            <a:ext cx="6275294" cy="399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000" dirty="0"/>
          </a:p>
        </p:txBody>
      </p:sp>
      <p:pic>
        <p:nvPicPr>
          <p:cNvPr id="3" name="Etiketten vergelijken – suiker">
            <a:hlinkClick r:id="" action="ppaction://media"/>
            <a:extLst>
              <a:ext uri="{FF2B5EF4-FFF2-40B4-BE49-F238E27FC236}">
                <a16:creationId xmlns:a16="http://schemas.microsoft.com/office/drawing/2014/main" id="{7343D0CD-9989-42CF-8B47-1910D7666D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657" y="961345"/>
            <a:ext cx="10482943" cy="58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6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011EC0-1464-0C38-B429-EAF1DB41E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EAB227C-4072-6B22-0FA9-AAF20392E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140" y="914400"/>
            <a:ext cx="6937889" cy="749694"/>
          </a:xfrm>
        </p:spPr>
        <p:txBody>
          <a:bodyPr rtlCol="0" anchor="b"/>
          <a:lstStyle>
            <a:defPPr>
              <a:defRPr lang="nl-NL"/>
            </a:defPPr>
          </a:lstStyle>
          <a:p>
            <a:pPr algn="r" rtl="0"/>
            <a:r>
              <a:rPr lang="nl-NL" dirty="0"/>
              <a:t>Beweging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AA2188C7-5158-1739-280B-C424A5B069D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41258" y="2202858"/>
            <a:ext cx="6850742" cy="4270513"/>
          </a:xfrm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en-US" sz="4000" b="1" cap="none" dirty="0" err="1"/>
              <a:t>Bewegen</a:t>
            </a:r>
            <a:r>
              <a:rPr lang="en-US" sz="4000" b="1" cap="none" dirty="0"/>
              <a:t> in je </a:t>
            </a:r>
            <a:r>
              <a:rPr lang="en-US" sz="4000" b="1" cap="none" dirty="0" err="1"/>
              <a:t>dagelijkse</a:t>
            </a:r>
            <a:r>
              <a:rPr lang="en-US" sz="4000" b="1" cap="none" dirty="0"/>
              <a:t> routine:</a:t>
            </a:r>
          </a:p>
          <a:p>
            <a:pPr marL="571500" lvl="1" indent="-571500">
              <a:buFont typeface="Calibri" panose="020F0502020204030204" pitchFamily="34" charset="0"/>
              <a:buChar char="۞"/>
            </a:pPr>
            <a:r>
              <a:rPr lang="en-US" sz="4000" dirty="0"/>
              <a:t>Doe </a:t>
            </a:r>
            <a:r>
              <a:rPr lang="en-US" sz="4000" dirty="0" err="1"/>
              <a:t>iets</a:t>
            </a:r>
            <a:r>
              <a:rPr lang="en-US" sz="4000" dirty="0"/>
              <a:t> wat je </a:t>
            </a:r>
            <a:r>
              <a:rPr lang="en-US" sz="4000" dirty="0" err="1"/>
              <a:t>leuk</a:t>
            </a:r>
            <a:r>
              <a:rPr lang="en-US" sz="4000" dirty="0"/>
              <a:t> </a:t>
            </a:r>
            <a:r>
              <a:rPr lang="en-US" sz="4000" dirty="0" err="1"/>
              <a:t>vindt</a:t>
            </a:r>
            <a:r>
              <a:rPr lang="en-US" sz="4000" dirty="0"/>
              <a:t>!</a:t>
            </a:r>
          </a:p>
          <a:p>
            <a:pPr marL="571500" lvl="1" indent="-571500">
              <a:buFont typeface="Calibri" panose="020F0502020204030204" pitchFamily="34" charset="0"/>
              <a:buChar char="۞"/>
            </a:pPr>
            <a:r>
              <a:rPr lang="en-US" sz="4000" dirty="0"/>
              <a:t>Pak de </a:t>
            </a:r>
            <a:r>
              <a:rPr lang="en-US" sz="4000" dirty="0" err="1"/>
              <a:t>fiets</a:t>
            </a:r>
            <a:r>
              <a:rPr lang="en-US" sz="4000" dirty="0"/>
              <a:t> of ga </a:t>
            </a:r>
            <a:r>
              <a:rPr lang="en-US" sz="4000" dirty="0" err="1"/>
              <a:t>lopend</a:t>
            </a:r>
            <a:endParaRPr lang="en-US" sz="4000" dirty="0"/>
          </a:p>
          <a:p>
            <a:pPr marL="571500" lvl="1" indent="-571500">
              <a:buFont typeface="Calibri" panose="020F0502020204030204" pitchFamily="34" charset="0"/>
              <a:buChar char="۞"/>
            </a:pPr>
            <a:r>
              <a:rPr lang="en-US" sz="4000" cap="none" dirty="0"/>
              <a:t>Neem de trap</a:t>
            </a:r>
          </a:p>
          <a:p>
            <a:pPr marL="571500" lvl="1" indent="-571500">
              <a:buFont typeface="Calibri" panose="020F0502020204030204" pitchFamily="34" charset="0"/>
              <a:buChar char="۞"/>
            </a:pPr>
            <a:r>
              <a:rPr lang="en-US" sz="4000" dirty="0" err="1"/>
              <a:t>Stap</a:t>
            </a:r>
            <a:r>
              <a:rPr lang="en-US" sz="4000" dirty="0"/>
              <a:t> </a:t>
            </a:r>
            <a:r>
              <a:rPr lang="en-US" sz="4000" dirty="0" err="1"/>
              <a:t>een</a:t>
            </a:r>
            <a:r>
              <a:rPr lang="en-US" sz="4000" dirty="0"/>
              <a:t> </a:t>
            </a:r>
            <a:r>
              <a:rPr lang="en-US" sz="4000" dirty="0" err="1"/>
              <a:t>bushalte</a:t>
            </a:r>
            <a:r>
              <a:rPr lang="en-US" sz="4000" dirty="0"/>
              <a:t> </a:t>
            </a:r>
            <a:r>
              <a:rPr lang="en-US" sz="4000" dirty="0" err="1"/>
              <a:t>eerder</a:t>
            </a:r>
            <a:r>
              <a:rPr lang="en-US" sz="4000" dirty="0"/>
              <a:t> </a:t>
            </a:r>
            <a:r>
              <a:rPr lang="en-US" sz="4000" dirty="0" err="1"/>
              <a:t>uit</a:t>
            </a:r>
            <a:endParaRPr lang="en-US" sz="4000" dirty="0"/>
          </a:p>
          <a:p>
            <a:pPr marL="571500" lvl="1" indent="-571500">
              <a:buFont typeface="Calibri" panose="020F0502020204030204" pitchFamily="34" charset="0"/>
              <a:buChar char="۞"/>
            </a:pPr>
            <a:r>
              <a:rPr lang="en-US" sz="4000" cap="none" dirty="0"/>
              <a:t>Spier- en </a:t>
            </a:r>
            <a:r>
              <a:rPr lang="en-US" sz="4000" cap="none" dirty="0" err="1"/>
              <a:t>botversterkende</a:t>
            </a:r>
            <a:r>
              <a:rPr lang="en-US" sz="4000" cap="none" dirty="0"/>
              <a:t> </a:t>
            </a:r>
            <a:r>
              <a:rPr lang="en-US" sz="4000" cap="none" dirty="0" err="1"/>
              <a:t>oefeningen</a:t>
            </a:r>
            <a:endParaRPr lang="nl-NL" sz="4000" cap="none" dirty="0"/>
          </a:p>
        </p:txBody>
      </p:sp>
      <p:pic>
        <p:nvPicPr>
          <p:cNvPr id="8194" name="Picture 2" descr="Bewegingsdriehoek | Gezond Leven">
            <a:extLst>
              <a:ext uri="{FF2B5EF4-FFF2-40B4-BE49-F238E27FC236}">
                <a16:creationId xmlns:a16="http://schemas.microsoft.com/office/drawing/2014/main" id="{D5D21A56-741A-1794-E0C4-E1B2896E6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69" y="1219087"/>
            <a:ext cx="5343527" cy="441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863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7CC70-BA52-0509-BE4B-8F85EEA04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8CD00-5BE8-3171-5D0E-3E5C3181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914400"/>
            <a:ext cx="8210517" cy="914400"/>
          </a:xfrm>
        </p:spPr>
        <p:txBody>
          <a:bodyPr/>
          <a:lstStyle/>
          <a:p>
            <a:r>
              <a:rPr lang="nl-NL" sz="4400" dirty="0"/>
              <a:t>Slaap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DAEBE-F985-405C-5413-293E8E0F9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24</a:t>
            </a:fld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ACE9C1-1ACE-EB60-DA9D-5BEB793E4DBF}"/>
              </a:ext>
            </a:extLst>
          </p:cNvPr>
          <p:cNvSpPr txBox="1">
            <a:spLocks/>
          </p:cNvSpPr>
          <p:nvPr/>
        </p:nvSpPr>
        <p:spPr>
          <a:xfrm>
            <a:off x="914400" y="2335472"/>
            <a:ext cx="6275294" cy="399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0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748A253-4472-2182-2BF5-27E95CD291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3"/>
          <a:stretch/>
        </p:blipFill>
        <p:spPr>
          <a:xfrm>
            <a:off x="7623125" y="-20757"/>
            <a:ext cx="4589511" cy="6555026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33D437-1DA4-BC1E-4D2D-70DF24EE453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2981" y="2039111"/>
            <a:ext cx="7301632" cy="473659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۞"/>
            </a:pPr>
            <a:r>
              <a:rPr lang="nl-NL" sz="2400" dirty="0"/>
              <a:t>Slaap is belangrijk voor lichamelijk en mentaal herstel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۞"/>
            </a:pPr>
            <a:r>
              <a:rPr lang="nl-NL" sz="2400" dirty="0"/>
              <a:t>Wat is normale slaap?</a:t>
            </a:r>
          </a:p>
          <a:p>
            <a:pPr marL="1028700" lvl="2" indent="-342900">
              <a:lnSpc>
                <a:spcPct val="150000"/>
              </a:lnSpc>
              <a:buFont typeface="Calibri" panose="020F0502020204030204" pitchFamily="34" charset="0"/>
              <a:buChar char="۞"/>
            </a:pPr>
            <a:r>
              <a:rPr lang="nl-NL" sz="2400" dirty="0"/>
              <a:t>Gemiddeld 7,2 uur per nacht</a:t>
            </a:r>
          </a:p>
          <a:p>
            <a:pPr marL="1028700" lvl="2" indent="-342900">
              <a:lnSpc>
                <a:spcPct val="150000"/>
              </a:lnSpc>
              <a:buFont typeface="Calibri" panose="020F0502020204030204" pitchFamily="34" charset="0"/>
              <a:buChar char="۞"/>
            </a:pPr>
            <a:r>
              <a:rPr lang="nl-NL" sz="2400" dirty="0"/>
              <a:t>2-4x per nacht wakker worden</a:t>
            </a:r>
          </a:p>
          <a:p>
            <a:pPr marL="1028700" lvl="2" indent="-342900">
              <a:lnSpc>
                <a:spcPct val="150000"/>
              </a:lnSpc>
              <a:buFont typeface="Calibri" panose="020F0502020204030204" pitchFamily="34" charset="0"/>
              <a:buChar char="۞"/>
            </a:pPr>
            <a:r>
              <a:rPr lang="nl-NL" sz="2400" dirty="0"/>
              <a:t>30-45 minuten nodig om in slaap te vallen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۞"/>
            </a:pPr>
            <a:r>
              <a:rPr lang="nl-NL" sz="2400" dirty="0"/>
              <a:t>Effect van slaapmedicatie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۞"/>
            </a:pPr>
            <a:r>
              <a:rPr lang="nl-NL" sz="2400" dirty="0"/>
              <a:t>Nacht spiegel van de dag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636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1E6FD1-C7AB-96A7-135B-266C5BAB3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E1ADC87-4BA5-BE68-0AA0-5688F57B3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140" y="914400"/>
            <a:ext cx="6937889" cy="749694"/>
          </a:xfrm>
        </p:spPr>
        <p:txBody>
          <a:bodyPr rtlCol="0" anchor="b"/>
          <a:lstStyle>
            <a:defPPr>
              <a:defRPr lang="nl-NL"/>
            </a:defPPr>
          </a:lstStyle>
          <a:p>
            <a:pPr algn="r" rtl="0"/>
            <a:r>
              <a:rPr lang="nl-NL" dirty="0"/>
              <a:t>Ontspanning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F1C7C97C-216C-42A9-2524-23F0334C6B5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2106" y="2105337"/>
            <a:ext cx="6154338" cy="4311420"/>
          </a:xfrm>
        </p:spPr>
        <p:txBody>
          <a:bodyPr rtlCol="0"/>
          <a:lstStyle>
            <a:defPPr>
              <a:defRPr lang="nl-NL"/>
            </a:defPPr>
          </a:lstStyle>
          <a:p>
            <a:pPr marL="457200" indent="-457200" rtl="0"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nl-NL" sz="4400" cap="none" dirty="0"/>
              <a:t>Ga de natuur in</a:t>
            </a:r>
          </a:p>
          <a:p>
            <a:pPr marL="457200" indent="-457200" rtl="0"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nl-NL" sz="4400" cap="none" dirty="0"/>
              <a:t>Luister naar je lichaam</a:t>
            </a:r>
          </a:p>
          <a:p>
            <a:pPr marL="457200" indent="-457200" rtl="0"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nl-NL" sz="4400" cap="none" dirty="0"/>
              <a:t>Beperk je schermtijd</a:t>
            </a:r>
          </a:p>
          <a:p>
            <a:pPr marL="457200" indent="-457200" rtl="0"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nl-NL" sz="4400" cap="none" dirty="0"/>
              <a:t>Probeer mindfulness</a:t>
            </a:r>
          </a:p>
          <a:p>
            <a:pPr marL="457200" indent="-457200" rtl="0"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nl-NL" sz="4400" cap="none" dirty="0"/>
              <a:t>Stress thuis en op werk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1C69E31-985A-7B25-928C-042401DAFEA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61780"/>
            <a:ext cx="5046134" cy="6596220"/>
          </a:xfrm>
        </p:spPr>
      </p:pic>
    </p:spTree>
    <p:extLst>
      <p:ext uri="{BB962C8B-B14F-4D97-AF65-F5344CB8AC3E}">
        <p14:creationId xmlns:p14="http://schemas.microsoft.com/office/powerpoint/2010/main" val="680462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9AB0C-966F-0BC0-9EA4-E6C4A9A83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20C9-3414-7F83-8F24-2EA04E894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914400"/>
            <a:ext cx="8210517" cy="914400"/>
          </a:xfrm>
        </p:spPr>
        <p:txBody>
          <a:bodyPr/>
          <a:lstStyle/>
          <a:p>
            <a:r>
              <a:rPr lang="nl-NL" sz="4400" dirty="0"/>
              <a:t>Zingeving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ECAC6-DCB3-732D-D621-8BB0FCCF5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26</a:t>
            </a:fld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AF08C9-8D63-B4BD-A9C9-8A922917112D}"/>
              </a:ext>
            </a:extLst>
          </p:cNvPr>
          <p:cNvSpPr txBox="1">
            <a:spLocks/>
          </p:cNvSpPr>
          <p:nvPr/>
        </p:nvSpPr>
        <p:spPr>
          <a:xfrm>
            <a:off x="914400" y="2335472"/>
            <a:ext cx="6275294" cy="399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4CEB11-B58D-30AE-3436-384C3DF5EA6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77371" y="2187291"/>
            <a:ext cx="6812323" cy="4288642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ts val="3600"/>
              </a:spcBef>
              <a:buFont typeface="Calibri" panose="020F0502020204030204" pitchFamily="34" charset="0"/>
              <a:buChar char="۞"/>
            </a:pPr>
            <a:r>
              <a:rPr lang="nl-NL" sz="3200" dirty="0"/>
              <a:t>Belangrijk voor langdurige motivatie en mentale gezondheid</a:t>
            </a:r>
          </a:p>
          <a:p>
            <a:pPr marL="342900" indent="-342900">
              <a:spcBef>
                <a:spcPts val="3600"/>
              </a:spcBef>
              <a:buFont typeface="Calibri" panose="020F0502020204030204" pitchFamily="34" charset="0"/>
              <a:buChar char="۞"/>
            </a:pPr>
            <a:r>
              <a:rPr lang="nl-NL" sz="3200" dirty="0"/>
              <a:t>Elke ochtend zin hebben in de dag</a:t>
            </a:r>
          </a:p>
          <a:p>
            <a:pPr marL="342900" indent="-342900">
              <a:spcBef>
                <a:spcPts val="3600"/>
              </a:spcBef>
              <a:buFont typeface="Calibri" panose="020F0502020204030204" pitchFamily="34" charset="0"/>
              <a:buChar char="۞"/>
            </a:pPr>
            <a:r>
              <a:rPr lang="nl-NL" sz="3200" dirty="0"/>
              <a:t>Luisteren naar je gevoel </a:t>
            </a:r>
          </a:p>
          <a:p>
            <a:pPr marL="342900" indent="-342900">
              <a:spcBef>
                <a:spcPts val="3600"/>
              </a:spcBef>
              <a:buFont typeface="Calibri" panose="020F0502020204030204" pitchFamily="34" charset="0"/>
              <a:buChar char="۞"/>
            </a:pPr>
            <a:r>
              <a:rPr lang="nl-NL" sz="3200" dirty="0"/>
              <a:t>Willen blijven leren</a:t>
            </a:r>
          </a:p>
          <a:p>
            <a:pPr marL="342900" indent="-342900">
              <a:spcBef>
                <a:spcPts val="3600"/>
              </a:spcBef>
              <a:buFont typeface="Calibri" panose="020F0502020204030204" pitchFamily="34" charset="0"/>
              <a:buChar char="۞"/>
            </a:pPr>
            <a:r>
              <a:rPr lang="nl-NL" sz="3200" dirty="0"/>
              <a:t>Doelen willen bereiken</a:t>
            </a:r>
          </a:p>
        </p:txBody>
      </p:sp>
      <p:pic>
        <p:nvPicPr>
          <p:cNvPr id="9218" name="Picture 2" descr="De geluksdriehoek | Vlaamse Logos">
            <a:extLst>
              <a:ext uri="{FF2B5EF4-FFF2-40B4-BE49-F238E27FC236}">
                <a16:creationId xmlns:a16="http://schemas.microsoft.com/office/drawing/2014/main" id="{75C95A13-F05F-0C71-106D-DF68C7B36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8588" y="82297"/>
            <a:ext cx="6705240" cy="580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599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E36B1C-7C12-D8A8-4BD1-92A591147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484B15A-230F-AA61-56D1-684D7E0F5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140" y="914400"/>
            <a:ext cx="6937889" cy="749694"/>
          </a:xfrm>
        </p:spPr>
        <p:txBody>
          <a:bodyPr rtlCol="0" anchor="b"/>
          <a:lstStyle>
            <a:defPPr>
              <a:defRPr lang="nl-NL"/>
            </a:defPPr>
          </a:lstStyle>
          <a:p>
            <a:pPr algn="r" rtl="0"/>
            <a:r>
              <a:rPr lang="nl-NL" dirty="0"/>
              <a:t>Sociaal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86B87660-B479-8369-35DA-CA79EB57FD6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5" y="1966369"/>
            <a:ext cx="6234166" cy="4797287"/>
          </a:xfrm>
        </p:spPr>
        <p:txBody>
          <a:bodyPr rtlCol="0"/>
          <a:lstStyle>
            <a:defPPr>
              <a:defRPr lang="nl-NL"/>
            </a:defPPr>
          </a:lstStyle>
          <a:p>
            <a:pPr marL="571500" indent="-571500" rtl="0">
              <a:spcBef>
                <a:spcPts val="4200"/>
              </a:spcBef>
              <a:buFont typeface="Calibri" panose="020F0502020204030204" pitchFamily="34" charset="0"/>
              <a:buChar char="۞"/>
            </a:pPr>
            <a:r>
              <a:rPr lang="nl-NL" sz="3600" cap="none" dirty="0"/>
              <a:t>Diabetes is een moeilijke en soms eenzame ziekte</a:t>
            </a:r>
          </a:p>
          <a:p>
            <a:pPr marL="571500" indent="-571500" rtl="0">
              <a:spcBef>
                <a:spcPts val="4200"/>
              </a:spcBef>
              <a:buFont typeface="Calibri" panose="020F0502020204030204" pitchFamily="34" charset="0"/>
              <a:buChar char="۞"/>
            </a:pPr>
            <a:r>
              <a:rPr lang="nl-NL" sz="3600" cap="none" dirty="0"/>
              <a:t>Sociaal contact is belangrijk</a:t>
            </a:r>
          </a:p>
          <a:p>
            <a:pPr marL="571500" indent="-571500" rtl="0">
              <a:spcBef>
                <a:spcPts val="4200"/>
              </a:spcBef>
              <a:buFont typeface="Calibri" panose="020F0502020204030204" pitchFamily="34" charset="0"/>
              <a:buChar char="۞"/>
            </a:pPr>
            <a:r>
              <a:rPr lang="nl-NL" sz="3600" cap="none" dirty="0"/>
              <a:t>Doe dingen samen</a:t>
            </a:r>
          </a:p>
          <a:p>
            <a:pPr marL="571500" indent="-571500" rtl="0">
              <a:spcBef>
                <a:spcPts val="4200"/>
              </a:spcBef>
              <a:buFont typeface="Calibri" panose="020F0502020204030204" pitchFamily="34" charset="0"/>
              <a:buChar char="۞"/>
            </a:pPr>
            <a:r>
              <a:rPr lang="nl-NL" sz="3600" cap="none" dirty="0"/>
              <a:t>Vertel je vrienden en familie erover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2FEFCCF-0A77-9923-66FD-F66384FE49C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61780"/>
            <a:ext cx="5046134" cy="6596220"/>
          </a:xfrm>
        </p:spPr>
      </p:pic>
    </p:spTree>
    <p:extLst>
      <p:ext uri="{BB962C8B-B14F-4D97-AF65-F5344CB8AC3E}">
        <p14:creationId xmlns:p14="http://schemas.microsoft.com/office/powerpoint/2010/main" val="3032613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5FD6C-C84A-B254-55AF-25FF813DA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74EA2-A78E-D4C4-4000-09F643CD26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1446" y="149067"/>
            <a:ext cx="3668958" cy="2834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E0ED2-99B5-9B0B-A6F3-2603DA206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96" y="463586"/>
            <a:ext cx="6281720" cy="3373625"/>
          </a:xfrm>
        </p:spPr>
        <p:txBody>
          <a:bodyPr/>
          <a:lstStyle/>
          <a:p>
            <a:r>
              <a:rPr lang="nl-NL" sz="5400" dirty="0"/>
              <a:t>De Leefstijlkaart van Hoogezand-Sappemeer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CDFCBD-68FF-860B-FBCC-5D867C337B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655" y="3307213"/>
            <a:ext cx="6525749" cy="3401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FE8BCD-046B-1C7D-82DA-08B2A98A08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851" y="3498575"/>
            <a:ext cx="3009986" cy="30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68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5DC0028-4150-0F89-E59C-F563C67F6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143" y="698579"/>
            <a:ext cx="5641848" cy="1823120"/>
          </a:xfrm>
        </p:spPr>
        <p:txBody>
          <a:bodyPr rtlCol="0"/>
          <a:lstStyle>
            <a:defPPr>
              <a:defRPr lang="nl-NL"/>
            </a:defPPr>
          </a:lstStyle>
          <a:p>
            <a:pPr algn="ctr" rtl="0"/>
            <a:r>
              <a:rPr lang="nl-NL" sz="6600" dirty="0"/>
              <a:t>15 minuten pauze!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C6DCC38C-603B-CCD0-2914-0BBCD4F4F7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68167" y="1309812"/>
            <a:ext cx="3867912" cy="5301130"/>
          </a:xfrm>
        </p:spPr>
        <p:txBody>
          <a:bodyPr rtlCol="0" anchor="ctr">
            <a:normAutofit lnSpcReduction="10000"/>
          </a:bodyPr>
          <a:lstStyle>
            <a:defPPr>
              <a:defRPr lang="nl-NL"/>
            </a:defPPr>
          </a:lstStyle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3200" dirty="0"/>
              <a:t>Geniet van een kopje koffie of thee</a:t>
            </a:r>
          </a:p>
          <a:p>
            <a:pPr marL="457200" indent="-457200" rtl="0">
              <a:buFont typeface="Calibri" panose="020F0502020204030204" pitchFamily="34" charset="0"/>
              <a:buChar char="۞"/>
            </a:pPr>
            <a:endParaRPr lang="nl-NL" sz="3200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3200" dirty="0"/>
              <a:t>LEER elkaar KENNEN</a:t>
            </a:r>
          </a:p>
          <a:p>
            <a:pPr marL="457200" indent="-457200" rtl="0">
              <a:buFont typeface="Calibri" panose="020F0502020204030204" pitchFamily="34" charset="0"/>
              <a:buChar char="۞"/>
            </a:pPr>
            <a:endParaRPr lang="nl-NL" sz="3200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3200" dirty="0"/>
              <a:t>BEKIJK DE LEEFSTIJLKAART MET DE QR-CODE</a:t>
            </a:r>
          </a:p>
          <a:p>
            <a:pPr rtl="0"/>
            <a:endParaRPr lang="nl-NL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6A576-958C-9BA4-ADB5-6674A445F0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6287" y="2766119"/>
            <a:ext cx="3835559" cy="384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2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205" y="914400"/>
            <a:ext cx="5449824" cy="3538728"/>
          </a:xfrm>
        </p:spPr>
        <p:txBody>
          <a:bodyPr rtlCol="0" anchor="b"/>
          <a:lstStyle>
            <a:defPPr>
              <a:defRPr lang="nl-NL"/>
            </a:defPPr>
          </a:lstStyle>
          <a:p>
            <a:pPr rtl="0"/>
            <a:r>
              <a:rPr lang="nl-NL" dirty="0"/>
              <a:t>Mijn ervaring met diabetes type 2</a:t>
            </a:r>
          </a:p>
        </p:txBody>
      </p:sp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4" y="4681728"/>
            <a:ext cx="5449824" cy="1280160"/>
          </a:xfrm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 dirty="0"/>
              <a:t>Mijn stiefvader, </a:t>
            </a:r>
            <a:r>
              <a:rPr lang="nl-NL" dirty="0" err="1"/>
              <a:t>norbert</a:t>
            </a:r>
            <a:endParaRPr lang="nl-NL" dirty="0"/>
          </a:p>
          <a:p>
            <a:pPr rtl="0"/>
            <a:r>
              <a:rPr lang="nl-NL" dirty="0"/>
              <a:t>3 medicijnen voor diabetes</a:t>
            </a:r>
          </a:p>
        </p:txBody>
      </p:sp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8D4F0-96B7-ED36-89A4-4AA0AB5E7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7CAED-2F1A-4DE5-5F9B-1216CF5B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67" y="914400"/>
            <a:ext cx="5641848" cy="3129406"/>
          </a:xfrm>
        </p:spPr>
        <p:txBody>
          <a:bodyPr/>
          <a:lstStyle/>
          <a:p>
            <a:r>
              <a:rPr lang="nl-NL" sz="5400" dirty="0"/>
              <a:t>Mijn Positieve Gezondheid</a:t>
            </a:r>
          </a:p>
        </p:txBody>
      </p:sp>
      <p:pic>
        <p:nvPicPr>
          <p:cNvPr id="4" name="Picture 6" descr="Positieve Gezondheid - Institute for Positive Health (iPH)">
            <a:extLst>
              <a:ext uri="{FF2B5EF4-FFF2-40B4-BE49-F238E27FC236}">
                <a16:creationId xmlns:a16="http://schemas.microsoft.com/office/drawing/2014/main" id="{32CA67ED-8FB9-4E34-911E-E71D68089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55" b="93430" l="9965" r="89903">
                        <a14:foregroundMark x1="64594" y1="7892" x2="64594" y2="7892"/>
                        <a14:foregroundMark x1="87169" y1="7055" x2="87169" y2="7055"/>
                        <a14:foregroundMark x1="38183" y1="9788" x2="38183" y2="9788"/>
                        <a14:foregroundMark x1="27601" y1="39991" x2="27601" y2="39991"/>
                        <a14:foregroundMark x1="29938" y1="44444" x2="29938" y2="44444"/>
                        <a14:foregroundMark x1="29718" y1="41931" x2="29718" y2="41931"/>
                        <a14:foregroundMark x1="16005" y1="38757" x2="16005" y2="38757"/>
                        <a14:foregroundMark x1="16446" y1="27954" x2="16446" y2="27954"/>
                        <a14:foregroundMark x1="13448" y1="24824" x2="13448" y2="24824"/>
                        <a14:foregroundMark x1="14506" y1="9788" x2="14506" y2="9788"/>
                        <a14:foregroundMark x1="15564" y1="59215" x2="15564" y2="59215"/>
                        <a14:foregroundMark x1="17063" y1="59039" x2="21076" y2="76764"/>
                        <a14:foregroundMark x1="24471" y1="80996" x2="54541" y2="88668"/>
                        <a14:foregroundMark x1="54541" y1="88668" x2="61640" y2="87522"/>
                        <a14:foregroundMark x1="45150" y1="93430" x2="45150" y2="93430"/>
                        <a14:foregroundMark x1="29938" y1="29894" x2="29938" y2="29894"/>
                        <a14:foregroundMark x1="41578" y1="12125" x2="41578" y2="12125"/>
                        <a14:foregroundMark x1="15168" y1="34524" x2="12434" y2="22884"/>
                        <a14:foregroundMark x1="29938" y1="50132" x2="29497" y2="16182"/>
                        <a14:foregroundMark x1="29497" y1="16182" x2="28880" y2="14021"/>
                        <a14:foregroundMark x1="51720" y1="24162" x2="45988" y2="10847"/>
                        <a14:foregroundMark x1="63757" y1="12566" x2="64153" y2="47399"/>
                        <a14:foregroundMark x1="88889" y1="50573" x2="88889" y2="50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1424" y="1238869"/>
            <a:ext cx="4380261" cy="438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666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EE802-620B-DDB2-123B-DC2E750E0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Wat is positieve gezondheid | Longfonds">
            <a:extLst>
              <a:ext uri="{FF2B5EF4-FFF2-40B4-BE49-F238E27FC236}">
                <a16:creationId xmlns:a16="http://schemas.microsoft.com/office/drawing/2014/main" id="{D94015C1-4B26-4C4E-83E4-3FE09F8C5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2455" y="1801110"/>
            <a:ext cx="4545145" cy="452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76EF24-B170-4CDB-4588-ED3A0B167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914400"/>
            <a:ext cx="8210517" cy="1291230"/>
          </a:xfrm>
        </p:spPr>
        <p:txBody>
          <a:bodyPr/>
          <a:lstStyle/>
          <a:p>
            <a:r>
              <a:rPr lang="nl-NL" sz="4400" dirty="0"/>
              <a:t>Het doel van Mijn Positieve Gezondheid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3DBCA-D99B-02FC-AE1E-886E9D0DC0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31</a:t>
            </a:fld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D6AD6C-33AF-C54C-7247-92AC1E460A0F}"/>
              </a:ext>
            </a:extLst>
          </p:cNvPr>
          <p:cNvSpPr txBox="1">
            <a:spLocks/>
          </p:cNvSpPr>
          <p:nvPr/>
        </p:nvSpPr>
        <p:spPr>
          <a:xfrm>
            <a:off x="914400" y="2335472"/>
            <a:ext cx="6275294" cy="399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C49EBD-80FC-9C7A-EFF9-0CBA96A7583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969" y="2537694"/>
            <a:ext cx="5650992" cy="3587835"/>
          </a:xfrm>
        </p:spPr>
        <p:txBody>
          <a:bodyPr>
            <a:normAutofit/>
          </a:bodyPr>
          <a:lstStyle/>
          <a:p>
            <a:pPr marL="457200" indent="-457200" rtl="0">
              <a:lnSpc>
                <a:spcPct val="150000"/>
              </a:lnSpc>
              <a:buFont typeface="Calibri" panose="020F0502020204030204" pitchFamily="34" charset="0"/>
              <a:buChar char="۞"/>
            </a:pPr>
            <a:r>
              <a:rPr lang="nl-NL" sz="3200" dirty="0"/>
              <a:t>Bewustwording</a:t>
            </a:r>
          </a:p>
          <a:p>
            <a:pPr marL="457200" indent="-457200" rtl="0">
              <a:lnSpc>
                <a:spcPct val="150000"/>
              </a:lnSpc>
              <a:buFont typeface="Calibri" panose="020F0502020204030204" pitchFamily="34" charset="0"/>
              <a:buChar char="۞"/>
            </a:pPr>
            <a:r>
              <a:rPr lang="nl-NL" sz="3200" dirty="0"/>
              <a:t>Regie over jouw gezondheid</a:t>
            </a:r>
          </a:p>
          <a:p>
            <a:pPr marL="457200" indent="-457200" rtl="0">
              <a:lnSpc>
                <a:spcPct val="150000"/>
              </a:lnSpc>
              <a:buFont typeface="Calibri" panose="020F0502020204030204" pitchFamily="34" charset="0"/>
              <a:buChar char="۞"/>
            </a:pPr>
            <a:r>
              <a:rPr lang="nl-NL" sz="3200" dirty="0"/>
              <a:t>Jij staat centraal</a:t>
            </a:r>
          </a:p>
          <a:p>
            <a:pPr marL="457200" indent="-457200" rtl="0">
              <a:lnSpc>
                <a:spcPct val="150000"/>
              </a:lnSpc>
              <a:buFont typeface="Calibri" panose="020F0502020204030204" pitchFamily="34" charset="0"/>
              <a:buChar char="۞"/>
            </a:pPr>
            <a:r>
              <a:rPr lang="nl-NL" sz="3200" dirty="0"/>
              <a:t>Jij kiest waaraan je wilt werken</a:t>
            </a:r>
          </a:p>
        </p:txBody>
      </p:sp>
    </p:spTree>
    <p:extLst>
      <p:ext uri="{BB962C8B-B14F-4D97-AF65-F5344CB8AC3E}">
        <p14:creationId xmlns:p14="http://schemas.microsoft.com/office/powerpoint/2010/main" val="2504628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D75515-9066-3053-FE0B-E608ABF62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3CCFBED-AD2C-2F1F-DC37-36E5DC6C6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42" y="905608"/>
            <a:ext cx="7051479" cy="749694"/>
          </a:xfrm>
        </p:spPr>
        <p:txBody>
          <a:bodyPr rtlCol="0" anchor="b"/>
          <a:lstStyle>
            <a:defPPr>
              <a:defRPr lang="nl-NL"/>
            </a:defPPr>
          </a:lstStyle>
          <a:p>
            <a:pPr rtl="0"/>
            <a:r>
              <a:rPr lang="nl-NL" dirty="0"/>
              <a:t>Wat is het spinnenweb?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BF6D2635-6E6D-DAF8-92D3-B488BE7AB98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678602" y="1658598"/>
            <a:ext cx="5449824" cy="4571563"/>
          </a:xfrm>
        </p:spPr>
        <p:txBody>
          <a:bodyPr rtlCol="0"/>
          <a:lstStyle>
            <a:defPPr>
              <a:defRPr lang="nl-NL"/>
            </a:defPPr>
          </a:lstStyle>
          <a:p>
            <a:pPr marL="457200" indent="-457200" rtl="0">
              <a:lnSpc>
                <a:spcPct val="100000"/>
              </a:lnSpc>
              <a:buFont typeface="Calibri" panose="020F0502020204030204" pitchFamily="34" charset="0"/>
              <a:buChar char="۞"/>
            </a:pPr>
            <a:r>
              <a:rPr lang="nl-NL" sz="3200" cap="none" dirty="0"/>
              <a:t>Ontdekken waaraan je kunt en wilt werken</a:t>
            </a:r>
          </a:p>
          <a:p>
            <a:pPr marL="457200" indent="-457200" rtl="0">
              <a:lnSpc>
                <a:spcPct val="100000"/>
              </a:lnSpc>
              <a:buFont typeface="Calibri" panose="020F0502020204030204" pitchFamily="34" charset="0"/>
              <a:buChar char="۞"/>
            </a:pPr>
            <a:r>
              <a:rPr lang="nl-NL" sz="3200" cap="none" dirty="0"/>
              <a:t>Inzicht in alle aspecten van jouw eigen gezondheid</a:t>
            </a:r>
          </a:p>
          <a:p>
            <a:pPr marL="457200" indent="-457200" rtl="0">
              <a:lnSpc>
                <a:spcPct val="100000"/>
              </a:lnSpc>
              <a:buFont typeface="Calibri" panose="020F0502020204030204" pitchFamily="34" charset="0"/>
              <a:buChar char="۞"/>
            </a:pPr>
            <a:r>
              <a:rPr lang="nl-NL" sz="3200" cap="none" dirty="0"/>
              <a:t>Ontvangen op papier, hele vragenlijst op website</a:t>
            </a:r>
          </a:p>
          <a:p>
            <a:pPr marL="457200" indent="-457200" rtl="0">
              <a:lnSpc>
                <a:spcPct val="100000"/>
              </a:lnSpc>
              <a:buFont typeface="Calibri" panose="020F0502020204030204" pitchFamily="34" charset="0"/>
              <a:buChar char="۞"/>
            </a:pPr>
            <a:r>
              <a:rPr lang="nl-NL" sz="3200" cap="none" dirty="0"/>
              <a:t>Geef een cijfer van 1 tot 10 per onderdeel</a:t>
            </a:r>
          </a:p>
          <a:p>
            <a:pPr marL="457200" indent="-457200" rtl="0">
              <a:lnSpc>
                <a:spcPct val="100000"/>
              </a:lnSpc>
              <a:buFont typeface="Calibri" panose="020F0502020204030204" pitchFamily="34" charset="0"/>
              <a:buChar char="۞"/>
            </a:pPr>
            <a:r>
              <a:rPr lang="nl-NL" sz="3200" cap="none" dirty="0"/>
              <a:t>Antwoord zo eerlijk mogelijk</a:t>
            </a:r>
          </a:p>
        </p:txBody>
      </p:sp>
      <p:pic>
        <p:nvPicPr>
          <p:cNvPr id="2050" name="Picture 2" descr="Test jezelf – Welzijn Waard">
            <a:extLst>
              <a:ext uri="{FF2B5EF4-FFF2-40B4-BE49-F238E27FC236}">
                <a16:creationId xmlns:a16="http://schemas.microsoft.com/office/drawing/2014/main" id="{89221E47-22E0-4047-808D-8403B8C6D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342" y="1961122"/>
            <a:ext cx="5947658" cy="420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712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2521D-6472-4761-E355-1B894CCDE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BCB1C-07F9-74CB-0C67-79A57EA4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914400"/>
            <a:ext cx="8210517" cy="681540"/>
          </a:xfrm>
        </p:spPr>
        <p:txBody>
          <a:bodyPr/>
          <a:lstStyle/>
          <a:p>
            <a:r>
              <a:rPr lang="nl-NL" sz="4400" dirty="0"/>
              <a:t>Dagelijks functioneren</a:t>
            </a:r>
            <a:br>
              <a:rPr lang="nl-NL" sz="4400" dirty="0"/>
            </a:br>
            <a:r>
              <a:rPr lang="nl-NL" sz="2400" dirty="0"/>
              <a:t>Geef een gemiddeld cijfer van 1 tot 10</a:t>
            </a:r>
            <a:endParaRPr lang="nl-NL" sz="4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E4D72-9410-2BE9-F4D1-13D275788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33</a:t>
            </a:fld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7026971-9689-FD3C-2E12-0805DDE2C26D}"/>
              </a:ext>
            </a:extLst>
          </p:cNvPr>
          <p:cNvSpPr txBox="1">
            <a:spLocks/>
          </p:cNvSpPr>
          <p:nvPr/>
        </p:nvSpPr>
        <p:spPr>
          <a:xfrm>
            <a:off x="914400" y="2335472"/>
            <a:ext cx="6275294" cy="399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0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7A5CC10-417B-4F7B-888A-2445DA65DF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8"/>
          <a:stretch/>
        </p:blipFill>
        <p:spPr>
          <a:xfrm>
            <a:off x="7623125" y="-20757"/>
            <a:ext cx="4589511" cy="6555026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7A5E015-8F10-478D-8014-C004D657EE2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6275294" cy="4288642"/>
          </a:xfrm>
        </p:spPr>
        <p:txBody>
          <a:bodyPr>
            <a:normAutofit/>
          </a:bodyPr>
          <a:lstStyle/>
          <a:p>
            <a:pPr marL="457200" indent="-457200" rtl="0">
              <a:lnSpc>
                <a:spcPct val="100000"/>
              </a:lnSpc>
              <a:buFont typeface="Calibri" panose="020F0502020204030204" pitchFamily="34" charset="0"/>
              <a:buChar char="۞"/>
            </a:pPr>
            <a:r>
              <a:rPr lang="nl-NL" sz="3200" dirty="0"/>
              <a:t>Ik kan goed voor mezelf zorgen</a:t>
            </a:r>
          </a:p>
          <a:p>
            <a:pPr marL="1143000" lvl="2" indent="-457200">
              <a:lnSpc>
                <a:spcPct val="100000"/>
              </a:lnSpc>
              <a:buFont typeface="Calibri" panose="020F0502020204030204" pitchFamily="34" charset="0"/>
              <a:buChar char="۞"/>
            </a:pPr>
            <a:r>
              <a:rPr lang="nl-NL" sz="3200" dirty="0"/>
              <a:t>Wassen, aankleden, koken, boodschappen</a:t>
            </a:r>
          </a:p>
          <a:p>
            <a:pPr marL="457200" indent="-457200">
              <a:lnSpc>
                <a:spcPct val="100000"/>
              </a:lnSpc>
              <a:buFont typeface="Calibri" panose="020F0502020204030204" pitchFamily="34" charset="0"/>
              <a:buChar char="۞"/>
            </a:pPr>
            <a:r>
              <a:rPr lang="nl-NL" sz="3200" dirty="0"/>
              <a:t>Ik weet wat ik wel en niet kan</a:t>
            </a:r>
          </a:p>
          <a:p>
            <a:pPr marL="457200" indent="-457200">
              <a:lnSpc>
                <a:spcPct val="100000"/>
              </a:lnSpc>
              <a:buFont typeface="Calibri" panose="020F0502020204030204" pitchFamily="34" charset="0"/>
              <a:buChar char="۞"/>
            </a:pPr>
            <a:r>
              <a:rPr lang="nl-NL" sz="3200" dirty="0"/>
              <a:t>Ik kan goed omgaan met tijd en geld</a:t>
            </a:r>
          </a:p>
          <a:p>
            <a:pPr marL="457200" indent="-457200">
              <a:lnSpc>
                <a:spcPct val="100000"/>
              </a:lnSpc>
              <a:buFont typeface="Calibri" panose="020F0502020204030204" pitchFamily="34" charset="0"/>
              <a:buChar char="۞"/>
            </a:pPr>
            <a:r>
              <a:rPr lang="nl-NL" sz="3200" dirty="0"/>
              <a:t>Ik weet hoe ik hulp kan krijgen</a:t>
            </a:r>
          </a:p>
        </p:txBody>
      </p:sp>
    </p:spTree>
    <p:extLst>
      <p:ext uri="{BB962C8B-B14F-4D97-AF65-F5344CB8AC3E}">
        <p14:creationId xmlns:p14="http://schemas.microsoft.com/office/powerpoint/2010/main" val="1656624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765E45-6F0E-F068-B8DE-38F3914A8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C6390FF-1941-89E6-EDBE-AEF94E8F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550" y="914400"/>
            <a:ext cx="7051479" cy="749694"/>
          </a:xfrm>
        </p:spPr>
        <p:txBody>
          <a:bodyPr rtlCol="0" anchor="b"/>
          <a:lstStyle>
            <a:defPPr>
              <a:defRPr lang="nl-NL"/>
            </a:defPPr>
          </a:lstStyle>
          <a:p>
            <a:pPr algn="r" rtl="0"/>
            <a:r>
              <a:rPr lang="nl-NL" dirty="0"/>
              <a:t>Lichaamsfuncties</a:t>
            </a:r>
            <a:br>
              <a:rPr lang="nl-NL" dirty="0"/>
            </a:br>
            <a:r>
              <a:rPr lang="nl-NL" sz="2800" dirty="0"/>
              <a:t>Geef een gemiddeld cijfer van 1 tot 10</a:t>
            </a:r>
            <a:endParaRPr lang="nl-NL" dirty="0"/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0DBF2052-43C2-752A-C970-20A58DCD8E6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5" y="2873828"/>
            <a:ext cx="5449824" cy="3129407"/>
          </a:xfrm>
        </p:spPr>
        <p:txBody>
          <a:bodyPr rtlCol="0"/>
          <a:lstStyle>
            <a:defPPr>
              <a:defRPr lang="nl-NL"/>
            </a:defPPr>
          </a:lstStyle>
          <a:p>
            <a:pPr marL="457200" indent="-457200" rtl="0">
              <a:lnSpc>
                <a:spcPct val="100000"/>
              </a:lnSpc>
              <a:buFont typeface="Calibri" panose="020F0502020204030204" pitchFamily="34" charset="0"/>
              <a:buChar char="۞"/>
            </a:pPr>
            <a:r>
              <a:rPr lang="nl-NL" sz="3200" cap="none" dirty="0"/>
              <a:t>Ik voel me gezond en fit</a:t>
            </a:r>
          </a:p>
          <a:p>
            <a:pPr marL="457200" indent="-457200" rtl="0">
              <a:lnSpc>
                <a:spcPct val="100000"/>
              </a:lnSpc>
              <a:buFont typeface="Calibri" panose="020F0502020204030204" pitchFamily="34" charset="0"/>
              <a:buChar char="۞"/>
            </a:pPr>
            <a:r>
              <a:rPr lang="nl-NL" sz="3200" cap="none" dirty="0"/>
              <a:t>Ik slaap goed</a:t>
            </a:r>
          </a:p>
          <a:p>
            <a:pPr marL="457200" indent="-457200" rtl="0">
              <a:lnSpc>
                <a:spcPct val="100000"/>
              </a:lnSpc>
              <a:buFont typeface="Calibri" panose="020F0502020204030204" pitchFamily="34" charset="0"/>
              <a:buChar char="۞"/>
            </a:pPr>
            <a:r>
              <a:rPr lang="nl-NL" sz="3200" cap="none" dirty="0"/>
              <a:t>Ik eet goed</a:t>
            </a:r>
          </a:p>
          <a:p>
            <a:pPr marL="457200" indent="-457200" rtl="0">
              <a:lnSpc>
                <a:spcPct val="100000"/>
              </a:lnSpc>
              <a:buFont typeface="Calibri" panose="020F0502020204030204" pitchFamily="34" charset="0"/>
              <a:buChar char="۞"/>
            </a:pPr>
            <a:r>
              <a:rPr lang="nl-NL" sz="3200" cap="none" dirty="0"/>
              <a:t>Ik kan makkelijk bewegen</a:t>
            </a:r>
            <a:endParaRPr lang="nl-NL" sz="4400" cap="none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FE43B70-F5E5-400B-B621-8CE7332FAFB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61780"/>
            <a:ext cx="5046134" cy="6596220"/>
          </a:xfrm>
        </p:spPr>
      </p:pic>
    </p:spTree>
    <p:extLst>
      <p:ext uri="{BB962C8B-B14F-4D97-AF65-F5344CB8AC3E}">
        <p14:creationId xmlns:p14="http://schemas.microsoft.com/office/powerpoint/2010/main" val="4290309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CA03A-2699-80F9-FFD4-A39DBA456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F88D-CED1-83E2-5D48-44944AB5F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914400"/>
            <a:ext cx="8210517" cy="715617"/>
          </a:xfrm>
        </p:spPr>
        <p:txBody>
          <a:bodyPr/>
          <a:lstStyle/>
          <a:p>
            <a:r>
              <a:rPr lang="nl-NL" sz="4400" dirty="0"/>
              <a:t>Mentaal welbevinden</a:t>
            </a:r>
            <a:br>
              <a:rPr lang="nl-NL" sz="4400" dirty="0"/>
            </a:br>
            <a:r>
              <a:rPr lang="nl-NL" sz="2800" dirty="0"/>
              <a:t>Geef een gemiddeld cijfer van 1 tot 10</a:t>
            </a:r>
            <a:endParaRPr lang="nl-NL" sz="4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73892-675F-43C1-A191-E3E154086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35</a:t>
            </a:fld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EB6225-2B87-A448-DB1D-6D6C0C36F62B}"/>
              </a:ext>
            </a:extLst>
          </p:cNvPr>
          <p:cNvSpPr txBox="1">
            <a:spLocks/>
          </p:cNvSpPr>
          <p:nvPr/>
        </p:nvSpPr>
        <p:spPr>
          <a:xfrm>
            <a:off x="914400" y="2335472"/>
            <a:ext cx="6275294" cy="399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0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33F3DCA-FF1C-469A-80EC-B4C6A15189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8"/>
          <a:stretch/>
        </p:blipFill>
        <p:spPr>
          <a:xfrm>
            <a:off x="7623125" y="-20757"/>
            <a:ext cx="4589511" cy="6555026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126EFC-8A6A-4421-BD33-A39A4580693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400" y="2335472"/>
            <a:ext cx="5650992" cy="3904488"/>
          </a:xfrm>
        </p:spPr>
        <p:txBody>
          <a:bodyPr>
            <a:normAutofit/>
          </a:bodyPr>
          <a:lstStyle/>
          <a:p>
            <a:pPr marL="457200" indent="-457200" rtl="0">
              <a:lnSpc>
                <a:spcPct val="150000"/>
              </a:lnSpc>
              <a:buFont typeface="Calibri" panose="020F0502020204030204" pitchFamily="34" charset="0"/>
              <a:buChar char="۞"/>
            </a:pPr>
            <a:r>
              <a:rPr lang="nl-NL" sz="3200" cap="none" dirty="0"/>
              <a:t>Ik kan dingen goed onthouden</a:t>
            </a:r>
          </a:p>
          <a:p>
            <a:pPr marL="457200" indent="-457200" rtl="0">
              <a:lnSpc>
                <a:spcPct val="150000"/>
              </a:lnSpc>
              <a:buFont typeface="Calibri" panose="020F0502020204030204" pitchFamily="34" charset="0"/>
              <a:buChar char="۞"/>
            </a:pPr>
            <a:r>
              <a:rPr lang="nl-NL" sz="3200" dirty="0"/>
              <a:t>Ik voel mij vrolijk</a:t>
            </a:r>
          </a:p>
          <a:p>
            <a:pPr marL="457200" indent="-457200" rtl="0">
              <a:lnSpc>
                <a:spcPct val="150000"/>
              </a:lnSpc>
              <a:buFont typeface="Calibri" panose="020F0502020204030204" pitchFamily="34" charset="0"/>
              <a:buChar char="۞"/>
            </a:pPr>
            <a:r>
              <a:rPr lang="nl-NL" sz="3200" dirty="0"/>
              <a:t>Ik accepteer mezelf zoals ik ben</a:t>
            </a:r>
          </a:p>
          <a:p>
            <a:pPr marL="457200" indent="-457200" rtl="0">
              <a:lnSpc>
                <a:spcPct val="150000"/>
              </a:lnSpc>
              <a:buFont typeface="Calibri" panose="020F0502020204030204" pitchFamily="34" charset="0"/>
              <a:buChar char="۞"/>
            </a:pPr>
            <a:r>
              <a:rPr lang="nl-NL" sz="3200" dirty="0"/>
              <a:t>Ik heb controle over mijn leven</a:t>
            </a:r>
          </a:p>
        </p:txBody>
      </p:sp>
    </p:spTree>
    <p:extLst>
      <p:ext uri="{BB962C8B-B14F-4D97-AF65-F5344CB8AC3E}">
        <p14:creationId xmlns:p14="http://schemas.microsoft.com/office/powerpoint/2010/main" val="38224246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1CF740-DBDD-A1E4-10B5-6261125EF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455969C-58B5-508A-FFA9-B048D8F49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550" y="914400"/>
            <a:ext cx="7051479" cy="749694"/>
          </a:xfrm>
        </p:spPr>
        <p:txBody>
          <a:bodyPr rtlCol="0" anchor="b"/>
          <a:lstStyle>
            <a:defPPr>
              <a:defRPr lang="nl-NL"/>
            </a:defPPr>
          </a:lstStyle>
          <a:p>
            <a:pPr algn="r" rtl="0"/>
            <a:r>
              <a:rPr lang="nl-NL" dirty="0"/>
              <a:t>Zingeving</a:t>
            </a:r>
            <a:br>
              <a:rPr lang="nl-NL" dirty="0"/>
            </a:br>
            <a:r>
              <a:rPr lang="nl-NL" sz="2800" dirty="0"/>
              <a:t>Geef een gemiddeld cijfer van 1 tot 10</a:t>
            </a:r>
            <a:endParaRPr lang="nl-NL" dirty="0"/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AFAF7DC2-09C5-72CE-A295-8D7002DF8B1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94547" y="2316714"/>
            <a:ext cx="5880381" cy="4291314"/>
          </a:xfrm>
        </p:spPr>
        <p:txBody>
          <a:bodyPr rtlCol="0"/>
          <a:lstStyle>
            <a:defPPr>
              <a:defRPr lang="nl-NL"/>
            </a:defPPr>
          </a:lstStyle>
          <a:p>
            <a:pPr marL="457200" indent="-457200" rtl="0">
              <a:lnSpc>
                <a:spcPct val="100000"/>
              </a:lnSpc>
              <a:spcBef>
                <a:spcPts val="3600"/>
              </a:spcBef>
              <a:buFont typeface="Calibri" panose="020F0502020204030204" pitchFamily="34" charset="0"/>
              <a:buChar char="۞"/>
            </a:pPr>
            <a:r>
              <a:rPr lang="nl-NL" sz="3200" cap="none" dirty="0"/>
              <a:t>Ik heb een zinvol leven</a:t>
            </a:r>
          </a:p>
          <a:p>
            <a:pPr marL="457200" indent="-457200" rtl="0">
              <a:lnSpc>
                <a:spcPct val="100000"/>
              </a:lnSpc>
              <a:spcBef>
                <a:spcPts val="3600"/>
              </a:spcBef>
              <a:buFont typeface="Calibri" panose="020F0502020204030204" pitchFamily="34" charset="0"/>
              <a:buChar char="۞"/>
            </a:pPr>
            <a:r>
              <a:rPr lang="nl-NL" sz="3200" cap="none" dirty="0"/>
              <a:t>Ik heb ‘s morgens zin in de dag</a:t>
            </a:r>
          </a:p>
          <a:p>
            <a:pPr marL="457200" indent="-457200" rtl="0">
              <a:lnSpc>
                <a:spcPct val="100000"/>
              </a:lnSpc>
              <a:spcBef>
                <a:spcPts val="3600"/>
              </a:spcBef>
              <a:buFont typeface="Calibri" panose="020F0502020204030204" pitchFamily="34" charset="0"/>
              <a:buChar char="۞"/>
            </a:pPr>
            <a:r>
              <a:rPr lang="nl-NL" sz="3200" cap="none" dirty="0"/>
              <a:t>Ik accepteer het leven zoals het komt</a:t>
            </a:r>
          </a:p>
          <a:p>
            <a:pPr marL="457200" indent="-457200" rtl="0">
              <a:lnSpc>
                <a:spcPct val="100000"/>
              </a:lnSpc>
              <a:spcBef>
                <a:spcPts val="3600"/>
              </a:spcBef>
              <a:buFont typeface="Calibri" panose="020F0502020204030204" pitchFamily="34" charset="0"/>
              <a:buChar char="۞"/>
            </a:pPr>
            <a:r>
              <a:rPr lang="nl-NL" sz="3200" cap="none" dirty="0"/>
              <a:t>Ik ben dankbaar voor het leven</a:t>
            </a:r>
          </a:p>
          <a:p>
            <a:pPr rtl="0">
              <a:lnSpc>
                <a:spcPct val="100000"/>
              </a:lnSpc>
            </a:pPr>
            <a:endParaRPr lang="nl-NL" sz="4400" cap="none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BF5BBAD-6996-4B05-A72D-53D3AD6861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61780"/>
            <a:ext cx="5046134" cy="6596220"/>
          </a:xfrm>
        </p:spPr>
      </p:pic>
    </p:spTree>
    <p:extLst>
      <p:ext uri="{BB962C8B-B14F-4D97-AF65-F5344CB8AC3E}">
        <p14:creationId xmlns:p14="http://schemas.microsoft.com/office/powerpoint/2010/main" val="25994118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F8EEE-F834-A35E-C91F-D1222FC53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94244-05FC-D6F8-9ABD-DA14D1ED3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914400"/>
            <a:ext cx="8210517" cy="726976"/>
          </a:xfrm>
        </p:spPr>
        <p:txBody>
          <a:bodyPr/>
          <a:lstStyle/>
          <a:p>
            <a:r>
              <a:rPr lang="nl-NL" sz="4400" dirty="0"/>
              <a:t>Kwaliteit van leven</a:t>
            </a:r>
            <a:br>
              <a:rPr lang="nl-NL" sz="4400" dirty="0"/>
            </a:br>
            <a:r>
              <a:rPr lang="nl-NL" sz="2800" dirty="0"/>
              <a:t>Geef een gemiddeld cijfer van 1 tot 10</a:t>
            </a:r>
            <a:endParaRPr lang="nl-NL" sz="4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3858C-8B98-D3BA-724B-C45DDB016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37</a:t>
            </a:fld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E66469-8BF7-7241-6672-84B92636E5EA}"/>
              </a:ext>
            </a:extLst>
          </p:cNvPr>
          <p:cNvSpPr txBox="1">
            <a:spLocks/>
          </p:cNvSpPr>
          <p:nvPr/>
        </p:nvSpPr>
        <p:spPr>
          <a:xfrm>
            <a:off x="914400" y="2335472"/>
            <a:ext cx="6275294" cy="399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0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CC903E8-3101-49A1-A534-02A61F0A6B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8"/>
          <a:stretch/>
        </p:blipFill>
        <p:spPr>
          <a:xfrm>
            <a:off x="7623125" y="-20757"/>
            <a:ext cx="4589511" cy="6555026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0CC90B-0094-4E71-B1C1-650A8C4DC25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969" y="2039112"/>
            <a:ext cx="6275294" cy="3904488"/>
          </a:xfrm>
        </p:spPr>
        <p:txBody>
          <a:bodyPr>
            <a:normAutofit/>
          </a:bodyPr>
          <a:lstStyle/>
          <a:p>
            <a:pPr marL="457200" indent="-457200" rtl="0">
              <a:lnSpc>
                <a:spcPct val="100000"/>
              </a:lnSpc>
              <a:spcBef>
                <a:spcPts val="3600"/>
              </a:spcBef>
              <a:buFont typeface="Calibri" panose="020F0502020204030204" pitchFamily="34" charset="0"/>
              <a:buChar char="۞"/>
            </a:pPr>
            <a:r>
              <a:rPr lang="nl-NL" sz="3200" cap="none" dirty="0"/>
              <a:t>Ik geniet van mijn leven</a:t>
            </a:r>
          </a:p>
          <a:p>
            <a:pPr marL="457200" indent="-457200" rtl="0">
              <a:lnSpc>
                <a:spcPct val="100000"/>
              </a:lnSpc>
              <a:spcBef>
                <a:spcPts val="3600"/>
              </a:spcBef>
              <a:buFont typeface="Calibri" panose="020F0502020204030204" pitchFamily="34" charset="0"/>
              <a:buChar char="۞"/>
            </a:pPr>
            <a:r>
              <a:rPr lang="nl-NL" sz="3200" dirty="0"/>
              <a:t>Ik ben gelukkig</a:t>
            </a:r>
          </a:p>
          <a:p>
            <a:pPr marL="457200" indent="-457200" rtl="0">
              <a:lnSpc>
                <a:spcPct val="100000"/>
              </a:lnSpc>
              <a:spcBef>
                <a:spcPts val="3600"/>
              </a:spcBef>
              <a:buFont typeface="Calibri" panose="020F0502020204030204" pitchFamily="34" charset="0"/>
              <a:buChar char="۞"/>
            </a:pPr>
            <a:r>
              <a:rPr lang="nl-NL" sz="3200" cap="none" dirty="0"/>
              <a:t>Ik voel me veilig</a:t>
            </a:r>
          </a:p>
          <a:p>
            <a:pPr marL="457200" indent="-457200" rtl="0">
              <a:lnSpc>
                <a:spcPct val="100000"/>
              </a:lnSpc>
              <a:spcBef>
                <a:spcPts val="3600"/>
              </a:spcBef>
              <a:buFont typeface="Calibri" panose="020F0502020204030204" pitchFamily="34" charset="0"/>
              <a:buChar char="۞"/>
            </a:pPr>
            <a:r>
              <a:rPr lang="nl-NL" sz="3200" dirty="0"/>
              <a:t>Ik ben tevreden over waar ik woon en met wie</a:t>
            </a:r>
            <a:endParaRPr lang="nl-NL" sz="3200" cap="none" dirty="0"/>
          </a:p>
        </p:txBody>
      </p:sp>
    </p:spTree>
    <p:extLst>
      <p:ext uri="{BB962C8B-B14F-4D97-AF65-F5344CB8AC3E}">
        <p14:creationId xmlns:p14="http://schemas.microsoft.com/office/powerpoint/2010/main" val="251443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32B361-7310-1A9D-3405-AFC99F22D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6552DF-56C6-6624-5EB8-F43D627BB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550" y="914400"/>
            <a:ext cx="7051479" cy="749694"/>
          </a:xfrm>
        </p:spPr>
        <p:txBody>
          <a:bodyPr rtlCol="0" anchor="b"/>
          <a:lstStyle>
            <a:defPPr>
              <a:defRPr lang="nl-NL"/>
            </a:defPPr>
          </a:lstStyle>
          <a:p>
            <a:pPr algn="r" rtl="0"/>
            <a:r>
              <a:rPr lang="nl-NL" dirty="0"/>
              <a:t>Meedoen</a:t>
            </a:r>
            <a:br>
              <a:rPr lang="nl-NL" dirty="0"/>
            </a:br>
            <a:r>
              <a:rPr lang="nl-NL" sz="2800" dirty="0"/>
              <a:t>Geef een gemiddeld cijfer van 1 tot 10</a:t>
            </a:r>
            <a:endParaRPr lang="nl-NL" dirty="0"/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38B3C04C-5E09-85E0-6F8A-58ECA32BA76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94548" y="1812470"/>
            <a:ext cx="6190624" cy="5045529"/>
          </a:xfrm>
        </p:spPr>
        <p:txBody>
          <a:bodyPr rtlCol="0"/>
          <a:lstStyle>
            <a:defPPr>
              <a:defRPr lang="nl-NL"/>
            </a:defPPr>
          </a:lstStyle>
          <a:p>
            <a:pPr marL="457200" indent="-457200" rtl="0">
              <a:lnSpc>
                <a:spcPct val="100000"/>
              </a:lnSpc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nl-NL" sz="3200" cap="none" dirty="0"/>
              <a:t>Ik heb goed contact met andere mensen</a:t>
            </a:r>
          </a:p>
          <a:p>
            <a:pPr marL="457200" indent="-457200" rtl="0">
              <a:lnSpc>
                <a:spcPct val="100000"/>
              </a:lnSpc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nl-NL" sz="3200" cap="none" dirty="0"/>
              <a:t>Ik heb mensen die mij steunen als dat nodig is</a:t>
            </a:r>
          </a:p>
          <a:p>
            <a:pPr marL="457200" indent="-457200" rtl="0">
              <a:lnSpc>
                <a:spcPct val="100000"/>
              </a:lnSpc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nl-NL" sz="3200" cap="none" dirty="0"/>
              <a:t>Ik heb het gevoel dat ik erbij hoor in mijn omgeving</a:t>
            </a:r>
          </a:p>
          <a:p>
            <a:pPr marL="457200" indent="-457200" rtl="0">
              <a:lnSpc>
                <a:spcPct val="100000"/>
              </a:lnSpc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nl-NL" sz="3200" cap="none" dirty="0"/>
              <a:t>Ik ben geïnteresseerd in wat er in de maatschappij gebeurt</a:t>
            </a:r>
          </a:p>
          <a:p>
            <a:pPr rtl="0"/>
            <a:endParaRPr lang="nl-NL" sz="3200" cap="none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7C14CDD-DEA0-4930-A3DA-3BB75304613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61780"/>
            <a:ext cx="5046134" cy="6596220"/>
          </a:xfrm>
        </p:spPr>
      </p:pic>
    </p:spTree>
    <p:extLst>
      <p:ext uri="{BB962C8B-B14F-4D97-AF65-F5344CB8AC3E}">
        <p14:creationId xmlns:p14="http://schemas.microsoft.com/office/powerpoint/2010/main" val="2682754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DD970-8D81-74C7-926D-7C93CB5F2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8E741-47A5-92AE-621F-E082F494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67" y="137885"/>
            <a:ext cx="5641848" cy="3231637"/>
          </a:xfrm>
        </p:spPr>
        <p:txBody>
          <a:bodyPr/>
          <a:lstStyle/>
          <a:p>
            <a:r>
              <a:rPr lang="nl-NL" sz="5400" dirty="0"/>
              <a:t>Omcirkel je spinnenweb!</a:t>
            </a:r>
          </a:p>
        </p:txBody>
      </p:sp>
      <p:sp>
        <p:nvSpPr>
          <p:cNvPr id="3" name="Tijdelijke aanduiding voor inhoud 10">
            <a:extLst>
              <a:ext uri="{FF2B5EF4-FFF2-40B4-BE49-F238E27FC236}">
                <a16:creationId xmlns:a16="http://schemas.microsoft.com/office/drawing/2014/main" id="{6942DD1A-BB34-0FCB-0C7E-B4E5EF945656}"/>
              </a:ext>
            </a:extLst>
          </p:cNvPr>
          <p:cNvSpPr txBox="1">
            <a:spLocks/>
          </p:cNvSpPr>
          <p:nvPr/>
        </p:nvSpPr>
        <p:spPr>
          <a:xfrm>
            <a:off x="7249886" y="914400"/>
            <a:ext cx="4651828" cy="5301130"/>
          </a:xfrm>
          <a:prstGeom prst="rect">
            <a:avLst/>
          </a:prstGeom>
        </p:spPr>
        <p:txBody>
          <a:bodyPr rtlCol="0" anchor="ctr">
            <a:noAutofit/>
          </a:bodyPr>
          <a:lstStyle>
            <a:defPPr>
              <a:defRPr lang="nl-NL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indent="-449263">
              <a:buFont typeface="Calibri" panose="020F0502020204030204" pitchFamily="34" charset="0"/>
              <a:buChar char="۞"/>
            </a:pPr>
            <a:r>
              <a:rPr lang="nl-NL" sz="4400" dirty="0"/>
              <a:t>Wat valt je op?</a:t>
            </a:r>
          </a:p>
          <a:p>
            <a:pPr marL="449263" indent="-449263">
              <a:buFont typeface="Calibri" panose="020F0502020204030204" pitchFamily="34" charset="0"/>
              <a:buChar char="۞"/>
            </a:pPr>
            <a:endParaRPr lang="nl-NL" sz="4400" dirty="0"/>
          </a:p>
          <a:p>
            <a:pPr marL="449263" indent="-449263">
              <a:buFont typeface="Calibri" panose="020F0502020204030204" pitchFamily="34" charset="0"/>
              <a:buChar char="۞"/>
            </a:pPr>
            <a:r>
              <a:rPr lang="nl-NL" sz="4400" dirty="0"/>
              <a:t>Zijn er resultaten die je verrassen?</a:t>
            </a:r>
          </a:p>
          <a:p>
            <a:pPr marL="449263" indent="-449263">
              <a:buFont typeface="Calibri" panose="020F0502020204030204" pitchFamily="34" charset="0"/>
              <a:buChar char="۞"/>
            </a:pPr>
            <a:endParaRPr lang="nl-NL" sz="4400" dirty="0"/>
          </a:p>
          <a:p>
            <a:pPr marL="449263" indent="-449263">
              <a:buFont typeface="Calibri" panose="020F0502020204030204" pitchFamily="34" charset="0"/>
              <a:buChar char="۞"/>
            </a:pPr>
            <a:r>
              <a:rPr lang="nl-NL" sz="4400" dirty="0"/>
              <a:t>Zou je iets willen veranderen?</a:t>
            </a:r>
          </a:p>
        </p:txBody>
      </p:sp>
      <p:pic>
        <p:nvPicPr>
          <p:cNvPr id="11266" name="Picture 2" descr="Positieve Gezondheid: Mijn totaalplaatje | De Driemaster">
            <a:extLst>
              <a:ext uri="{FF2B5EF4-FFF2-40B4-BE49-F238E27FC236}">
                <a16:creationId xmlns:a16="http://schemas.microsoft.com/office/drawing/2014/main" id="{568FEEFC-F35A-E263-7EF6-B3E899C0A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829" y="3026229"/>
            <a:ext cx="4955421" cy="349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885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F49C1-6177-48A6-D409-8DC1FC426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 dirty="0"/>
              <a:t>Voordat we beginnen…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45247-198B-AA7A-0D27-C266D6A89E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400" y="2296691"/>
            <a:ext cx="5650992" cy="3732387"/>
          </a:xfrm>
        </p:spPr>
        <p:txBody>
          <a:bodyPr>
            <a:normAutofit/>
          </a:bodyPr>
          <a:lstStyle/>
          <a:p>
            <a:r>
              <a:rPr lang="nl-NL" sz="4000" dirty="0"/>
              <a:t>Vragen?</a:t>
            </a:r>
          </a:p>
          <a:p>
            <a:r>
              <a:rPr lang="nl-NL" sz="4000" dirty="0"/>
              <a:t>Stel ze gerust tussendoor!</a:t>
            </a:r>
          </a:p>
          <a:p>
            <a:endParaRPr lang="nl-NL" sz="4000" dirty="0"/>
          </a:p>
          <a:p>
            <a:r>
              <a:rPr lang="nl-NL" sz="2400" dirty="0"/>
              <a:t>Bedenk voor jezelf hoe goed je momenteel bezig bent met leefstijl en je gezondheid op een schaal van 1 tot 10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52643-9B8C-C00B-7475-3400E122A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4</a:t>
            </a:fld>
            <a:endParaRPr lang="nl-NL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BF8A595-BA47-A703-BE86-B0FC1A100F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7"/>
          <a:stretch/>
        </p:blipFill>
        <p:spPr>
          <a:xfrm>
            <a:off x="7717466" y="-58056"/>
            <a:ext cx="4589511" cy="6555026"/>
          </a:xfrm>
        </p:spPr>
      </p:pic>
    </p:spTree>
    <p:extLst>
      <p:ext uri="{BB962C8B-B14F-4D97-AF65-F5344CB8AC3E}">
        <p14:creationId xmlns:p14="http://schemas.microsoft.com/office/powerpoint/2010/main" val="3311718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0F600-3090-47B7-8E40-1DDB7DED6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2DAEB-D5D0-62B7-6041-5C612C87D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914400"/>
            <a:ext cx="8210517" cy="698579"/>
          </a:xfrm>
        </p:spPr>
        <p:txBody>
          <a:bodyPr/>
          <a:lstStyle/>
          <a:p>
            <a:r>
              <a:rPr lang="en-US" sz="4400" dirty="0"/>
              <a:t>De </a:t>
            </a:r>
            <a:r>
              <a:rPr lang="en-US" sz="4400" dirty="0" err="1"/>
              <a:t>eerste</a:t>
            </a:r>
            <a:r>
              <a:rPr lang="en-US" sz="4400" dirty="0"/>
              <a:t> </a:t>
            </a:r>
            <a:r>
              <a:rPr lang="en-US" sz="4400" dirty="0" err="1"/>
              <a:t>stappen</a:t>
            </a:r>
            <a:r>
              <a:rPr lang="en-US" sz="4400" dirty="0"/>
              <a:t>…</a:t>
            </a:r>
            <a:endParaRPr lang="nl-NL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27594-D563-122C-9F77-1A8AE8C8DAB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1811761"/>
            <a:ext cx="6511306" cy="4645834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sz="3900" b="1" dirty="0"/>
              <a:t>Wat zou een goede eerste stap kunnen zijn?</a:t>
            </a:r>
          </a:p>
          <a:p>
            <a:endParaRPr lang="nl-NL" dirty="0"/>
          </a:p>
          <a:p>
            <a:pPr marL="457200" indent="-457200"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nl-NL" sz="3000" dirty="0"/>
              <a:t>Is dit haalbaar?</a:t>
            </a:r>
          </a:p>
          <a:p>
            <a:pPr marL="457200" indent="-457200"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nl-NL" sz="3000" dirty="0"/>
              <a:t>Heb ik er zin in om hiermee aan de slag te gaan?</a:t>
            </a:r>
          </a:p>
          <a:p>
            <a:pPr marL="457200" indent="-457200"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nl-NL" sz="3000" dirty="0"/>
              <a:t>Kan ik het zelf of heb ik hulp nodig? Waar kan ik die hulp krijgen?</a:t>
            </a:r>
          </a:p>
          <a:p>
            <a:pPr marL="457200" indent="-457200"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nl-NL" sz="3000" dirty="0"/>
              <a:t>Maak voor jezelf een concreet plan van aanpak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7A616-3F32-DEB2-0207-C0A595FED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40</a:t>
            </a:fld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250795-DC8B-505B-8760-3D91A5C5992E}"/>
              </a:ext>
            </a:extLst>
          </p:cNvPr>
          <p:cNvSpPr txBox="1">
            <a:spLocks/>
          </p:cNvSpPr>
          <p:nvPr/>
        </p:nvSpPr>
        <p:spPr>
          <a:xfrm>
            <a:off x="914400" y="2335472"/>
            <a:ext cx="6275294" cy="399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lang="nl-NL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nl-NL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000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D7E1C66-1EE3-8620-3424-3C4C4EDA4F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8"/>
          <a:stretch/>
        </p:blipFill>
        <p:spPr>
          <a:xfrm>
            <a:off x="7623125" y="-20757"/>
            <a:ext cx="4589511" cy="6555026"/>
          </a:xfrm>
        </p:spPr>
      </p:pic>
    </p:spTree>
    <p:extLst>
      <p:ext uri="{BB962C8B-B14F-4D97-AF65-F5344CB8AC3E}">
        <p14:creationId xmlns:p14="http://schemas.microsoft.com/office/powerpoint/2010/main" val="383168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27251D-BEAF-AF9E-2965-F9135F49D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617A709-50D3-7B1E-5B5C-D1E282BB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550" y="914400"/>
            <a:ext cx="7051479" cy="749694"/>
          </a:xfrm>
        </p:spPr>
        <p:txBody>
          <a:bodyPr rtlCol="0" anchor="b"/>
          <a:lstStyle>
            <a:defPPr>
              <a:defRPr lang="nl-NL"/>
            </a:defPPr>
          </a:lstStyle>
          <a:p>
            <a:pPr algn="r" rtl="0"/>
            <a:r>
              <a:rPr lang="en-US" dirty="0"/>
              <a:t>G</a:t>
            </a:r>
            <a:r>
              <a:rPr lang="nl-NL" dirty="0" err="1"/>
              <a:t>eduld</a:t>
            </a:r>
            <a:r>
              <a:rPr lang="nl-NL" dirty="0"/>
              <a:t> is belangrijk!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30F06C21-07EB-DBD9-6BF7-1C6D1F5443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358281" y="2830863"/>
            <a:ext cx="5918748" cy="2725871"/>
          </a:xfrm>
        </p:spPr>
        <p:txBody>
          <a:bodyPr rtlCol="0"/>
          <a:lstStyle>
            <a:defPPr>
              <a:defRPr lang="nl-NL"/>
            </a:defPPr>
          </a:lstStyle>
          <a:p>
            <a:pPr marL="457200" indent="-457200" rtl="0">
              <a:lnSpc>
                <a:spcPct val="100000"/>
              </a:lnSpc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en-US" sz="4000" cap="none" dirty="0"/>
              <a:t>Maak</a:t>
            </a:r>
            <a:r>
              <a:rPr lang="nl-NL" sz="4000" cap="none" dirty="0"/>
              <a:t> kleine stapjes</a:t>
            </a:r>
          </a:p>
          <a:p>
            <a:pPr marL="457200" indent="-457200" rtl="0">
              <a:lnSpc>
                <a:spcPct val="100000"/>
              </a:lnSpc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nl-NL" sz="4000" cap="none" dirty="0"/>
              <a:t>Focus op wat al goed gaat</a:t>
            </a:r>
          </a:p>
          <a:p>
            <a:pPr marL="457200" indent="-457200" rtl="0">
              <a:lnSpc>
                <a:spcPct val="100000"/>
              </a:lnSpc>
              <a:spcBef>
                <a:spcPts val="2400"/>
              </a:spcBef>
              <a:buFont typeface="Calibri" panose="020F0502020204030204" pitchFamily="34" charset="0"/>
              <a:buChar char="۞"/>
            </a:pPr>
            <a:r>
              <a:rPr lang="nl-NL" sz="4000" cap="none" dirty="0"/>
              <a:t>Veranderen kost tijd</a:t>
            </a:r>
          </a:p>
          <a:p>
            <a:pPr rtl="0">
              <a:lnSpc>
                <a:spcPct val="100000"/>
              </a:lnSpc>
              <a:spcBef>
                <a:spcPts val="2400"/>
              </a:spcBef>
            </a:pPr>
            <a:endParaRPr lang="nl-NL" sz="3200" cap="none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502D1F2-B3DE-FB0D-1BD2-28E69E6929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61780"/>
            <a:ext cx="5046134" cy="6596220"/>
          </a:xfrm>
        </p:spPr>
      </p:pic>
    </p:spTree>
    <p:extLst>
      <p:ext uri="{BB962C8B-B14F-4D97-AF65-F5344CB8AC3E}">
        <p14:creationId xmlns:p14="http://schemas.microsoft.com/office/powerpoint/2010/main" val="3326415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03B00-EDB2-A763-D472-68A8C312A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6B503E9-E5C0-B99C-CAC8-EC65250FD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464" y="1993506"/>
            <a:ext cx="5641848" cy="2483019"/>
          </a:xfrm>
        </p:spPr>
        <p:txBody>
          <a:bodyPr rtlCol="0"/>
          <a:lstStyle>
            <a:defPPr>
              <a:defRPr lang="nl-NL"/>
            </a:defPPr>
          </a:lstStyle>
          <a:p>
            <a:pPr algn="ctr" rtl="0"/>
            <a:r>
              <a:rPr lang="nl-NL" sz="6600" dirty="0"/>
              <a:t>Afsluiting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AF47228A-AF48-CC1D-E4A4-FEFC657051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37222" y="766732"/>
            <a:ext cx="3867912" cy="6392281"/>
          </a:xfrm>
        </p:spPr>
        <p:txBody>
          <a:bodyPr rtlCol="0" anchor="ctr">
            <a:normAutofit fontScale="92500" lnSpcReduction="20000"/>
          </a:bodyPr>
          <a:lstStyle>
            <a:defPPr>
              <a:defRPr lang="nl-NL"/>
            </a:defPPr>
          </a:lstStyle>
          <a:p>
            <a:pPr rtl="0"/>
            <a:r>
              <a:rPr lang="nl-NL" sz="3200" b="1" cap="none" dirty="0"/>
              <a:t>Tasje met: </a:t>
            </a:r>
          </a:p>
          <a:p>
            <a:pPr marL="457200" indent="-457200" rtl="0">
              <a:buFont typeface="Calibri" panose="020F0502020204030204" pitchFamily="34" charset="0"/>
              <a:buChar char="۞"/>
            </a:pPr>
            <a:endParaRPr lang="nl-NL" sz="32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3200" cap="none" dirty="0"/>
              <a:t>Informatiebladen</a:t>
            </a:r>
          </a:p>
          <a:p>
            <a:pPr marL="457200" indent="-457200" rtl="0">
              <a:buFont typeface="Calibri" panose="020F0502020204030204" pitchFamily="34" charset="0"/>
              <a:buChar char="۞"/>
            </a:pPr>
            <a:endParaRPr lang="nl-NL" sz="32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3200" cap="none" dirty="0"/>
              <a:t>Folders</a:t>
            </a:r>
          </a:p>
          <a:p>
            <a:pPr marL="457200" indent="-457200" rtl="0">
              <a:buFont typeface="Calibri" panose="020F0502020204030204" pitchFamily="34" charset="0"/>
              <a:buChar char="۞"/>
            </a:pPr>
            <a:endParaRPr lang="nl-NL" sz="32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3200" cap="none" dirty="0"/>
              <a:t>Portie-maatbeker</a:t>
            </a:r>
          </a:p>
          <a:p>
            <a:pPr marL="457200" indent="-457200" rtl="0">
              <a:buFont typeface="Calibri" panose="020F0502020204030204" pitchFamily="34" charset="0"/>
              <a:buChar char="۞"/>
            </a:pPr>
            <a:endParaRPr lang="nl-NL" sz="32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3200" cap="none" dirty="0"/>
              <a:t>Koelkaststickers</a:t>
            </a:r>
          </a:p>
          <a:p>
            <a:pPr marL="457200" indent="-457200" rtl="0">
              <a:buFont typeface="Calibri" panose="020F0502020204030204" pitchFamily="34" charset="0"/>
              <a:buChar char="۞"/>
            </a:pPr>
            <a:endParaRPr lang="nl-NL" sz="32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3200" cap="none" dirty="0"/>
              <a:t>Eet je beter boekje</a:t>
            </a:r>
          </a:p>
          <a:p>
            <a:pPr marL="457200" indent="-457200" rtl="0">
              <a:buFont typeface="Calibri" panose="020F0502020204030204" pitchFamily="34" charset="0"/>
              <a:buChar char="۞"/>
            </a:pPr>
            <a:endParaRPr lang="nl-NL" sz="32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3200" cap="none" dirty="0"/>
              <a:t>QR-code voor de leefstijlkaart</a:t>
            </a:r>
          </a:p>
          <a:p>
            <a:pPr rtl="0"/>
            <a:endParaRPr lang="nl-NL" sz="3200" cap="none" dirty="0"/>
          </a:p>
          <a:p>
            <a:pPr rtl="0"/>
            <a:endParaRPr lang="nl-NL" sz="3200" cap="none" dirty="0"/>
          </a:p>
        </p:txBody>
      </p:sp>
    </p:spTree>
    <p:extLst>
      <p:ext uri="{BB962C8B-B14F-4D97-AF65-F5344CB8AC3E}">
        <p14:creationId xmlns:p14="http://schemas.microsoft.com/office/powerpoint/2010/main" val="3536014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F9B5D-6FF3-0948-5698-2D02FC9E5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29479-CD1A-8904-2E80-A3FCAD381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6" y="531112"/>
            <a:ext cx="4980186" cy="2080118"/>
          </a:xfrm>
        </p:spPr>
        <p:txBody>
          <a:bodyPr/>
          <a:lstStyle/>
          <a:p>
            <a:r>
              <a:rPr lang="nl-NL" sz="7200" dirty="0"/>
              <a:t>Zijn er nog vragen?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3A7BF-C3E1-1742-AEFB-A41E54409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43</a:t>
            </a:fld>
            <a:endParaRPr lang="nl-NL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51786B1-6EAB-C5A9-98CF-E0D73A5EA9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7"/>
          <a:stretch/>
        </p:blipFill>
        <p:spPr>
          <a:xfrm>
            <a:off x="7695695" y="-78813"/>
            <a:ext cx="4589511" cy="6555026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FA3080-3C0F-7D7B-1388-2D3B00A8F9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3428213"/>
            <a:ext cx="5181601" cy="3048000"/>
          </a:xfrm>
        </p:spPr>
        <p:txBody>
          <a:bodyPr>
            <a:normAutofit lnSpcReduction="10000"/>
          </a:bodyPr>
          <a:lstStyle/>
          <a:p>
            <a:r>
              <a:rPr lang="nl-NL" sz="3600" b="1" dirty="0"/>
              <a:t>Voor toekomstige vragen:</a:t>
            </a:r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nl-NL" sz="3200" dirty="0"/>
              <a:t>Kom naar de apotheek en vraag naar een van onze leefstijlapothekers: </a:t>
            </a:r>
          </a:p>
          <a:p>
            <a:pPr marL="1600200" lvl="3" indent="-457200">
              <a:buFont typeface="Calibri" panose="020F0502020204030204" pitchFamily="34" charset="0"/>
              <a:buChar char="۞"/>
            </a:pPr>
            <a:r>
              <a:rPr lang="nl-NL" sz="3200" b="1" dirty="0" err="1"/>
              <a:t>Thaliet</a:t>
            </a:r>
            <a:r>
              <a:rPr lang="nl-NL" sz="3200" b="1" dirty="0"/>
              <a:t> Brink 	</a:t>
            </a:r>
          </a:p>
          <a:p>
            <a:pPr marL="1600200" lvl="3" indent="-457200">
              <a:buFont typeface="Calibri" panose="020F0502020204030204" pitchFamily="34" charset="0"/>
              <a:buChar char="۞"/>
            </a:pPr>
            <a:r>
              <a:rPr lang="nl-NL" sz="3200" b="1" dirty="0"/>
              <a:t>Gretha van der Veen</a:t>
            </a:r>
          </a:p>
        </p:txBody>
      </p:sp>
    </p:spTree>
    <p:extLst>
      <p:ext uri="{BB962C8B-B14F-4D97-AF65-F5344CB8AC3E}">
        <p14:creationId xmlns:p14="http://schemas.microsoft.com/office/powerpoint/2010/main" val="953423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D16FF-50DB-6638-D9C2-14C0017E5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ECC2114-8DBF-83B6-1473-D520DD8FC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924" y="914400"/>
            <a:ext cx="10360152" cy="5029200"/>
          </a:xfrm>
        </p:spPr>
        <p:txBody>
          <a:bodyPr rtlCol="0" anchor="ctr"/>
          <a:lstStyle>
            <a:defPPr>
              <a:defRPr lang="nl-NL"/>
            </a:defPPr>
          </a:lstStyle>
          <a:p>
            <a:pPr rtl="0"/>
            <a:r>
              <a:rPr lang="nl-NL" sz="7200" dirty="0"/>
              <a:t>Hartelijk bedankt voor jullie aandacht</a:t>
            </a:r>
            <a:br>
              <a:rPr lang="nl-NL" sz="7200" dirty="0"/>
            </a:br>
            <a:br>
              <a:rPr lang="nl-NL" sz="7200" dirty="0"/>
            </a:br>
            <a:r>
              <a:rPr lang="nl-NL" sz="6000" dirty="0"/>
              <a:t>Tot snel in de apotheek!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258538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0EA3D-2FE7-DAE1-E061-6568464F8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0E3B3-3F73-6324-7C3E-8B74F4BB0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 dirty="0"/>
              <a:t>Het doel van vanavond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A8E67-B3D5-4A24-7FDB-BCED90D979E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400" y="2088730"/>
            <a:ext cx="6511305" cy="4355614"/>
          </a:xfrm>
        </p:spPr>
        <p:txBody>
          <a:bodyPr>
            <a:normAutofit fontScale="92500" lnSpcReduction="20000"/>
          </a:bodyPr>
          <a:lstStyle/>
          <a:p>
            <a:pPr marL="571500" indent="-571500">
              <a:buFont typeface="Calibri" panose="020F0502020204030204" pitchFamily="34" charset="0"/>
              <a:buChar char="۞"/>
            </a:pPr>
            <a:r>
              <a:rPr lang="nl-NL" sz="4000" dirty="0"/>
              <a:t>Informatie geven over diabetes</a:t>
            </a:r>
          </a:p>
          <a:p>
            <a:pPr marL="571500" indent="-571500">
              <a:buFont typeface="Calibri" panose="020F0502020204030204" pitchFamily="34" charset="0"/>
              <a:buChar char="۞"/>
            </a:pPr>
            <a:endParaRPr lang="nl-NL" sz="4000" dirty="0"/>
          </a:p>
          <a:p>
            <a:pPr marL="571500" indent="-571500">
              <a:buFont typeface="Calibri" panose="020F0502020204030204" pitchFamily="34" charset="0"/>
              <a:buChar char="۞"/>
            </a:pPr>
            <a:r>
              <a:rPr lang="nl-NL" sz="4000" dirty="0"/>
              <a:t>Uitleggen hoe leefstijl kan helpen bij de behandeling van diabetes</a:t>
            </a:r>
          </a:p>
          <a:p>
            <a:pPr marL="571500" indent="-571500">
              <a:buFont typeface="Calibri" panose="020F0502020204030204" pitchFamily="34" charset="0"/>
              <a:buChar char="۞"/>
            </a:pPr>
            <a:endParaRPr lang="nl-NL" sz="4000" dirty="0"/>
          </a:p>
          <a:p>
            <a:pPr marL="571500" indent="-571500">
              <a:buFont typeface="Calibri" panose="020F0502020204030204" pitchFamily="34" charset="0"/>
              <a:buChar char="۞"/>
            </a:pPr>
            <a:r>
              <a:rPr lang="nl-NL" sz="4000" dirty="0"/>
              <a:t>Bieden van keuzes en mogelijkheden om zelf mee aan de slag te gaan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BBFB950-54DE-9DB3-A19B-FB1F70CA07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3125" y="-20757"/>
            <a:ext cx="4589511" cy="655502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C9341-3EC3-2A90-F1E7-BDD8262BEB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4724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79944-4C67-FC78-0748-9385174F9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81" y="914400"/>
            <a:ext cx="5973134" cy="3402022"/>
          </a:xfrm>
        </p:spPr>
        <p:txBody>
          <a:bodyPr/>
          <a:lstStyle/>
          <a:p>
            <a:r>
              <a:rPr lang="nl-NL" sz="5400" dirty="0"/>
              <a:t>Wat is diabetes type 2?</a:t>
            </a:r>
          </a:p>
        </p:txBody>
      </p:sp>
      <p:pic>
        <p:nvPicPr>
          <p:cNvPr id="1032" name="Picture 8" descr="Neuro-linguistic programming (NLP): Does it work?">
            <a:extLst>
              <a:ext uri="{FF2B5EF4-FFF2-40B4-BE49-F238E27FC236}">
                <a16:creationId xmlns:a16="http://schemas.microsoft.com/office/drawing/2014/main" id="{B1D1D6FD-97D4-6986-02D2-4868ED850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421" y="1792823"/>
            <a:ext cx="4903984" cy="32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108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E768-925F-E1A7-3A25-D5E5DC80F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32EFF-60E8-D859-1DA5-6FF797D6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/>
              <a:t>Wat is diabetes type 2?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038FA-E5BF-08BF-23E3-4B6AD7BAFA3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6511306" cy="3904489"/>
          </a:xfrm>
        </p:spPr>
        <p:txBody>
          <a:bodyPr>
            <a:normAutofit/>
          </a:bodyPr>
          <a:lstStyle/>
          <a:p>
            <a:pPr marL="457200" indent="-457200">
              <a:buFont typeface="Calibri" panose="020F0502020204030204" pitchFamily="34" charset="0"/>
              <a:buChar char="۞"/>
            </a:pPr>
            <a:r>
              <a:rPr lang="nl-NL" sz="3200" dirty="0"/>
              <a:t>Ziekte die niet zomaar weggaat</a:t>
            </a:r>
            <a:br>
              <a:rPr lang="nl-NL" sz="3200" dirty="0"/>
            </a:br>
            <a:r>
              <a:rPr lang="nl-NL" sz="3200" dirty="0"/>
              <a:t>Ook niet met medicijnen!</a:t>
            </a:r>
          </a:p>
          <a:p>
            <a:pPr marL="457200" indent="-457200">
              <a:buFont typeface="Calibri" panose="020F0502020204030204" pitchFamily="34" charset="0"/>
              <a:buChar char="۞"/>
            </a:pPr>
            <a:endParaRPr lang="nl-NL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nl-NL" sz="3200" dirty="0"/>
              <a:t>Ziekte waarbij er te veel suiker in het bloed zit</a:t>
            </a:r>
          </a:p>
          <a:p>
            <a:pPr marL="457200" indent="-457200">
              <a:buFont typeface="Calibri" panose="020F0502020204030204" pitchFamily="34" charset="0"/>
              <a:buChar char="۞"/>
            </a:pPr>
            <a:endParaRPr lang="nl-NL" sz="3200" dirty="0"/>
          </a:p>
          <a:p>
            <a:pPr marL="457200" indent="-457200">
              <a:buFont typeface="Calibri" panose="020F0502020204030204" pitchFamily="34" charset="0"/>
              <a:buChar char="۞"/>
            </a:pPr>
            <a:r>
              <a:rPr lang="nl-NL" sz="3200" dirty="0"/>
              <a:t>Iedereen kan diabetes krijgen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B9514-D6C8-8C49-E730-E7B9FD2DE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58FB4751-880F-D840-AAA9-3A15815CC996}" type="slidenum">
              <a:rPr lang="nl-NL" smtClean="0"/>
              <a:pPr rtl="0"/>
              <a:t>7</a:t>
            </a:fld>
            <a:endParaRPr lang="nl-NL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A9607ED-0B4E-F256-ED4D-6F2DDD6018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8"/>
          <a:stretch/>
        </p:blipFill>
        <p:spPr>
          <a:xfrm>
            <a:off x="7623125" y="-20757"/>
            <a:ext cx="4589511" cy="6555026"/>
          </a:xfrm>
        </p:spPr>
      </p:pic>
    </p:spTree>
    <p:extLst>
      <p:ext uri="{BB962C8B-B14F-4D97-AF65-F5344CB8AC3E}">
        <p14:creationId xmlns:p14="http://schemas.microsoft.com/office/powerpoint/2010/main" val="743103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F64100-5B61-F2FE-1353-CDAC4B7C5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447239D-D56D-4535-C2E0-5841D0B4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205" y="914400"/>
            <a:ext cx="6761824" cy="749694"/>
          </a:xfrm>
        </p:spPr>
        <p:txBody>
          <a:bodyPr rtlCol="0" anchor="b"/>
          <a:lstStyle>
            <a:defPPr>
              <a:defRPr lang="nl-NL"/>
            </a:defPPr>
          </a:lstStyle>
          <a:p>
            <a:pPr algn="r" rtl="0"/>
            <a:r>
              <a:rPr lang="nl-NL" dirty="0"/>
              <a:t>Wat is (bloed)suiker?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136B74D5-6908-1B24-FCE8-229D3FB1A9C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239657" y="1800402"/>
            <a:ext cx="6872513" cy="4161486"/>
          </a:xfrm>
        </p:spPr>
        <p:txBody>
          <a:bodyPr rtlCol="0"/>
          <a:lstStyle>
            <a:defPPr>
              <a:defRPr lang="nl-NL"/>
            </a:defPPr>
          </a:lstStyle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2800" cap="none" dirty="0"/>
              <a:t>Suiker in het bloed</a:t>
            </a:r>
          </a:p>
          <a:p>
            <a:pPr marL="171450" indent="-171450" rtl="0">
              <a:buFont typeface="Calibri" panose="020F0502020204030204" pitchFamily="34" charset="0"/>
              <a:buChar char="۞"/>
            </a:pPr>
            <a:endParaRPr lang="nl-NL" sz="12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2800" cap="none" dirty="0"/>
              <a:t>Niet alleen “echt” suiker, maar ook andere koolhydraten, zoals brood, pasta, rijst, enz.</a:t>
            </a:r>
          </a:p>
          <a:p>
            <a:pPr marL="171450" indent="-171450" rtl="0">
              <a:buFont typeface="Calibri" panose="020F0502020204030204" pitchFamily="34" charset="0"/>
              <a:buChar char="۞"/>
            </a:pPr>
            <a:endParaRPr lang="nl-NL" sz="12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2800" cap="none" dirty="0"/>
              <a:t>Lichaam heeft suiker nodig als brandstof</a:t>
            </a:r>
          </a:p>
          <a:p>
            <a:pPr marL="171450" indent="-171450" rtl="0">
              <a:buFont typeface="Calibri" panose="020F0502020204030204" pitchFamily="34" charset="0"/>
              <a:buChar char="۞"/>
            </a:pPr>
            <a:endParaRPr lang="nl-NL" sz="12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2800" cap="none" dirty="0"/>
              <a:t>Te weinig bloedsuiker kan leiden tot flauwvallen</a:t>
            </a:r>
          </a:p>
          <a:p>
            <a:pPr marL="171450" indent="-171450" rtl="0">
              <a:buFont typeface="Calibri" panose="020F0502020204030204" pitchFamily="34" charset="0"/>
              <a:buChar char="۞"/>
            </a:pPr>
            <a:endParaRPr lang="nl-NL" sz="12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2800" cap="none" dirty="0"/>
              <a:t>Te veel bloedsuiker heeft risico’s op langere termijn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E71EA03-35FD-240B-0B99-E1E876FA85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61780"/>
            <a:ext cx="5046134" cy="6596220"/>
          </a:xfrm>
        </p:spPr>
      </p:pic>
    </p:spTree>
    <p:extLst>
      <p:ext uri="{BB962C8B-B14F-4D97-AF65-F5344CB8AC3E}">
        <p14:creationId xmlns:p14="http://schemas.microsoft.com/office/powerpoint/2010/main" val="1941335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7A0C75-4FEA-7570-B2F5-2FECC41C0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C6B26F9-007A-4DF0-7031-A96E4DE9A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86" y="933963"/>
            <a:ext cx="5449824" cy="749694"/>
          </a:xfrm>
        </p:spPr>
        <p:txBody>
          <a:bodyPr rtlCol="0" anchor="b"/>
          <a:lstStyle>
            <a:defPPr>
              <a:defRPr lang="nl-NL"/>
            </a:defPPr>
          </a:lstStyle>
          <a:p>
            <a:pPr rtl="0"/>
            <a:r>
              <a:rPr lang="nl-NL" dirty="0"/>
              <a:t>Wat is insuline?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D6A117F6-BB7D-22DA-F8D1-FB42B3EEE7F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73709" y="1930400"/>
            <a:ext cx="5461790" cy="4161486"/>
          </a:xfrm>
        </p:spPr>
        <p:txBody>
          <a:bodyPr wrap="square" rtlCol="0"/>
          <a:lstStyle>
            <a:defPPr>
              <a:defRPr lang="nl-NL"/>
            </a:defPPr>
          </a:lstStyle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3200" cap="none" dirty="0"/>
              <a:t>Insuline is nodig om suiker uit het bloed op te nemen</a:t>
            </a:r>
          </a:p>
          <a:p>
            <a:pPr marL="457200" indent="-457200" rtl="0">
              <a:buFont typeface="Calibri" panose="020F0502020204030204" pitchFamily="34" charset="0"/>
              <a:buChar char="۞"/>
            </a:pPr>
            <a:endParaRPr lang="nl-NL" sz="32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3200" cap="none" dirty="0"/>
              <a:t>Insuline werkt als sleutel</a:t>
            </a:r>
          </a:p>
          <a:p>
            <a:pPr marL="457200" indent="-457200" rtl="0">
              <a:buFont typeface="Calibri" panose="020F0502020204030204" pitchFamily="34" charset="0"/>
              <a:buChar char="۞"/>
            </a:pPr>
            <a:endParaRPr lang="nl-NL" sz="3200" cap="none" dirty="0"/>
          </a:p>
          <a:p>
            <a:pPr marL="457200" indent="-457200" rtl="0">
              <a:buFont typeface="Calibri" panose="020F0502020204030204" pitchFamily="34" charset="0"/>
              <a:buChar char="۞"/>
            </a:pPr>
            <a:r>
              <a:rPr lang="nl-NL" sz="3200" cap="none" dirty="0"/>
              <a:t>Niet goed werkend slot is de oorzaak van te hoge bloedsuiker bij diabetes type 2</a:t>
            </a:r>
          </a:p>
        </p:txBody>
      </p:sp>
      <p:pic>
        <p:nvPicPr>
          <p:cNvPr id="3074" name="Picture 2" descr="Insuline en insulineresistentie - kPNI Nederland">
            <a:extLst>
              <a:ext uri="{FF2B5EF4-FFF2-40B4-BE49-F238E27FC236}">
                <a16:creationId xmlns:a16="http://schemas.microsoft.com/office/drawing/2014/main" id="{4DEC98C4-6F28-87AD-3819-3B8B0DF95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501" y="1930400"/>
            <a:ext cx="6279197" cy="43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D9E458-F2F4-7563-5EF8-B426DA0BE9BF}"/>
              </a:ext>
            </a:extLst>
          </p:cNvPr>
          <p:cNvSpPr txBox="1"/>
          <p:nvPr/>
        </p:nvSpPr>
        <p:spPr>
          <a:xfrm>
            <a:off x="981718" y="5127372"/>
            <a:ext cx="9200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Suiker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34311-F53C-EC1F-DB9B-697E41F4DAF4}"/>
              </a:ext>
            </a:extLst>
          </p:cNvPr>
          <p:cNvSpPr txBox="1"/>
          <p:nvPr/>
        </p:nvSpPr>
        <p:spPr>
          <a:xfrm>
            <a:off x="1291193" y="3781951"/>
            <a:ext cx="9200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Suiker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061125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976583_TF11964407_Win32" id="{622CA278-8D02-483F-98A0-306C4DBBE7E1}" vid="{FD84B2C6-8E49-4724-8501-18728515C8B6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8B1D1D-0064-435C-8533-29A36067B8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DF9CEC-52C2-4D14-B2F5-11176002A8B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{61839675-FEF3-4A9A-9071-9E35CE9C9D5D}tf11964407_win32</Template>
  <TotalTime>725</TotalTime>
  <Words>1210</Words>
  <Application>Microsoft Office PowerPoint</Application>
  <PresentationFormat>Breedbeeld</PresentationFormat>
  <Paragraphs>293</Paragraphs>
  <Slides>44</Slides>
  <Notes>20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50" baseType="lpstr">
      <vt:lpstr>Arial</vt:lpstr>
      <vt:lpstr>Calibri</vt:lpstr>
      <vt:lpstr>Courier New</vt:lpstr>
      <vt:lpstr>Gill Sans Nova Light</vt:lpstr>
      <vt:lpstr>Sagona Book</vt:lpstr>
      <vt:lpstr>Aangepast</vt:lpstr>
      <vt:lpstr>Informatieavond Leefstijl &amp; Diabetes  Service Apotheek Medisch Centrum Hoogezand-Sappemeer  Joshua Teeken – stagiair farmacie Thaliet Brink – leefstijlapotheker Gretha van der Veen - leefstijlapotheker</vt:lpstr>
      <vt:lpstr>Agenda</vt:lpstr>
      <vt:lpstr>Mijn ervaring met diabetes type 2</vt:lpstr>
      <vt:lpstr>Voordat we beginnen…</vt:lpstr>
      <vt:lpstr>Het doel van vanavond</vt:lpstr>
      <vt:lpstr>Wat is diabetes type 2?</vt:lpstr>
      <vt:lpstr>Wat is diabetes type 2?</vt:lpstr>
      <vt:lpstr>Wat is (bloed)suiker?</vt:lpstr>
      <vt:lpstr>Wat is insuline?</vt:lpstr>
      <vt:lpstr>Hoe ontstaat diabetes type 2?</vt:lpstr>
      <vt:lpstr>Wat zijn mogelijke gevolgen van diabetes?</vt:lpstr>
      <vt:lpstr>Wat kunnen we doen?</vt:lpstr>
      <vt:lpstr>Wat is metformine?</vt:lpstr>
      <vt:lpstr>Andere medicijnen die invloed hebben op diabetes: Bespreek ze met je apotheker!</vt:lpstr>
      <vt:lpstr>Hoe word ik 100? – John aan het woord</vt:lpstr>
      <vt:lpstr>Over John</vt:lpstr>
      <vt:lpstr>Het Leefstijlroer </vt:lpstr>
      <vt:lpstr>Voeding</vt:lpstr>
      <vt:lpstr>PowerPoint-presentatie</vt:lpstr>
      <vt:lpstr>Koolhydraat-beperkt eten</vt:lpstr>
      <vt:lpstr>Etiketten lezen</vt:lpstr>
      <vt:lpstr>Etiketten vergelijken:</vt:lpstr>
      <vt:lpstr>Beweging</vt:lpstr>
      <vt:lpstr>Slaap</vt:lpstr>
      <vt:lpstr>Ontspanning</vt:lpstr>
      <vt:lpstr>Zingeving</vt:lpstr>
      <vt:lpstr>Sociaal</vt:lpstr>
      <vt:lpstr>De Leefstijlkaart van Hoogezand-Sappemeer</vt:lpstr>
      <vt:lpstr>15 minuten pauze!</vt:lpstr>
      <vt:lpstr>Mijn Positieve Gezondheid</vt:lpstr>
      <vt:lpstr>Het doel van Mijn Positieve Gezondheid</vt:lpstr>
      <vt:lpstr>Wat is het spinnenweb?</vt:lpstr>
      <vt:lpstr>Dagelijks functioneren Geef een gemiddeld cijfer van 1 tot 10</vt:lpstr>
      <vt:lpstr>Lichaamsfuncties Geef een gemiddeld cijfer van 1 tot 10</vt:lpstr>
      <vt:lpstr>Mentaal welbevinden Geef een gemiddeld cijfer van 1 tot 10</vt:lpstr>
      <vt:lpstr>Zingeving Geef een gemiddeld cijfer van 1 tot 10</vt:lpstr>
      <vt:lpstr>Kwaliteit van leven Geef een gemiddeld cijfer van 1 tot 10</vt:lpstr>
      <vt:lpstr>Meedoen Geef een gemiddeld cijfer van 1 tot 10</vt:lpstr>
      <vt:lpstr>Omcirkel je spinnenweb!</vt:lpstr>
      <vt:lpstr>De eerste stappen…</vt:lpstr>
      <vt:lpstr>Geduld is belangrijk!</vt:lpstr>
      <vt:lpstr>Afsluiting</vt:lpstr>
      <vt:lpstr>Zijn er nog vragen?</vt:lpstr>
      <vt:lpstr>Hartelijk bedankt voor jullie aandacht  Tot snel in de apotheek!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Informatieavond Leefstijl &amp; Diabetes  Service Apotheek Medisch Centrum Hoogezand-Sappemeer  Joshua Teeken – stagiair farmacie Thaliet Brink – leefstijlapotheker Gretha van der Veen - leefstijlapotheker</dc:title>
  <dc:creator>Joshua Jozef Johannes</dc:creator>
  <cp:lastModifiedBy>Rogier Larik</cp:lastModifiedBy>
  <cp:revision>50</cp:revision>
  <dcterms:created xsi:type="dcterms:W3CDTF">2024-10-30T11:43:40Z</dcterms:created>
  <dcterms:modified xsi:type="dcterms:W3CDTF">2025-01-31T13:05:29Z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