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  <p:embeddedFont>
      <p:font typeface="Maven Pro"/>
      <p:regular r:id="rId25"/>
      <p:bold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B6CE29-AE21-4A29-AA66-29A73A7D5D43}">
  <a:tblStyle styleId="{01B6CE29-AE21-4A29-AA66-29A73A7D5D43}" styleName="Table_0"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fill>
          <a:solidFill>
            <a:srgbClr val="E0CCCA"/>
          </a:solidFill>
        </a:fill>
      </a:tcStyle>
    </a:band1H>
    <a:band2H>
      <a:tcTxStyle/>
    </a:band2H>
    <a:band1V>
      <a:tcTxStyle/>
      <a:tcStyle>
        <a:fill>
          <a:solidFill>
            <a:srgbClr val="E0CCC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fill>
          <a:solidFill>
            <a:srgbClr val="A53010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fill>
          <a:solidFill>
            <a:srgbClr val="A5301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A53010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A53010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avenPro-bold.fntdata"/><Relationship Id="rId25" Type="http://schemas.openxmlformats.org/officeDocument/2006/relationships/font" Target="fonts/MavenPro-regular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0a7460ecfe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0a7460ecfe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0a7460ecfe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0a7460ecfe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0a7460ecfe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0a7460ecfe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0a7460ecfe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0a7460ecfe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0a7460ecfe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0a7460ecfe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0a7460ecfe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0a7460ecfe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0a7460ecfe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0a7460ecfe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0a7460ecfe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0a7460ecfe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0a7460ecfe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0a7460ecfe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0a7460ecfe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0a7460ecfe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0a7460ecfe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0a7460ecfe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0a7460ecfe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0a7460ecfe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0a7460ecfe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0a7460ecfe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Very Brief Advice: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Slaapmedicatie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Korte training voor apothekersassistenten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/>
          <p:nvPr/>
        </p:nvSpPr>
        <p:spPr>
          <a:xfrm>
            <a:off x="1303800" y="1531875"/>
            <a:ext cx="69630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Ik zie dat u slaapmedicatie meekrijgt. Dit middel is niet bedoeld voor langdurig gebruik en is alléén een tijdelijke oplossing.</a:t>
            </a:r>
            <a:b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Wist u dat de slaapkwaliteit afneemt bij het gebruik van slaapmedicatie en de slaapduur maximaal met 30 minuten verlengd wordt?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Bedenk er zelf ook één of twee die bij jou passen.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Voorbeelden: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Onze doelgroep: wie spreken we aan?</a:t>
            </a:r>
            <a:endParaRPr/>
          </a:p>
        </p:txBody>
      </p:sp>
      <p:sp>
        <p:nvSpPr>
          <p:cNvPr id="343" name="Google Shape;343;p23"/>
          <p:cNvSpPr txBox="1"/>
          <p:nvPr/>
        </p:nvSpPr>
        <p:spPr>
          <a:xfrm>
            <a:off x="1303800" y="1597875"/>
            <a:ext cx="7030500" cy="31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"/>
              <a:buChar char="●"/>
            </a:pP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Elke u</a:t>
            </a: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itgifte slaapmedicatie krijgt flyer</a:t>
            </a:r>
            <a:endParaRPr sz="2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"/>
              <a:buChar char="○"/>
            </a:pP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Temazepam en andere benzo’s voor de nacht (a.n.)</a:t>
            </a:r>
            <a:endParaRPr sz="2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"/>
              <a:buChar char="○"/>
            </a:pP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Zopiclon en zolpidem</a:t>
            </a:r>
            <a:endParaRPr sz="2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"/>
              <a:buChar char="●"/>
            </a:pP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Gedurende 3 maanden (HHS)</a:t>
            </a:r>
            <a:endParaRPr sz="2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"/>
              <a:buChar char="●"/>
            </a:pP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Speciale aandacht EU en TU</a:t>
            </a:r>
            <a:endParaRPr sz="2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Eerste Uitgifte (EU) </a:t>
            </a:r>
            <a:endParaRPr/>
          </a:p>
        </p:txBody>
      </p:sp>
      <p:sp>
        <p:nvSpPr>
          <p:cNvPr id="349" name="Google Shape;349;p24"/>
          <p:cNvSpPr txBox="1"/>
          <p:nvPr/>
        </p:nvSpPr>
        <p:spPr>
          <a:xfrm>
            <a:off x="1303800" y="1702200"/>
            <a:ext cx="69630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‘Gewone’ EU met focus op niet-medicamenteus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Adviseer om eerst met de slaaptips aan de slag te gaan vóór proberen medicatie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Benoem bijwerkingen, niet rijden, verslaving en gewenning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Richtlijnen: max. gebruik = 14 dagen!!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Tweede Uitgifte (TU)</a:t>
            </a:r>
            <a:endParaRPr/>
          </a:p>
        </p:txBody>
      </p:sp>
      <p:sp>
        <p:nvSpPr>
          <p:cNvPr id="355" name="Google Shape;355;p25"/>
          <p:cNvSpPr txBox="1"/>
          <p:nvPr/>
        </p:nvSpPr>
        <p:spPr>
          <a:xfrm>
            <a:off x="1303800" y="1702200"/>
            <a:ext cx="69630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Zet dit duidelijk op het recept!!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Vraag naar ervaring van slaapmedicatie (bijwerkingen, etc)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Vraag of slaaptips geprobeerd zijn, geef evt. extra tips flyer mee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Focus op: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○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Niet-medicamenteuze slaapadviezen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○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Gewenning en verslaving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○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Negatief effect op slaapkwaliteit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Klaar voor?</a:t>
            </a:r>
            <a:endParaRPr/>
          </a:p>
        </p:txBody>
      </p:sp>
      <p:pic>
        <p:nvPicPr>
          <p:cNvPr id="361" name="Google Shape;3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300" y="598575"/>
            <a:ext cx="3668926" cy="24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6"/>
          <p:cNvSpPr txBox="1"/>
          <p:nvPr/>
        </p:nvSpPr>
        <p:spPr>
          <a:xfrm>
            <a:off x="1303800" y="1296425"/>
            <a:ext cx="39375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"/>
              <a:buChar char="●"/>
            </a:pP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Hebben jullie ideeën?</a:t>
            </a:r>
            <a:endParaRPr sz="2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"/>
              <a:buChar char="●"/>
            </a:pP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Wat kan ik voor jullie doen om het makkelijker/ efficiënter/ effectiever te maken?</a:t>
            </a:r>
            <a:endParaRPr sz="2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"/>
              <a:buChar char="○"/>
            </a:pP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Benzomoe ja/nee?</a:t>
            </a:r>
            <a:endParaRPr sz="2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"/>
              <a:buChar char="●"/>
            </a:pP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Op- of aanmerkingen?</a:t>
            </a:r>
            <a:endParaRPr sz="2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"/>
              <a:buChar char="●"/>
            </a:pP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Vragen? Je kunt altijd bij mij terecht</a:t>
            </a:r>
            <a:endParaRPr sz="2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"/>
              <a:buChar char="●"/>
            </a:pP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Aan de slag!!</a:t>
            </a:r>
            <a:endParaRPr sz="2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Wie vindt dat er té veel benzo’s/slaapmedicatie wordt afgeleverd?</a:t>
            </a:r>
            <a:endParaRPr/>
          </a:p>
        </p:txBody>
      </p:sp>
      <p:pic>
        <p:nvPicPr>
          <p:cNvPr id="284" name="Google Shape;284;p14"/>
          <p:cNvPicPr preferRelativeResize="0"/>
          <p:nvPr/>
        </p:nvPicPr>
        <p:blipFill rotWithShape="1">
          <a:blip r:embed="rId3">
            <a:alphaModFix/>
          </a:blip>
          <a:srcRect b="0" l="22932" r="22019" t="22420"/>
          <a:stretch/>
        </p:blipFill>
        <p:spPr>
          <a:xfrm>
            <a:off x="5105600" y="2250250"/>
            <a:ext cx="2810001" cy="237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Wie wil bijdragen aan verminderd gebruik van benzo’s/slaapmedicatie?</a:t>
            </a:r>
            <a:endParaRPr/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 b="0" l="22932" r="22019" t="22420"/>
          <a:stretch/>
        </p:blipFill>
        <p:spPr>
          <a:xfrm>
            <a:off x="5105600" y="2250250"/>
            <a:ext cx="2810001" cy="237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 kunnen wij bijdragen?</a:t>
            </a:r>
            <a:endParaRPr/>
          </a:p>
        </p:txBody>
      </p:sp>
      <p:pic>
        <p:nvPicPr>
          <p:cNvPr id="296" name="Google Shape;2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597875"/>
            <a:ext cx="5715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Maar eerst… Slaap</a:t>
            </a:r>
            <a:endParaRPr/>
          </a:p>
        </p:txBody>
      </p:sp>
      <p:sp>
        <p:nvSpPr>
          <p:cNvPr id="302" name="Google Shape;302;p17"/>
          <p:cNvSpPr txBox="1"/>
          <p:nvPr/>
        </p:nvSpPr>
        <p:spPr>
          <a:xfrm>
            <a:off x="1303800" y="1247950"/>
            <a:ext cx="4180500" cy="3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De slaapfases: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Lichte slaap N1&amp;N2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Diepe slaap N3&amp;N4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○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Ademhaling +hartslag omlaag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○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Fysiek herstel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○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“Welk jaar is het”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REM-slaap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○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Droomslaap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○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Emotieverwerking en mentaal herstel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3" name="Google Shape;303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4325" y="1597875"/>
            <a:ext cx="3213300" cy="3129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17"/>
          <p:cNvCxnSpPr/>
          <p:nvPr/>
        </p:nvCxnSpPr>
        <p:spPr>
          <a:xfrm>
            <a:off x="5869400" y="2290000"/>
            <a:ext cx="2773800" cy="42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17"/>
          <p:cNvCxnSpPr/>
          <p:nvPr/>
        </p:nvCxnSpPr>
        <p:spPr>
          <a:xfrm>
            <a:off x="5869400" y="2671000"/>
            <a:ext cx="2773800" cy="42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6" name="Google Shape;306;p17"/>
          <p:cNvSpPr txBox="1"/>
          <p:nvPr/>
        </p:nvSpPr>
        <p:spPr>
          <a:xfrm>
            <a:off x="7083575" y="1120625"/>
            <a:ext cx="984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BENZO</a:t>
            </a:r>
            <a:endParaRPr b="1" sz="18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>
            <p:ph type="title"/>
          </p:nvPr>
        </p:nvSpPr>
        <p:spPr>
          <a:xfrm>
            <a:off x="1303800" y="598575"/>
            <a:ext cx="40023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Hoeveel slaap heb je nodig? </a:t>
            </a:r>
            <a:endParaRPr/>
          </a:p>
        </p:txBody>
      </p:sp>
      <p:graphicFrame>
        <p:nvGraphicFramePr>
          <p:cNvPr id="312" name="Google Shape;312;p18"/>
          <p:cNvGraphicFramePr/>
          <p:nvPr/>
        </p:nvGraphicFramePr>
        <p:xfrm>
          <a:off x="5305944" y="615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{01B6CE29-AE21-4A29-AA66-29A73A7D5D43}</a:tableStyleId>
              </a:tblPr>
              <a:tblGrid>
                <a:gridCol w="470050"/>
                <a:gridCol w="382850"/>
                <a:gridCol w="426450"/>
                <a:gridCol w="426450"/>
                <a:gridCol w="426450"/>
                <a:gridCol w="426450"/>
                <a:gridCol w="426450"/>
                <a:gridCol w="426450"/>
                <a:gridCol w="426450"/>
              </a:tblGrid>
              <a:tr h="133575">
                <a:tc gridSpan="6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200" u="none" cap="none" strike="noStrike"/>
                        <a:t>Gemiddelde slaapbehoefte per leeftijd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25" marB="0" marR="6425" marL="6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25" marB="0" marR="6425" marL="6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25" marB="0" marR="6425" marL="6425" anchor="b"/>
                </a:tc>
              </a:tr>
              <a:tr h="1168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Leeftijd</a:t>
                      </a:r>
                      <a:endParaRPr b="1"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Benodigde uren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Kan </a:t>
                      </a:r>
                      <a:r>
                        <a:rPr lang="nl" sz="1100"/>
                        <a:t>geschikt</a:t>
                      </a:r>
                      <a:r>
                        <a:rPr lang="nl" sz="1100" u="none" cap="none" strike="noStrike"/>
                        <a:t> zijn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</a:tr>
              <a:tr h="116875">
                <a:tc grid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Pasgeboren tot 3 maanden oud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14 - 17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11 - 19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25" marB="0" marR="6425" marL="6425" anchor="b"/>
                </a:tc>
              </a:tr>
              <a:tr h="116875"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1687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4 tot 11 maanden oud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12 - 15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10 - 18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25" marB="0" marR="6425" marL="6425" anchor="b"/>
                </a:tc>
              </a:tr>
              <a:tr h="116875"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168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1 tot 2 jaar oud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11 - 14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9 - 16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25" marB="0" marR="6425" marL="6425" anchor="b"/>
                </a:tc>
              </a:tr>
              <a:tr h="116875"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168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3 tot 5 jaar oud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10 - 13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8 - 14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25" marB="0" marR="6425" marL="6425" anchor="b"/>
                </a:tc>
              </a:tr>
              <a:tr h="116875"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1687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6 tot 13 jaar oud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9 - 11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7 - 12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25" marB="0" marR="6425" marL="6425" anchor="b"/>
                </a:tc>
              </a:tr>
              <a:tr h="116875"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1687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14 tot 17 jaar oud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8 - 10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7 - 11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25" marB="0" marR="6425" marL="6425" anchor="b"/>
                </a:tc>
              </a:tr>
              <a:tr h="116875"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22075">
                <a:tc grid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Jong volwassenen (18 tot 25 jaar oud)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7 - 9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6 - 11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25" marB="0" marR="6425" marL="6425" anchor="b"/>
                </a:tc>
              </a:tr>
              <a:tr h="116875"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22075">
                <a:tc grid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Volwassenen (26 tot 64 jaar oud)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7 - 9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6 - 10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25" marB="0" marR="6425" marL="6425" anchor="b"/>
                </a:tc>
              </a:tr>
              <a:tr h="116875">
                <a:tc gridSpan="9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116875">
                <a:tc grid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Oudere volwassenen (65+)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7 - 8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 u="none" cap="none" strike="noStrike"/>
                        <a:t>5 - 9 uur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25" marB="0" marR="6425" marL="6425" anchor="b"/>
                </a:tc>
              </a:tr>
              <a:tr h="116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6425" marB="0" marR="6425" marL="6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425" marB="0" marR="6425" marL="6425" anchor="b"/>
                </a:tc>
              </a:tr>
            </a:tbl>
          </a:graphicData>
        </a:graphic>
      </p:graphicFrame>
      <p:sp>
        <p:nvSpPr>
          <p:cNvPr id="313" name="Google Shape;313;p18"/>
          <p:cNvSpPr txBox="1"/>
          <p:nvPr/>
        </p:nvSpPr>
        <p:spPr>
          <a:xfrm>
            <a:off x="1303800" y="1597875"/>
            <a:ext cx="4180500" cy="3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Pas op! Het kan enorm verschillen van persoon tot persoon.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Kwaliteit &gt; kwantiteit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“Uren voor middernacht tellen dubbel” = 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Veelvoorkomende slaap’problemen’</a:t>
            </a:r>
            <a:endParaRPr/>
          </a:p>
        </p:txBody>
      </p:sp>
      <p:sp>
        <p:nvSpPr>
          <p:cNvPr id="319" name="Google Shape;319;p19"/>
          <p:cNvSpPr txBox="1"/>
          <p:nvPr/>
        </p:nvSpPr>
        <p:spPr>
          <a:xfrm>
            <a:off x="1303800" y="1247950"/>
            <a:ext cx="7094400" cy="3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Slaapduur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○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Lichaam registreert slaap na 20-40 minuten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○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Gemiddelde slaapduur = 7,2 uur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Doorslapen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○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2-4x per nacht wakker worden is normaal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Inslapen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○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30-45 minuten nodig hebben om in te slapen is normaal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Veranderd t.o.v. de tijd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○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Ouder: lichtere slaap, kortere duur, vaker wakker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Slaaptips</a:t>
            </a:r>
            <a:endParaRPr/>
          </a:p>
        </p:txBody>
      </p:sp>
      <p:sp>
        <p:nvSpPr>
          <p:cNvPr id="325" name="Google Shape;325;p20"/>
          <p:cNvSpPr txBox="1"/>
          <p:nvPr/>
        </p:nvSpPr>
        <p:spPr>
          <a:xfrm>
            <a:off x="1303800" y="1247950"/>
            <a:ext cx="7094400" cy="3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Regelmatig tijdstip opstaan + naar bed gaan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Bouw je avond rustig af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Géén warm bad/douche voor slapengaan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Slaapkamer: donker, koel (16-21 C), stil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Draai de wekker om → stress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Slaap niet meer dan nodig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Doe geen dutjes overdag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Regelmatig bewegen overdag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Genoeg ontspanning overdag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●"/>
            </a:pPr>
            <a:r>
              <a:rPr lang="nl" sz="2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Vermijd cafeïne, spanning en schermen in de latere uren</a:t>
            </a:r>
            <a:endParaRPr sz="2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 dan… Wat is Very Brief Advice (VBA)?</a:t>
            </a:r>
            <a:endParaRPr/>
          </a:p>
        </p:txBody>
      </p:sp>
      <p:sp>
        <p:nvSpPr>
          <p:cNvPr id="331" name="Google Shape;331;p21"/>
          <p:cNvSpPr txBox="1"/>
          <p:nvPr/>
        </p:nvSpPr>
        <p:spPr>
          <a:xfrm>
            <a:off x="1303800" y="1597875"/>
            <a:ext cx="6963000" cy="3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De 3 V’s:</a:t>
            </a:r>
            <a:endParaRPr sz="2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"/>
              <a:buChar char="●"/>
            </a:pP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(Vraag): Niet nodig: we weten al dat iemand slaapmedicatie gebruikt</a:t>
            </a:r>
            <a:b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"/>
              <a:buChar char="●"/>
            </a:pP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Vertel: Geef kort advies in 1-2 zin(nen) </a:t>
            </a:r>
            <a:b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→ zaadje planten. Oordeel niet!!</a:t>
            </a:r>
            <a:b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Nunito"/>
              <a:buChar char="●"/>
            </a:pPr>
            <a:r>
              <a:rPr lang="nl" sz="2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Verwijs: Slaapoefentherapeut, slaaptraining online, informatie op flyer, extra tips flyer</a:t>
            </a:r>
            <a:endParaRPr sz="2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