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26"/>
  </p:notesMasterIdLst>
  <p:sldIdLst>
    <p:sldId id="256" r:id="rId3"/>
    <p:sldId id="382" r:id="rId4"/>
    <p:sldId id="383" r:id="rId5"/>
    <p:sldId id="384" r:id="rId6"/>
    <p:sldId id="385" r:id="rId7"/>
    <p:sldId id="386" r:id="rId8"/>
    <p:sldId id="387" r:id="rId9"/>
    <p:sldId id="388" r:id="rId10"/>
    <p:sldId id="389" r:id="rId11"/>
    <p:sldId id="390" r:id="rId12"/>
    <p:sldId id="391" r:id="rId13"/>
    <p:sldId id="392" r:id="rId14"/>
    <p:sldId id="267" r:id="rId15"/>
    <p:sldId id="393" r:id="rId16"/>
    <p:sldId id="365" r:id="rId17"/>
    <p:sldId id="364" r:id="rId18"/>
    <p:sldId id="363" r:id="rId19"/>
    <p:sldId id="366" r:id="rId20"/>
    <p:sldId id="259" r:id="rId21"/>
    <p:sldId id="372" r:id="rId22"/>
    <p:sldId id="402" r:id="rId23"/>
    <p:sldId id="371" r:id="rId24"/>
    <p:sldId id="36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20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159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dirty="0"/>
              <a:t>Typering gebruikers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Alle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Incidenteel</c:v>
                </c:pt>
                <c:pt idx="1">
                  <c:v>Regelmatig</c:v>
                </c:pt>
                <c:pt idx="2">
                  <c:v>Episodisch</c:v>
                </c:pt>
                <c:pt idx="3">
                  <c:v>Continue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200</c:v>
                </c:pt>
                <c:pt idx="1">
                  <c:v>149</c:v>
                </c:pt>
                <c:pt idx="2">
                  <c:v>166</c:v>
                </c:pt>
                <c:pt idx="3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28-4129-BBDF-C14C08F13E1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65+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Incidenteel</c:v>
                </c:pt>
                <c:pt idx="1">
                  <c:v>Regelmatig</c:v>
                </c:pt>
                <c:pt idx="2">
                  <c:v>Episodisch</c:v>
                </c:pt>
                <c:pt idx="3">
                  <c:v>Continue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77</c:v>
                </c:pt>
                <c:pt idx="1">
                  <c:v>71</c:v>
                </c:pt>
                <c:pt idx="2">
                  <c:v>101</c:v>
                </c:pt>
                <c:pt idx="3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9A-4933-BA34-2C461DE493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220728"/>
        <c:axId val="430224024"/>
      </c:barChart>
      <c:catAx>
        <c:axId val="430220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39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30224024"/>
        <c:crosses val="autoZero"/>
        <c:auto val="1"/>
        <c:lblAlgn val="ctr"/>
        <c:lblOffset val="100"/>
        <c:noMultiLvlLbl val="0"/>
      </c:catAx>
      <c:valAx>
        <c:axId val="430224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39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30220728"/>
        <c:crosses val="autoZero"/>
        <c:crossBetween val="between"/>
      </c:valAx>
      <c:spPr>
        <a:noFill/>
        <a:ln w="2539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159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nl-NL" dirty="0"/>
              <a:t>Typering gebruikers</a:t>
            </a:r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0-24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Incidenteel</c:v>
                </c:pt>
                <c:pt idx="1">
                  <c:v>Regelmatig</c:v>
                </c:pt>
                <c:pt idx="2">
                  <c:v>Episodisch</c:v>
                </c:pt>
                <c:pt idx="3">
                  <c:v>Continue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28-4129-BBDF-C14C08F13E1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25-44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Incidenteel</c:v>
                </c:pt>
                <c:pt idx="1">
                  <c:v>Regelmatig</c:v>
                </c:pt>
                <c:pt idx="2">
                  <c:v>Episodisch</c:v>
                </c:pt>
                <c:pt idx="3">
                  <c:v>Continue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50</c:v>
                </c:pt>
                <c:pt idx="1">
                  <c:v>16</c:v>
                </c:pt>
                <c:pt idx="2">
                  <c:v>14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9A-4933-BA34-2C461DE4936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45-64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Incidenteel</c:v>
                </c:pt>
                <c:pt idx="1">
                  <c:v>Regelmatig</c:v>
                </c:pt>
                <c:pt idx="2">
                  <c:v>Episodisch</c:v>
                </c:pt>
                <c:pt idx="3">
                  <c:v>Continue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87</c:v>
                </c:pt>
                <c:pt idx="1">
                  <c:v>68</c:v>
                </c:pt>
                <c:pt idx="2">
                  <c:v>62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CB-4278-A58D-C4B718A13143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65-74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Incidenteel</c:v>
                </c:pt>
                <c:pt idx="1">
                  <c:v>Regelmatig</c:v>
                </c:pt>
                <c:pt idx="2">
                  <c:v>Episodisch</c:v>
                </c:pt>
                <c:pt idx="3">
                  <c:v>Continue</c:v>
                </c:pt>
              </c:strCache>
            </c:strRef>
          </c:cat>
          <c:val>
            <c:numRef>
              <c:f>Blad1!$E$2:$E$5</c:f>
              <c:numCache>
                <c:formatCode>General</c:formatCode>
                <c:ptCount val="4"/>
                <c:pt idx="0">
                  <c:v>53</c:v>
                </c:pt>
                <c:pt idx="1">
                  <c:v>41</c:v>
                </c:pt>
                <c:pt idx="2">
                  <c:v>50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CB-4278-A58D-C4B718A13143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75+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Incidenteel</c:v>
                </c:pt>
                <c:pt idx="1">
                  <c:v>Regelmatig</c:v>
                </c:pt>
                <c:pt idx="2">
                  <c:v>Episodisch</c:v>
                </c:pt>
                <c:pt idx="3">
                  <c:v>Continue</c:v>
                </c:pt>
              </c:strCache>
            </c:strRef>
          </c:cat>
          <c:val>
            <c:numRef>
              <c:f>Blad1!$F$2:$F$5</c:f>
              <c:numCache>
                <c:formatCode>General</c:formatCode>
                <c:ptCount val="4"/>
                <c:pt idx="0">
                  <c:v>41</c:v>
                </c:pt>
                <c:pt idx="1">
                  <c:v>48</c:v>
                </c:pt>
                <c:pt idx="2">
                  <c:v>66</c:v>
                </c:pt>
                <c:pt idx="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CB-4278-A58D-C4B718A13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0220728"/>
        <c:axId val="430224024"/>
      </c:barChart>
      <c:catAx>
        <c:axId val="430220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39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30224024"/>
        <c:crosses val="autoZero"/>
        <c:auto val="1"/>
        <c:lblAlgn val="ctr"/>
        <c:lblOffset val="100"/>
        <c:noMultiLvlLbl val="0"/>
      </c:catAx>
      <c:valAx>
        <c:axId val="4302240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399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nl-NL"/>
          </a:p>
        </c:txPr>
        <c:crossAx val="430220728"/>
        <c:crosses val="autoZero"/>
        <c:crossBetween val="between"/>
      </c:valAx>
      <c:spPr>
        <a:noFill/>
        <a:ln w="2539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nl-N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50A38-CD0E-4E04-94B5-D9289D4F5B55}" type="doc">
      <dgm:prSet loTypeId="urn:microsoft.com/office/officeart/2005/8/layout/radial3" loCatId="cycle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nl-NL"/>
        </a:p>
      </dgm:t>
    </dgm:pt>
    <dgm:pt modelId="{693D239F-6DD8-435A-B4C2-6971D52C16E0}">
      <dgm:prSet phldrT="[Tekst]" custT="1"/>
      <dgm:spPr/>
      <dgm:t>
        <a:bodyPr/>
        <a:lstStyle/>
        <a:p>
          <a:r>
            <a:rPr lang="nl-NL" sz="6500" dirty="0"/>
            <a:t>Patiënt</a:t>
          </a:r>
        </a:p>
        <a:p>
          <a:endParaRPr lang="nl-NL" sz="2000" dirty="0"/>
        </a:p>
      </dgm:t>
    </dgm:pt>
    <dgm:pt modelId="{F514D7DB-5A61-495B-92BA-5A1718AC4128}" type="parTrans" cxnId="{3A013C0F-DEC7-4C04-9A4A-8D4BEF5B8FFF}">
      <dgm:prSet/>
      <dgm:spPr/>
      <dgm:t>
        <a:bodyPr/>
        <a:lstStyle/>
        <a:p>
          <a:endParaRPr lang="nl-NL"/>
        </a:p>
      </dgm:t>
    </dgm:pt>
    <dgm:pt modelId="{27B4721F-29A0-466C-B4DB-01011B51A0C6}" type="sibTrans" cxnId="{3A013C0F-DEC7-4C04-9A4A-8D4BEF5B8FFF}">
      <dgm:prSet/>
      <dgm:spPr/>
      <dgm:t>
        <a:bodyPr/>
        <a:lstStyle/>
        <a:p>
          <a:endParaRPr lang="nl-NL"/>
        </a:p>
      </dgm:t>
    </dgm:pt>
    <dgm:pt modelId="{05739AB1-C4F9-4FF3-89E2-B3F2061FE8EF}">
      <dgm:prSet phldrT="[Tekst]" custT="1"/>
      <dgm:spPr/>
      <dgm:t>
        <a:bodyPr/>
        <a:lstStyle/>
        <a:p>
          <a:r>
            <a:rPr lang="nl-NL" sz="2000" dirty="0" err="1"/>
            <a:t>Benzomoe</a:t>
          </a:r>
          <a:r>
            <a:rPr lang="nl-NL" sz="2000" dirty="0"/>
            <a:t> doosjes (apotheek meegeven + bureau huisarts)</a:t>
          </a:r>
        </a:p>
      </dgm:t>
    </dgm:pt>
    <dgm:pt modelId="{739ADD18-7CC5-4FCA-B4D7-460A847B30CC}" type="parTrans" cxnId="{9038DBCA-9465-41DE-84A3-7B05C3CC4F9C}">
      <dgm:prSet/>
      <dgm:spPr/>
      <dgm:t>
        <a:bodyPr/>
        <a:lstStyle/>
        <a:p>
          <a:endParaRPr lang="nl-NL"/>
        </a:p>
      </dgm:t>
    </dgm:pt>
    <dgm:pt modelId="{571CF0E0-7C05-45B7-9B1B-9184ECA5DA23}" type="sibTrans" cxnId="{9038DBCA-9465-41DE-84A3-7B05C3CC4F9C}">
      <dgm:prSet/>
      <dgm:spPr/>
      <dgm:t>
        <a:bodyPr/>
        <a:lstStyle/>
        <a:p>
          <a:endParaRPr lang="nl-NL"/>
        </a:p>
      </dgm:t>
    </dgm:pt>
    <dgm:pt modelId="{546BE569-AC1D-4B9E-9510-5BE1F5136D96}">
      <dgm:prSet phldrT="[Tekst]" custT="1"/>
      <dgm:spPr/>
      <dgm:t>
        <a:bodyPr/>
        <a:lstStyle/>
        <a:p>
          <a:r>
            <a:rPr lang="nl-NL" sz="2000" dirty="0"/>
            <a:t>Artikel Lokale krant</a:t>
          </a:r>
        </a:p>
      </dgm:t>
    </dgm:pt>
    <dgm:pt modelId="{3148116F-E03A-4EB3-A8AF-09C024AE2E32}" type="parTrans" cxnId="{6420FA55-CBEF-4826-AC32-E6D9B89E3E06}">
      <dgm:prSet/>
      <dgm:spPr/>
      <dgm:t>
        <a:bodyPr/>
        <a:lstStyle/>
        <a:p>
          <a:endParaRPr lang="nl-NL"/>
        </a:p>
      </dgm:t>
    </dgm:pt>
    <dgm:pt modelId="{9D89B25D-FFFC-46D2-BCB9-39DAB66DBE5A}" type="sibTrans" cxnId="{6420FA55-CBEF-4826-AC32-E6D9B89E3E06}">
      <dgm:prSet/>
      <dgm:spPr/>
      <dgm:t>
        <a:bodyPr/>
        <a:lstStyle/>
        <a:p>
          <a:endParaRPr lang="nl-NL"/>
        </a:p>
      </dgm:t>
    </dgm:pt>
    <dgm:pt modelId="{FDD54FBC-4CF9-4E71-93ED-6D995F4BDA42}">
      <dgm:prSet phldrT="[Tekst]" custT="1"/>
      <dgm:spPr/>
      <dgm:t>
        <a:bodyPr/>
        <a:lstStyle/>
        <a:p>
          <a:r>
            <a:rPr lang="nl-NL" sz="2000" dirty="0"/>
            <a:t>Info op Website</a:t>
          </a:r>
        </a:p>
        <a:p>
          <a:r>
            <a:rPr lang="nl-NL" sz="2000" dirty="0" err="1"/>
            <a:t>Zorgin</a:t>
          </a:r>
          <a:endParaRPr lang="nl-NL" sz="2000" dirty="0"/>
        </a:p>
        <a:p>
          <a:r>
            <a:rPr lang="nl-NL" sz="2000" dirty="0" err="1"/>
            <a:t>kortenhoef</a:t>
          </a:r>
          <a:endParaRPr lang="nl-NL" sz="1600" dirty="0"/>
        </a:p>
      </dgm:t>
    </dgm:pt>
    <dgm:pt modelId="{C6654B91-3A7C-4795-B990-70FCAEB8221E}" type="parTrans" cxnId="{F1EE148C-BDCA-4378-9BD2-8A1621B37597}">
      <dgm:prSet/>
      <dgm:spPr/>
      <dgm:t>
        <a:bodyPr/>
        <a:lstStyle/>
        <a:p>
          <a:endParaRPr lang="nl-NL"/>
        </a:p>
      </dgm:t>
    </dgm:pt>
    <dgm:pt modelId="{340C2BFF-3F96-4F32-8144-C9A9775ABD72}" type="sibTrans" cxnId="{F1EE148C-BDCA-4378-9BD2-8A1621B37597}">
      <dgm:prSet/>
      <dgm:spPr/>
      <dgm:t>
        <a:bodyPr/>
        <a:lstStyle/>
        <a:p>
          <a:endParaRPr lang="nl-NL"/>
        </a:p>
      </dgm:t>
    </dgm:pt>
    <dgm:pt modelId="{2B0D4541-A8C9-4F25-A263-445D276E39EA}">
      <dgm:prSet phldrT="[Tekst]" custT="1"/>
      <dgm:spPr/>
      <dgm:t>
        <a:bodyPr/>
        <a:lstStyle/>
        <a:p>
          <a:r>
            <a:rPr lang="nl-NL" sz="2000" dirty="0"/>
            <a:t>Brief huisarts naar chronische gebruikers</a:t>
          </a:r>
        </a:p>
      </dgm:t>
    </dgm:pt>
    <dgm:pt modelId="{6B9E1E44-6638-45B3-B2ED-9576B12CAC00}" type="parTrans" cxnId="{D3F7EC19-C45F-4F21-B1E3-7624DBEDA893}">
      <dgm:prSet/>
      <dgm:spPr/>
      <dgm:t>
        <a:bodyPr/>
        <a:lstStyle/>
        <a:p>
          <a:endParaRPr lang="nl-NL"/>
        </a:p>
      </dgm:t>
    </dgm:pt>
    <dgm:pt modelId="{9266DCE2-B598-4D7E-A9DF-413EA07B0385}" type="sibTrans" cxnId="{D3F7EC19-C45F-4F21-B1E3-7624DBEDA893}">
      <dgm:prSet/>
      <dgm:spPr/>
      <dgm:t>
        <a:bodyPr/>
        <a:lstStyle/>
        <a:p>
          <a:endParaRPr lang="nl-NL"/>
        </a:p>
      </dgm:t>
    </dgm:pt>
    <dgm:pt modelId="{1AB210F8-9994-4216-82B5-72DA478429D3}">
      <dgm:prSet phldrT="[Tekst]" custT="1"/>
      <dgm:spPr/>
      <dgm:t>
        <a:bodyPr/>
        <a:lstStyle/>
        <a:p>
          <a:r>
            <a:rPr lang="nl-NL" sz="2000" dirty="0"/>
            <a:t>Dosering aanpassen </a:t>
          </a:r>
        </a:p>
        <a:p>
          <a:r>
            <a:rPr lang="nl-NL" sz="2000" dirty="0"/>
            <a:t>1-3w1t</a:t>
          </a:r>
        </a:p>
      </dgm:t>
    </dgm:pt>
    <dgm:pt modelId="{A260F0FD-BBF6-49E0-BF9A-02D5BDA0D48B}" type="parTrans" cxnId="{A672C878-D36E-4781-8CFB-B811CAECADA0}">
      <dgm:prSet/>
      <dgm:spPr/>
      <dgm:t>
        <a:bodyPr/>
        <a:lstStyle/>
        <a:p>
          <a:endParaRPr lang="nl-NL"/>
        </a:p>
      </dgm:t>
    </dgm:pt>
    <dgm:pt modelId="{28F2AF1F-2719-40ED-8841-25FBA93675B7}" type="sibTrans" cxnId="{A672C878-D36E-4781-8CFB-B811CAECADA0}">
      <dgm:prSet/>
      <dgm:spPr/>
      <dgm:t>
        <a:bodyPr/>
        <a:lstStyle/>
        <a:p>
          <a:endParaRPr lang="nl-NL"/>
        </a:p>
      </dgm:t>
    </dgm:pt>
    <dgm:pt modelId="{8E5DC3E8-1D2D-4308-90F6-68890BB46C91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nl-NL" sz="2000" dirty="0"/>
            <a:t>Voorschrijf</a:t>
          </a:r>
        </a:p>
        <a:p>
          <a:pPr>
            <a:spcAft>
              <a:spcPts val="0"/>
            </a:spcAft>
          </a:pPr>
          <a:r>
            <a:rPr lang="nl-NL" sz="2000" dirty="0"/>
            <a:t>beleid &amp; hoeveelheid</a:t>
          </a:r>
        </a:p>
      </dgm:t>
    </dgm:pt>
    <dgm:pt modelId="{7BB3D707-1C61-4470-BAD7-D000BBF90BAA}" type="parTrans" cxnId="{86FD6D3A-91B1-40B8-9499-E2B6E4724A92}">
      <dgm:prSet/>
      <dgm:spPr/>
      <dgm:t>
        <a:bodyPr/>
        <a:lstStyle/>
        <a:p>
          <a:endParaRPr lang="nl-NL"/>
        </a:p>
      </dgm:t>
    </dgm:pt>
    <dgm:pt modelId="{AEAC158E-BAA6-4FAB-85BC-0B91CC56BEA6}" type="sibTrans" cxnId="{86FD6D3A-91B1-40B8-9499-E2B6E4724A92}">
      <dgm:prSet/>
      <dgm:spPr/>
      <dgm:t>
        <a:bodyPr/>
        <a:lstStyle/>
        <a:p>
          <a:endParaRPr lang="nl-NL"/>
        </a:p>
      </dgm:t>
    </dgm:pt>
    <dgm:pt modelId="{F8C74244-BF41-4894-878B-BA98AE6421C2}">
      <dgm:prSet phldrT="[Tekst]" custT="1"/>
      <dgm:spPr/>
      <dgm:t>
        <a:bodyPr/>
        <a:lstStyle/>
        <a:p>
          <a:r>
            <a:rPr lang="nl-NL" sz="2000" dirty="0"/>
            <a:t>Lezing slaap-therapeut &amp; </a:t>
          </a:r>
          <a:r>
            <a:rPr lang="nl-NL" sz="2000" dirty="0" err="1"/>
            <a:t>doorver-wijzen</a:t>
          </a:r>
          <a:r>
            <a:rPr lang="nl-NL" sz="2000" dirty="0"/>
            <a:t> naar</a:t>
          </a:r>
        </a:p>
      </dgm:t>
    </dgm:pt>
    <dgm:pt modelId="{95D412BC-0A0F-4522-94D0-D70277C6E726}" type="parTrans" cxnId="{43E52ECC-7160-4310-B06B-A33349D9C211}">
      <dgm:prSet/>
      <dgm:spPr/>
      <dgm:t>
        <a:bodyPr/>
        <a:lstStyle/>
        <a:p>
          <a:endParaRPr lang="nl-NL"/>
        </a:p>
      </dgm:t>
    </dgm:pt>
    <dgm:pt modelId="{E67D320D-168D-4EE6-8F7F-793D33E893FA}" type="sibTrans" cxnId="{43E52ECC-7160-4310-B06B-A33349D9C211}">
      <dgm:prSet/>
      <dgm:spPr/>
      <dgm:t>
        <a:bodyPr/>
        <a:lstStyle/>
        <a:p>
          <a:endParaRPr lang="nl-NL"/>
        </a:p>
      </dgm:t>
    </dgm:pt>
    <dgm:pt modelId="{DFB0134E-EE21-4B93-9699-935117C6B4DB}">
      <dgm:prSet phldrT="[Tekst]"/>
      <dgm:spPr/>
      <dgm:t>
        <a:bodyPr/>
        <a:lstStyle/>
        <a:p>
          <a:endParaRPr lang="nl-NL" dirty="0"/>
        </a:p>
      </dgm:t>
    </dgm:pt>
    <dgm:pt modelId="{E969D95A-301E-4619-81E5-6144E4D1BF92}" type="parTrans" cxnId="{68B57CB4-C895-46C7-8E85-2B3FE44B73EA}">
      <dgm:prSet/>
      <dgm:spPr/>
      <dgm:t>
        <a:bodyPr/>
        <a:lstStyle/>
        <a:p>
          <a:endParaRPr lang="nl-NL"/>
        </a:p>
      </dgm:t>
    </dgm:pt>
    <dgm:pt modelId="{DE7F70EB-CBEC-4FC9-8416-AA99FD32FAC8}" type="sibTrans" cxnId="{68B57CB4-C895-46C7-8E85-2B3FE44B73EA}">
      <dgm:prSet/>
      <dgm:spPr/>
      <dgm:t>
        <a:bodyPr/>
        <a:lstStyle/>
        <a:p>
          <a:endParaRPr lang="nl-NL"/>
        </a:p>
      </dgm:t>
    </dgm:pt>
    <dgm:pt modelId="{22C75DFF-E355-4186-8A8E-CD13230A7035}" type="pres">
      <dgm:prSet presAssocID="{4A450A38-CD0E-4E04-94B5-D9289D4F5B55}" presName="composite" presStyleCnt="0">
        <dgm:presLayoutVars>
          <dgm:chMax val="1"/>
          <dgm:dir/>
          <dgm:resizeHandles val="exact"/>
        </dgm:presLayoutVars>
      </dgm:prSet>
      <dgm:spPr/>
    </dgm:pt>
    <dgm:pt modelId="{6E25D20A-1EA9-4179-8A10-FC3FDBA99A94}" type="pres">
      <dgm:prSet presAssocID="{4A450A38-CD0E-4E04-94B5-D9289D4F5B55}" presName="radial" presStyleCnt="0">
        <dgm:presLayoutVars>
          <dgm:animLvl val="ctr"/>
        </dgm:presLayoutVars>
      </dgm:prSet>
      <dgm:spPr/>
    </dgm:pt>
    <dgm:pt modelId="{796213C8-C3C1-4594-8B2F-A915222BA764}" type="pres">
      <dgm:prSet presAssocID="{693D239F-6DD8-435A-B4C2-6971D52C16E0}" presName="centerShape" presStyleLbl="vennNode1" presStyleIdx="0" presStyleCnt="8" custLinFactNeighborY="-789"/>
      <dgm:spPr/>
    </dgm:pt>
    <dgm:pt modelId="{12CDF41F-A630-486F-A888-C5003562BEE4}" type="pres">
      <dgm:prSet presAssocID="{05739AB1-C4F9-4FF3-89E2-B3F2061FE8EF}" presName="node" presStyleLbl="vennNode1" presStyleIdx="1" presStyleCnt="8">
        <dgm:presLayoutVars>
          <dgm:bulletEnabled val="1"/>
        </dgm:presLayoutVars>
      </dgm:prSet>
      <dgm:spPr/>
    </dgm:pt>
    <dgm:pt modelId="{5A0096FD-FB5D-4D72-8DCD-8AA55C7AB53E}" type="pres">
      <dgm:prSet presAssocID="{546BE569-AC1D-4B9E-9510-5BE1F5136D96}" presName="node" presStyleLbl="vennNode1" presStyleIdx="2" presStyleCnt="8">
        <dgm:presLayoutVars>
          <dgm:bulletEnabled val="1"/>
        </dgm:presLayoutVars>
      </dgm:prSet>
      <dgm:spPr/>
    </dgm:pt>
    <dgm:pt modelId="{8F7B493A-71D5-40F3-9AF7-08B7014DF9E3}" type="pres">
      <dgm:prSet presAssocID="{FDD54FBC-4CF9-4E71-93ED-6D995F4BDA42}" presName="node" presStyleLbl="vennNode1" presStyleIdx="3" presStyleCnt="8">
        <dgm:presLayoutVars>
          <dgm:bulletEnabled val="1"/>
        </dgm:presLayoutVars>
      </dgm:prSet>
      <dgm:spPr/>
    </dgm:pt>
    <dgm:pt modelId="{1558D770-8EE0-4F5E-AC3F-FBA6A5E4D175}" type="pres">
      <dgm:prSet presAssocID="{2B0D4541-A8C9-4F25-A263-445D276E39EA}" presName="node" presStyleLbl="vennNode1" presStyleIdx="4" presStyleCnt="8">
        <dgm:presLayoutVars>
          <dgm:bulletEnabled val="1"/>
        </dgm:presLayoutVars>
      </dgm:prSet>
      <dgm:spPr/>
    </dgm:pt>
    <dgm:pt modelId="{10D37553-6755-4155-B531-B5DC309D647B}" type="pres">
      <dgm:prSet presAssocID="{1AB210F8-9994-4216-82B5-72DA478429D3}" presName="node" presStyleLbl="vennNode1" presStyleIdx="5" presStyleCnt="8">
        <dgm:presLayoutVars>
          <dgm:bulletEnabled val="1"/>
        </dgm:presLayoutVars>
      </dgm:prSet>
      <dgm:spPr/>
    </dgm:pt>
    <dgm:pt modelId="{C1AB4276-1410-49E9-A4BC-92786B01D0D5}" type="pres">
      <dgm:prSet presAssocID="{8E5DC3E8-1D2D-4308-90F6-68890BB46C91}" presName="node" presStyleLbl="vennNode1" presStyleIdx="6" presStyleCnt="8">
        <dgm:presLayoutVars>
          <dgm:bulletEnabled val="1"/>
        </dgm:presLayoutVars>
      </dgm:prSet>
      <dgm:spPr/>
    </dgm:pt>
    <dgm:pt modelId="{0519E451-3810-42D4-AE9A-2997BDA78502}" type="pres">
      <dgm:prSet presAssocID="{F8C74244-BF41-4894-878B-BA98AE6421C2}" presName="node" presStyleLbl="vennNode1" presStyleIdx="7" presStyleCnt="8">
        <dgm:presLayoutVars>
          <dgm:bulletEnabled val="1"/>
        </dgm:presLayoutVars>
      </dgm:prSet>
      <dgm:spPr/>
    </dgm:pt>
  </dgm:ptLst>
  <dgm:cxnLst>
    <dgm:cxn modelId="{3A013C0F-DEC7-4C04-9A4A-8D4BEF5B8FFF}" srcId="{4A450A38-CD0E-4E04-94B5-D9289D4F5B55}" destId="{693D239F-6DD8-435A-B4C2-6971D52C16E0}" srcOrd="0" destOrd="0" parTransId="{F514D7DB-5A61-495B-92BA-5A1718AC4128}" sibTransId="{27B4721F-29A0-466C-B4DB-01011B51A0C6}"/>
    <dgm:cxn modelId="{D3F7EC19-C45F-4F21-B1E3-7624DBEDA893}" srcId="{693D239F-6DD8-435A-B4C2-6971D52C16E0}" destId="{2B0D4541-A8C9-4F25-A263-445D276E39EA}" srcOrd="3" destOrd="0" parTransId="{6B9E1E44-6638-45B3-B2ED-9576B12CAC00}" sibTransId="{9266DCE2-B598-4D7E-A9DF-413EA07B0385}"/>
    <dgm:cxn modelId="{F6B14A27-1FB8-4227-95F5-4292D90FF8E3}" type="presOf" srcId="{4A450A38-CD0E-4E04-94B5-D9289D4F5B55}" destId="{22C75DFF-E355-4186-8A8E-CD13230A7035}" srcOrd="0" destOrd="0" presId="urn:microsoft.com/office/officeart/2005/8/layout/radial3"/>
    <dgm:cxn modelId="{12BD2F2B-F9C0-46E1-BB5C-0A0825D6FA9A}" type="presOf" srcId="{693D239F-6DD8-435A-B4C2-6971D52C16E0}" destId="{796213C8-C3C1-4594-8B2F-A915222BA764}" srcOrd="0" destOrd="0" presId="urn:microsoft.com/office/officeart/2005/8/layout/radial3"/>
    <dgm:cxn modelId="{86FD6D3A-91B1-40B8-9499-E2B6E4724A92}" srcId="{693D239F-6DD8-435A-B4C2-6971D52C16E0}" destId="{8E5DC3E8-1D2D-4308-90F6-68890BB46C91}" srcOrd="5" destOrd="0" parTransId="{7BB3D707-1C61-4470-BAD7-D000BBF90BAA}" sibTransId="{AEAC158E-BAA6-4FAB-85BC-0B91CC56BEA6}"/>
    <dgm:cxn modelId="{7A09E151-403F-4F71-8A75-906B31BC167A}" type="presOf" srcId="{1AB210F8-9994-4216-82B5-72DA478429D3}" destId="{10D37553-6755-4155-B531-B5DC309D647B}" srcOrd="0" destOrd="0" presId="urn:microsoft.com/office/officeart/2005/8/layout/radial3"/>
    <dgm:cxn modelId="{C82A2A73-CBA3-464C-ADCC-738FCEF62E74}" type="presOf" srcId="{FDD54FBC-4CF9-4E71-93ED-6D995F4BDA42}" destId="{8F7B493A-71D5-40F3-9AF7-08B7014DF9E3}" srcOrd="0" destOrd="0" presId="urn:microsoft.com/office/officeart/2005/8/layout/radial3"/>
    <dgm:cxn modelId="{02408854-15C8-4D8C-AA29-45D4CD9C38FC}" type="presOf" srcId="{546BE569-AC1D-4B9E-9510-5BE1F5136D96}" destId="{5A0096FD-FB5D-4D72-8DCD-8AA55C7AB53E}" srcOrd="0" destOrd="0" presId="urn:microsoft.com/office/officeart/2005/8/layout/radial3"/>
    <dgm:cxn modelId="{A67F3055-C4ED-4977-AC68-A272E1E8CCF6}" type="presOf" srcId="{F8C74244-BF41-4894-878B-BA98AE6421C2}" destId="{0519E451-3810-42D4-AE9A-2997BDA78502}" srcOrd="0" destOrd="0" presId="urn:microsoft.com/office/officeart/2005/8/layout/radial3"/>
    <dgm:cxn modelId="{6420FA55-CBEF-4826-AC32-E6D9B89E3E06}" srcId="{693D239F-6DD8-435A-B4C2-6971D52C16E0}" destId="{546BE569-AC1D-4B9E-9510-5BE1F5136D96}" srcOrd="1" destOrd="0" parTransId="{3148116F-E03A-4EB3-A8AF-09C024AE2E32}" sibTransId="{9D89B25D-FFFC-46D2-BCB9-39DAB66DBE5A}"/>
    <dgm:cxn modelId="{A672C878-D36E-4781-8CFB-B811CAECADA0}" srcId="{693D239F-6DD8-435A-B4C2-6971D52C16E0}" destId="{1AB210F8-9994-4216-82B5-72DA478429D3}" srcOrd="4" destOrd="0" parTransId="{A260F0FD-BBF6-49E0-BF9A-02D5BDA0D48B}" sibTransId="{28F2AF1F-2719-40ED-8841-25FBA93675B7}"/>
    <dgm:cxn modelId="{D9F85082-3F96-4C6E-9FB1-82538C9A1D1F}" type="presOf" srcId="{2B0D4541-A8C9-4F25-A263-445D276E39EA}" destId="{1558D770-8EE0-4F5E-AC3F-FBA6A5E4D175}" srcOrd="0" destOrd="0" presId="urn:microsoft.com/office/officeart/2005/8/layout/radial3"/>
    <dgm:cxn modelId="{F1EE148C-BDCA-4378-9BD2-8A1621B37597}" srcId="{693D239F-6DD8-435A-B4C2-6971D52C16E0}" destId="{FDD54FBC-4CF9-4E71-93ED-6D995F4BDA42}" srcOrd="2" destOrd="0" parTransId="{C6654B91-3A7C-4795-B990-70FCAEB8221E}" sibTransId="{340C2BFF-3F96-4F32-8144-C9A9775ABD72}"/>
    <dgm:cxn modelId="{9B19DEAB-AAB5-418C-986B-366EE3F899D8}" type="presOf" srcId="{8E5DC3E8-1D2D-4308-90F6-68890BB46C91}" destId="{C1AB4276-1410-49E9-A4BC-92786B01D0D5}" srcOrd="0" destOrd="0" presId="urn:microsoft.com/office/officeart/2005/8/layout/radial3"/>
    <dgm:cxn modelId="{68B57CB4-C895-46C7-8E85-2B3FE44B73EA}" srcId="{4A450A38-CD0E-4E04-94B5-D9289D4F5B55}" destId="{DFB0134E-EE21-4B93-9699-935117C6B4DB}" srcOrd="1" destOrd="0" parTransId="{E969D95A-301E-4619-81E5-6144E4D1BF92}" sibTransId="{DE7F70EB-CBEC-4FC9-8416-AA99FD32FAC8}"/>
    <dgm:cxn modelId="{8FA94FBE-8CA1-45C5-94F8-76D6BD242418}" type="presOf" srcId="{05739AB1-C4F9-4FF3-89E2-B3F2061FE8EF}" destId="{12CDF41F-A630-486F-A888-C5003562BEE4}" srcOrd="0" destOrd="0" presId="urn:microsoft.com/office/officeart/2005/8/layout/radial3"/>
    <dgm:cxn modelId="{9038DBCA-9465-41DE-84A3-7B05C3CC4F9C}" srcId="{693D239F-6DD8-435A-B4C2-6971D52C16E0}" destId="{05739AB1-C4F9-4FF3-89E2-B3F2061FE8EF}" srcOrd="0" destOrd="0" parTransId="{739ADD18-7CC5-4FCA-B4D7-460A847B30CC}" sibTransId="{571CF0E0-7C05-45B7-9B1B-9184ECA5DA23}"/>
    <dgm:cxn modelId="{43E52ECC-7160-4310-B06B-A33349D9C211}" srcId="{693D239F-6DD8-435A-B4C2-6971D52C16E0}" destId="{F8C74244-BF41-4894-878B-BA98AE6421C2}" srcOrd="6" destOrd="0" parTransId="{95D412BC-0A0F-4522-94D0-D70277C6E726}" sibTransId="{E67D320D-168D-4EE6-8F7F-793D33E893FA}"/>
    <dgm:cxn modelId="{F76F04DE-6872-42AA-AF8E-AF25DCE59480}" type="presParOf" srcId="{22C75DFF-E355-4186-8A8E-CD13230A7035}" destId="{6E25D20A-1EA9-4179-8A10-FC3FDBA99A94}" srcOrd="0" destOrd="0" presId="urn:microsoft.com/office/officeart/2005/8/layout/radial3"/>
    <dgm:cxn modelId="{15576D1F-A4D9-4943-8A11-A0E303BA0743}" type="presParOf" srcId="{6E25D20A-1EA9-4179-8A10-FC3FDBA99A94}" destId="{796213C8-C3C1-4594-8B2F-A915222BA764}" srcOrd="0" destOrd="0" presId="urn:microsoft.com/office/officeart/2005/8/layout/radial3"/>
    <dgm:cxn modelId="{E22EDEE8-9C77-40A8-8432-4E71CB596EDC}" type="presParOf" srcId="{6E25D20A-1EA9-4179-8A10-FC3FDBA99A94}" destId="{12CDF41F-A630-486F-A888-C5003562BEE4}" srcOrd="1" destOrd="0" presId="urn:microsoft.com/office/officeart/2005/8/layout/radial3"/>
    <dgm:cxn modelId="{436DD0E1-7FB3-45A9-949E-E4141C9DF61A}" type="presParOf" srcId="{6E25D20A-1EA9-4179-8A10-FC3FDBA99A94}" destId="{5A0096FD-FB5D-4D72-8DCD-8AA55C7AB53E}" srcOrd="2" destOrd="0" presId="urn:microsoft.com/office/officeart/2005/8/layout/radial3"/>
    <dgm:cxn modelId="{FBD3B21E-53E3-4B94-8BB7-19015CC51121}" type="presParOf" srcId="{6E25D20A-1EA9-4179-8A10-FC3FDBA99A94}" destId="{8F7B493A-71D5-40F3-9AF7-08B7014DF9E3}" srcOrd="3" destOrd="0" presId="urn:microsoft.com/office/officeart/2005/8/layout/radial3"/>
    <dgm:cxn modelId="{1CBA0088-FEBB-4B24-B8C3-0E94954364EB}" type="presParOf" srcId="{6E25D20A-1EA9-4179-8A10-FC3FDBA99A94}" destId="{1558D770-8EE0-4F5E-AC3F-FBA6A5E4D175}" srcOrd="4" destOrd="0" presId="urn:microsoft.com/office/officeart/2005/8/layout/radial3"/>
    <dgm:cxn modelId="{0F4EE215-C0C9-46A6-B857-C4587A995833}" type="presParOf" srcId="{6E25D20A-1EA9-4179-8A10-FC3FDBA99A94}" destId="{10D37553-6755-4155-B531-B5DC309D647B}" srcOrd="5" destOrd="0" presId="urn:microsoft.com/office/officeart/2005/8/layout/radial3"/>
    <dgm:cxn modelId="{9CAACEA2-F4D3-4DBA-87CD-7CB9D27ACC54}" type="presParOf" srcId="{6E25D20A-1EA9-4179-8A10-FC3FDBA99A94}" destId="{C1AB4276-1410-49E9-A4BC-92786B01D0D5}" srcOrd="6" destOrd="0" presId="urn:microsoft.com/office/officeart/2005/8/layout/radial3"/>
    <dgm:cxn modelId="{044D1055-B540-4A22-8CE3-5F6C1095C9D5}" type="presParOf" srcId="{6E25D20A-1EA9-4179-8A10-FC3FDBA99A94}" destId="{0519E451-3810-42D4-AE9A-2997BDA78502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6213C8-C3C1-4594-8B2F-A915222BA764}">
      <dsp:nvSpPr>
        <dsp:cNvPr id="0" name=""/>
        <dsp:cNvSpPr/>
      </dsp:nvSpPr>
      <dsp:spPr>
        <a:xfrm>
          <a:off x="3900513" y="1578583"/>
          <a:ext cx="3871019" cy="387101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6500" kern="1200" dirty="0"/>
            <a:t>Patiënt</a:t>
          </a:r>
        </a:p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000" kern="1200" dirty="0"/>
        </a:p>
      </dsp:txBody>
      <dsp:txXfrm>
        <a:off x="4467411" y="2145481"/>
        <a:ext cx="2737223" cy="2737223"/>
      </dsp:txXfrm>
    </dsp:sp>
    <dsp:sp modelId="{12CDF41F-A630-486F-A888-C5003562BEE4}">
      <dsp:nvSpPr>
        <dsp:cNvPr id="0" name=""/>
        <dsp:cNvSpPr/>
      </dsp:nvSpPr>
      <dsp:spPr>
        <a:xfrm>
          <a:off x="4868268" y="63794"/>
          <a:ext cx="1935509" cy="193550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 err="1"/>
            <a:t>Benzomoe</a:t>
          </a:r>
          <a:r>
            <a:rPr lang="nl-NL" sz="2000" kern="1200" dirty="0"/>
            <a:t> doosjes (apotheek meegeven + bureau huisarts)</a:t>
          </a:r>
        </a:p>
      </dsp:txBody>
      <dsp:txXfrm>
        <a:off x="5151717" y="347243"/>
        <a:ext cx="1368611" cy="1368611"/>
      </dsp:txXfrm>
    </dsp:sp>
    <dsp:sp modelId="{5A0096FD-FB5D-4D72-8DCD-8AA55C7AB53E}">
      <dsp:nvSpPr>
        <dsp:cNvPr id="0" name=""/>
        <dsp:cNvSpPr/>
      </dsp:nvSpPr>
      <dsp:spPr>
        <a:xfrm>
          <a:off x="6840318" y="1013483"/>
          <a:ext cx="1935509" cy="193550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Artikel Lokale krant</a:t>
          </a:r>
        </a:p>
      </dsp:txBody>
      <dsp:txXfrm>
        <a:off x="7123767" y="1296932"/>
        <a:ext cx="1368611" cy="1368611"/>
      </dsp:txXfrm>
    </dsp:sp>
    <dsp:sp modelId="{8F7B493A-71D5-40F3-9AF7-08B7014DF9E3}">
      <dsp:nvSpPr>
        <dsp:cNvPr id="0" name=""/>
        <dsp:cNvSpPr/>
      </dsp:nvSpPr>
      <dsp:spPr>
        <a:xfrm>
          <a:off x="7327374" y="3147415"/>
          <a:ext cx="1935509" cy="193550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Info op Website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 err="1"/>
            <a:t>Zorgin</a:t>
          </a:r>
          <a:endParaRPr lang="nl-NL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 err="1"/>
            <a:t>kortenhoef</a:t>
          </a:r>
          <a:endParaRPr lang="nl-NL" sz="1600" kern="1200" dirty="0"/>
        </a:p>
      </dsp:txBody>
      <dsp:txXfrm>
        <a:off x="7610823" y="3430864"/>
        <a:ext cx="1368611" cy="1368611"/>
      </dsp:txXfrm>
    </dsp:sp>
    <dsp:sp modelId="{1558D770-8EE0-4F5E-AC3F-FBA6A5E4D175}">
      <dsp:nvSpPr>
        <dsp:cNvPr id="0" name=""/>
        <dsp:cNvSpPr/>
      </dsp:nvSpPr>
      <dsp:spPr>
        <a:xfrm>
          <a:off x="5962673" y="4858696"/>
          <a:ext cx="1935509" cy="193550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Brief huisarts naar chronische gebruikers</a:t>
          </a:r>
        </a:p>
      </dsp:txBody>
      <dsp:txXfrm>
        <a:off x="6246122" y="5142145"/>
        <a:ext cx="1368611" cy="1368611"/>
      </dsp:txXfrm>
    </dsp:sp>
    <dsp:sp modelId="{10D37553-6755-4155-B531-B5DC309D647B}">
      <dsp:nvSpPr>
        <dsp:cNvPr id="0" name=""/>
        <dsp:cNvSpPr/>
      </dsp:nvSpPr>
      <dsp:spPr>
        <a:xfrm>
          <a:off x="3773863" y="4858696"/>
          <a:ext cx="1935509" cy="193550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Dosering aanpassen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1-3w1t</a:t>
          </a:r>
        </a:p>
      </dsp:txBody>
      <dsp:txXfrm>
        <a:off x="4057312" y="5142145"/>
        <a:ext cx="1368611" cy="1368611"/>
      </dsp:txXfrm>
    </dsp:sp>
    <dsp:sp modelId="{C1AB4276-1410-49E9-A4BC-92786B01D0D5}">
      <dsp:nvSpPr>
        <dsp:cNvPr id="0" name=""/>
        <dsp:cNvSpPr/>
      </dsp:nvSpPr>
      <dsp:spPr>
        <a:xfrm>
          <a:off x="2409162" y="3147415"/>
          <a:ext cx="1935509" cy="193550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2000" kern="1200" dirty="0"/>
            <a:t>Voorschrijf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nl-NL" sz="2000" kern="1200" dirty="0"/>
            <a:t>beleid &amp; hoeveelheid</a:t>
          </a:r>
        </a:p>
      </dsp:txBody>
      <dsp:txXfrm>
        <a:off x="2692611" y="3430864"/>
        <a:ext cx="1368611" cy="1368611"/>
      </dsp:txXfrm>
    </dsp:sp>
    <dsp:sp modelId="{0519E451-3810-42D4-AE9A-2997BDA78502}">
      <dsp:nvSpPr>
        <dsp:cNvPr id="0" name=""/>
        <dsp:cNvSpPr/>
      </dsp:nvSpPr>
      <dsp:spPr>
        <a:xfrm>
          <a:off x="2896218" y="1013483"/>
          <a:ext cx="1935509" cy="193550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Lezing slaap-therapeut &amp; </a:t>
          </a:r>
          <a:r>
            <a:rPr lang="nl-NL" sz="2000" kern="1200" dirty="0" err="1"/>
            <a:t>doorver-wijzen</a:t>
          </a:r>
          <a:r>
            <a:rPr lang="nl-NL" sz="2000" kern="1200" dirty="0"/>
            <a:t> naar</a:t>
          </a:r>
        </a:p>
      </dsp:txBody>
      <dsp:txXfrm>
        <a:off x="3179667" y="1296932"/>
        <a:ext cx="1368611" cy="1368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B0A49-FD32-4FEC-B61B-B2EA9C465099}" type="datetimeFigureOut">
              <a:rPr lang="nl-NL" smtClean="0"/>
              <a:t>25-9-2024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722DE-BF61-4534-B953-FD70AB09426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06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>
              <a:ea typeface="ＭＳ Ｐゴシック" pitchFamily="34" charset="-128"/>
            </a:endParaRPr>
          </a:p>
        </p:txBody>
      </p:sp>
      <p:sp>
        <p:nvSpPr>
          <p:cNvPr id="2867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CCE1E7-5463-4BC4-9F24-496096A7CE5D}" type="slidenum">
              <a:rPr lang="nl-NL" smtClean="0">
                <a:ea typeface="ＭＳ Ｐゴシック" pitchFamily="34" charset="-128"/>
              </a:rPr>
              <a:pPr/>
              <a:t>17</a:t>
            </a:fld>
            <a:endParaRPr lang="nl-NL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3480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>
              <a:ea typeface="ＭＳ Ｐゴシック" pitchFamily="34" charset="-128"/>
            </a:endParaRPr>
          </a:p>
        </p:txBody>
      </p:sp>
      <p:sp>
        <p:nvSpPr>
          <p:cNvPr id="2867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CCE1E7-5463-4BC4-9F24-496096A7CE5D}" type="slidenum">
              <a:rPr lang="nl-NL" smtClean="0">
                <a:ea typeface="ＭＳ Ｐゴシック" pitchFamily="34" charset="-128"/>
              </a:rPr>
              <a:pPr/>
              <a:t>18</a:t>
            </a:fld>
            <a:endParaRPr lang="nl-NL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2898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663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052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642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3553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4942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5747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5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9427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600" y="274680"/>
            <a:ext cx="1097232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1574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60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77939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232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185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08888"/>
            <a:ext cx="7729728" cy="118872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1918448"/>
            <a:ext cx="7729728" cy="382158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342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600" y="3964320"/>
            <a:ext cx="109723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7702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3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600" y="3964320"/>
            <a:ext cx="1097232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6859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60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2320" y="3964320"/>
            <a:ext cx="53544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38314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520" y="160020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440" y="160020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600" y="396432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520" y="396432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440" y="3964320"/>
            <a:ext cx="3532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968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51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91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06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59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46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81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C873BEE-46AA-4869-8E55-B23931FFCA13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B40A9CB-42B4-4A48-B72D-F54420FB52C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95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NL" sz="4400" b="0" strike="noStrike" spc="-1">
                <a:solidFill>
                  <a:srgbClr val="000000"/>
                </a:solidFill>
                <a:latin typeface="Calibri"/>
              </a:rPr>
              <a:t>Titelstijl van model bewerken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b="0" strike="noStrike" spc="-1">
                <a:solidFill>
                  <a:srgbClr val="000000"/>
                </a:solidFill>
                <a:latin typeface="Calibri"/>
              </a:rPr>
              <a:t>Klik om de tekststijl van het model te bewerken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Tweede niveau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>
                <a:solidFill>
                  <a:srgbClr val="000000"/>
                </a:solidFill>
                <a:latin typeface="Calibri"/>
              </a:rPr>
              <a:t>Derde niveau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Vierde niveau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Vijfde niveau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09600" y="6356520"/>
            <a:ext cx="284448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545FF41-5896-4D36-ABB5-BC65E0F7B47C}" type="datetime">
              <a:rPr lang="nl-NL" sz="1200" b="0" strike="noStrike" spc="-1">
                <a:solidFill>
                  <a:srgbClr val="8B8B8B"/>
                </a:solidFill>
                <a:latin typeface="Calibri"/>
              </a:rPr>
              <a:t>25-9-2024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165440" y="6356520"/>
            <a:ext cx="38601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nl-NL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737440" y="6356520"/>
            <a:ext cx="284448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075C6D6A-3527-4179-9512-87C58F47E8FA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nl-NL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357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2720" algn="l" defTabSz="914400" rtl="0" eaLnBrk="1" latinLnBrk="0" hangingPunct="1">
        <a:lnSpc>
          <a:spcPct val="100000"/>
        </a:lnSpc>
        <a:spcBef>
          <a:spcPts val="641"/>
        </a:spcBef>
        <a:buClr>
          <a:srgbClr val="000000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45543-40AB-F80B-2AE5-4CB22065ED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FTO Slaapstoornissen</a:t>
            </a:r>
            <a:endParaRPr lang="en-GB" dirty="0"/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CDAED197-A2F5-C6D8-E10F-77C412277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570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Voorlichting/adviezen</a:t>
            </a:r>
          </a:p>
        </p:txBody>
      </p:sp>
      <p:sp>
        <p:nvSpPr>
          <p:cNvPr id="59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de spreiding in slaapbehoefte is zes tot tien uur; de inslaaptijd varieert sterk; het is normaal om diverse keren per nacht kortdurend wakker te zijn; ouderen slapen korter en lichter; in de loop van de nacht wordt de slaap lichter en wordt men makkelijker wakker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Voorlichting/adviezen</a:t>
            </a:r>
          </a:p>
        </p:txBody>
      </p:sp>
      <p:sp>
        <p:nvSpPr>
          <p:cNvPr id="61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zorg voor regelmatige tijden van naar bed gaan en opstaan, een prettige slaapkamer en voldoende lichaamsbeweging overdag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vermijd dutjes overdag, het ’s avonds uitvoeren van complexe activiteiten, overmatig gebruik van beeldschermen, intensief sporten, (te veel) gebruik van koffie, alcohol of een zware maaltijd kort voor het slapen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Voorlichting/adviezen</a:t>
            </a:r>
          </a:p>
        </p:txBody>
      </p:sp>
      <p:sp>
        <p:nvSpPr>
          <p:cNvPr id="63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stimuluscontrole: ga naar bed als u slaperig bent; sta op als het langer dan 15 minuten duurt voor u in slaap valt en ga naar een andere ruimte, doe iets rustigs en ga weer naar bed als u zich slaperig voelt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slaaprestrictie: beperk de tijd in bed tot de huidige gemiddelde slaapduur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Voorlichting/adviezen</a:t>
            </a:r>
          </a:p>
        </p:txBody>
      </p:sp>
      <p:sp>
        <p:nvSpPr>
          <p:cNvPr id="65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nl-NL" sz="3200" spc="-1">
                <a:solidFill>
                  <a:srgbClr val="000000"/>
                </a:solidFill>
                <a:latin typeface="Calibri"/>
              </a:rPr>
              <a:t>doe ontspanningsoefeningen;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cognitieve therapie: probeer disfunctionele gedachten en negatieve cognities om te buigen.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Slaapmedicatie</a:t>
            </a:r>
          </a:p>
        </p:txBody>
      </p:sp>
      <p:sp>
        <p:nvSpPr>
          <p:cNvPr id="67" name="TextShape 2"/>
          <p:cNvSpPr txBox="1"/>
          <p:nvPr/>
        </p:nvSpPr>
        <p:spPr>
          <a:xfrm>
            <a:off x="1981200" y="123444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  <a:ea typeface="Microsoft YaHei"/>
              </a:rPr>
              <a:t>A</a:t>
            </a:r>
            <a:r>
              <a:rPr lang="nl-NL" sz="3200" spc="-1">
                <a:solidFill>
                  <a:srgbClr val="000000"/>
                </a:solidFill>
                <a:latin typeface="Calibri"/>
              </a:rPr>
              <a:t>lleen geïndiceerd bij hoge lijdensdruk en/of ernstig dysfunctioneren overdag. 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Schrijf kortdurend (eenmalig) een kortwerkend slaapmiddel voor en geef maximaal 5 tot 10 tabletten, altijd in combinatie met voorlichting en adviezen.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 Schrijf geen andere middelen voor, zoals melatonine of valeriaan. 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Laat vervolgrecepten niet via de assistent herhalen.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1F1CFB-F51D-592C-A682-AE5E51BA1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Gebruikers benzodiazepines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B070F1-5B98-C9EC-8B5A-C54110830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Aantal gebruikers met </a:t>
            </a:r>
          </a:p>
          <a:p>
            <a:pPr marL="0" indent="0">
              <a:buNone/>
            </a:pPr>
            <a:r>
              <a:rPr lang="nl-NL" sz="2000" dirty="0"/>
              <a:t>voorschriften/jaar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933178B-8B1A-E403-7695-75E0C31B65E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50470" y="1704857"/>
            <a:ext cx="5007665" cy="500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726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3ACFE-5E3C-A8A6-1CF6-619B444B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526" y="766696"/>
            <a:ext cx="7729728" cy="1188720"/>
          </a:xfrm>
        </p:spPr>
        <p:txBody>
          <a:bodyPr/>
          <a:lstStyle/>
          <a:p>
            <a:r>
              <a:rPr lang="nl-NL" dirty="0"/>
              <a:t>cijfers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8F7DA828-E409-9945-2AD8-C700615746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448247"/>
              </p:ext>
            </p:extLst>
          </p:nvPr>
        </p:nvGraphicFramePr>
        <p:xfrm>
          <a:off x="2254526" y="3182024"/>
          <a:ext cx="7682948" cy="2110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696">
                  <a:extLst>
                    <a:ext uri="{9D8B030D-6E8A-4147-A177-3AD203B41FA5}">
                      <a16:colId xmlns:a16="http://schemas.microsoft.com/office/drawing/2014/main" val="1347074271"/>
                    </a:ext>
                  </a:extLst>
                </a:gridCol>
                <a:gridCol w="3061252">
                  <a:extLst>
                    <a:ext uri="{9D8B030D-6E8A-4147-A177-3AD203B41FA5}">
                      <a16:colId xmlns:a16="http://schemas.microsoft.com/office/drawing/2014/main" val="1907504673"/>
                    </a:ext>
                  </a:extLst>
                </a:gridCol>
              </a:tblGrid>
              <a:tr h="527568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Apotheek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144071"/>
                  </a:ext>
                </a:extLst>
              </a:tr>
              <a:tr h="527568">
                <a:tc>
                  <a:txBody>
                    <a:bodyPr/>
                    <a:lstStyle/>
                    <a:p>
                      <a:r>
                        <a:rPr lang="nl-NL" sz="2400" dirty="0"/>
                        <a:t>Eerste voorschriften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535918"/>
                  </a:ext>
                </a:extLst>
              </a:tr>
              <a:tr h="527568">
                <a:tc>
                  <a:txBody>
                    <a:bodyPr/>
                    <a:lstStyle/>
                    <a:p>
                      <a:r>
                        <a:rPr lang="nl-NL" sz="2400" dirty="0"/>
                        <a:t>% met 2</a:t>
                      </a:r>
                      <a:r>
                        <a:rPr lang="nl-NL" sz="2400" baseline="30000" dirty="0"/>
                        <a:t>e</a:t>
                      </a:r>
                      <a:r>
                        <a:rPr lang="nl-NL" sz="2400" dirty="0"/>
                        <a:t> recept in 6 maanden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27,9%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158789"/>
                  </a:ext>
                </a:extLst>
              </a:tr>
              <a:tr h="527568">
                <a:tc>
                  <a:txBody>
                    <a:bodyPr/>
                    <a:lstStyle/>
                    <a:p>
                      <a:r>
                        <a:rPr lang="nl-NL" sz="2400" dirty="0"/>
                        <a:t>% met 3</a:t>
                      </a:r>
                      <a:r>
                        <a:rPr lang="nl-NL" sz="2400" baseline="30000" dirty="0"/>
                        <a:t>e</a:t>
                      </a:r>
                      <a:r>
                        <a:rPr lang="nl-NL" sz="2400" dirty="0"/>
                        <a:t> recept in 6 maanden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7,3%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869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307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Prescriptiecijfers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304528"/>
              </p:ext>
            </p:extLst>
          </p:nvPr>
        </p:nvGraphicFramePr>
        <p:xfrm>
          <a:off x="1869140" y="1758969"/>
          <a:ext cx="8561294" cy="460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2946161" y="6306861"/>
            <a:ext cx="5762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400" dirty="0">
                <a:ea typeface="ＭＳ Ｐゴシック" pitchFamily="-89" charset="-128"/>
              </a:rPr>
              <a:t>1-30</a:t>
            </a:r>
            <a:endParaRPr lang="nl-NL" dirty="0">
              <a:ea typeface="ＭＳ Ｐゴシック" pitchFamily="-89" charset="-128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818369" y="6306861"/>
            <a:ext cx="6477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400" dirty="0">
                <a:ea typeface="ＭＳ Ｐゴシック" pitchFamily="-89" charset="-128"/>
              </a:rPr>
              <a:t>31-90</a:t>
            </a:r>
            <a:endParaRPr lang="nl-NL" dirty="0">
              <a:ea typeface="ＭＳ Ｐゴシック" pitchFamily="-89" charset="-128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457501" y="6306861"/>
            <a:ext cx="7921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400" dirty="0">
                <a:ea typeface="ＭＳ Ｐゴシック" pitchFamily="-89" charset="-128"/>
              </a:rPr>
              <a:t>91-270</a:t>
            </a:r>
            <a:endParaRPr lang="nl-NL" dirty="0">
              <a:ea typeface="ＭＳ Ｐゴシック" pitchFamily="-89" charset="-128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8402088" y="6306861"/>
            <a:ext cx="6477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400" dirty="0">
                <a:ea typeface="ＭＳ Ｐゴシック" pitchFamily="-89" charset="-128"/>
              </a:rPr>
              <a:t>&gt;270</a:t>
            </a:r>
            <a:endParaRPr lang="nl-NL" dirty="0">
              <a:ea typeface="ＭＳ Ｐゴシック" pitchFamily="-8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9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Prescriptiecijfers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563206"/>
              </p:ext>
            </p:extLst>
          </p:nvPr>
        </p:nvGraphicFramePr>
        <p:xfrm>
          <a:off x="1725706" y="1825492"/>
          <a:ext cx="8704729" cy="4696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3143380" y="6450295"/>
            <a:ext cx="5762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400" dirty="0">
                <a:ea typeface="ＭＳ Ｐゴシック" pitchFamily="-89" charset="-128"/>
              </a:rPr>
              <a:t>1-30</a:t>
            </a:r>
            <a:endParaRPr lang="nl-NL" dirty="0">
              <a:ea typeface="ＭＳ Ｐゴシック" pitchFamily="-89" charset="-128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782511" y="6468224"/>
            <a:ext cx="6477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400" dirty="0">
                <a:ea typeface="ＭＳ Ｐゴシック" pitchFamily="-89" charset="-128"/>
              </a:rPr>
              <a:t>31-90</a:t>
            </a:r>
            <a:endParaRPr lang="nl-NL" dirty="0">
              <a:ea typeface="ＭＳ Ｐゴシック" pitchFamily="-89" charset="-128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349922" y="6468224"/>
            <a:ext cx="7921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400" dirty="0">
                <a:ea typeface="ＭＳ Ｐゴシック" pitchFamily="-89" charset="-128"/>
              </a:rPr>
              <a:t>91-270</a:t>
            </a:r>
            <a:endParaRPr lang="nl-NL" dirty="0">
              <a:ea typeface="ＭＳ Ｐゴシック" pitchFamily="-89" charset="-128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8043490" y="6450295"/>
            <a:ext cx="6477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400" dirty="0">
                <a:ea typeface="ＭＳ Ｐゴシック" pitchFamily="-89" charset="-128"/>
              </a:rPr>
              <a:t>&gt;270</a:t>
            </a:r>
            <a:endParaRPr lang="nl-NL" dirty="0">
              <a:ea typeface="ＭＳ Ｐゴシック" pitchFamily="-8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7836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98246-F823-2F25-B193-92B2763C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Risico’s chronisch gebruik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63D5E3-C84B-1DFB-85C0-370DD18FF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000" dirty="0"/>
              <a:t>Verslaving </a:t>
            </a:r>
            <a:r>
              <a:rPr lang="nl-NL" sz="2000" dirty="0">
                <a:sym typeface="Wingdings" panose="05000000000000000000" pitchFamily="2" charset="2"/>
              </a:rPr>
              <a:t> angst en/of slapeloosheid bij het niet innemen van de medicatie</a:t>
            </a:r>
          </a:p>
          <a:p>
            <a:r>
              <a:rPr lang="nl-NL" sz="2000" dirty="0">
                <a:sym typeface="Wingdings" panose="05000000000000000000" pitchFamily="2" charset="2"/>
              </a:rPr>
              <a:t>Steeds meer nodig voor hetzelfde effect</a:t>
            </a:r>
          </a:p>
          <a:p>
            <a:r>
              <a:rPr lang="nl-NL" sz="2000" dirty="0">
                <a:sym typeface="Wingdings" panose="05000000000000000000" pitchFamily="2" charset="2"/>
              </a:rPr>
              <a:t>Valgevaar</a:t>
            </a:r>
          </a:p>
          <a:p>
            <a:r>
              <a:rPr lang="nl-NL" sz="2000" dirty="0">
                <a:sym typeface="Wingdings" panose="05000000000000000000" pitchFamily="2" charset="2"/>
              </a:rPr>
              <a:t>Effect op slaap alleen bij kortdurend gebruik aangetoond !! (Bron: NHG standaard)</a:t>
            </a:r>
          </a:p>
          <a:p>
            <a:r>
              <a:rPr lang="nl-NL" sz="2000" dirty="0">
                <a:sym typeface="Wingdings" panose="05000000000000000000" pitchFamily="2" charset="2"/>
              </a:rPr>
              <a:t>Rijvaardigheid</a:t>
            </a:r>
          </a:p>
        </p:txBody>
      </p:sp>
    </p:spTree>
    <p:extLst>
      <p:ext uri="{BB962C8B-B14F-4D97-AF65-F5344CB8AC3E}">
        <p14:creationId xmlns:p14="http://schemas.microsoft.com/office/powerpoint/2010/main" val="296625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 defTabSz="914400"/>
            <a:r>
              <a:rPr lang="nl-NL" sz="4400" spc="-1">
                <a:solidFill>
                  <a:srgbClr val="000000"/>
                </a:solidFill>
                <a:latin typeface="Calibri"/>
              </a:rPr>
              <a:t>Slaapproblemen</a:t>
            </a:r>
          </a:p>
        </p:txBody>
      </p:sp>
      <p:pic>
        <p:nvPicPr>
          <p:cNvPr id="43" name="Afbeelding 42"/>
          <p:cNvPicPr/>
          <p:nvPr/>
        </p:nvPicPr>
        <p:blipFill>
          <a:blip r:embed="rId2"/>
          <a:stretch/>
        </p:blipFill>
        <p:spPr>
          <a:xfrm>
            <a:off x="3952920" y="1831326"/>
            <a:ext cx="4285800" cy="35049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98246-F823-2F25-B193-92B2763C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Risico’s chronisch gebruik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63D5E3-C84B-1DFB-85C0-370DD18FF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nl-NL" sz="2000" dirty="0">
                <a:sym typeface="Wingdings" panose="05000000000000000000" pitchFamily="2" charset="2"/>
              </a:rPr>
              <a:t>Invloed op rijvaardigheid</a:t>
            </a:r>
          </a:p>
          <a:p>
            <a:pPr lvl="1">
              <a:spcBef>
                <a:spcPts val="0"/>
              </a:spcBef>
            </a:pPr>
            <a:r>
              <a:rPr lang="nl-NL" sz="2000" dirty="0" err="1">
                <a:sym typeface="Wingdings" panose="05000000000000000000" pitchFamily="2" charset="2"/>
              </a:rPr>
              <a:t>Temazepam</a:t>
            </a:r>
            <a:endParaRPr lang="nl-NL" sz="2000" dirty="0">
              <a:sym typeface="Wingdings" panose="05000000000000000000" pitchFamily="2" charset="2"/>
            </a:endParaRPr>
          </a:p>
          <a:p>
            <a:pPr lvl="2">
              <a:spcBef>
                <a:spcPts val="0"/>
              </a:spcBef>
            </a:pPr>
            <a:r>
              <a:rPr lang="nl-NL" sz="2000" dirty="0">
                <a:sym typeface="Wingdings" panose="05000000000000000000" pitchFamily="2" charset="2"/>
              </a:rPr>
              <a:t>Tot en met 20 mg: dagelijks gebruik en incidenteel gebruik: t/m 8 uur na inname niet rijden.</a:t>
            </a:r>
          </a:p>
          <a:p>
            <a:pPr lvl="2">
              <a:spcBef>
                <a:spcPts val="0"/>
              </a:spcBef>
            </a:pPr>
            <a:r>
              <a:rPr lang="nl-NL" sz="2000" dirty="0">
                <a:sym typeface="Wingdings" panose="05000000000000000000" pitchFamily="2" charset="2"/>
              </a:rPr>
              <a:t>Meer dan 20 mg: bij dagelijks gebruik niet rijden en incidenteel gebruik: t/m 24 uur na inname niet rijden.</a:t>
            </a:r>
          </a:p>
          <a:p>
            <a:pPr lvl="1">
              <a:spcBef>
                <a:spcPts val="0"/>
              </a:spcBef>
            </a:pPr>
            <a:r>
              <a:rPr lang="nl-NL" sz="2000" dirty="0" err="1">
                <a:sym typeface="Wingdings" panose="05000000000000000000" pitchFamily="2" charset="2"/>
              </a:rPr>
              <a:t>Zolpidem</a:t>
            </a:r>
            <a:endParaRPr lang="nl-NL" sz="2000" dirty="0">
              <a:sym typeface="Wingdings" panose="05000000000000000000" pitchFamily="2" charset="2"/>
            </a:endParaRPr>
          </a:p>
          <a:p>
            <a:pPr lvl="2">
              <a:spcBef>
                <a:spcPts val="0"/>
              </a:spcBef>
            </a:pPr>
            <a:r>
              <a:rPr lang="nl-NL" sz="2000" dirty="0">
                <a:sym typeface="Wingdings" panose="05000000000000000000" pitchFamily="2" charset="2"/>
              </a:rPr>
              <a:t>Tot en met 10 mg voor het slapengaan: eerste 8 uur niet rijden.</a:t>
            </a:r>
          </a:p>
          <a:p>
            <a:pPr lvl="2">
              <a:spcBef>
                <a:spcPts val="0"/>
              </a:spcBef>
            </a:pPr>
            <a:r>
              <a:rPr lang="nl-NL" sz="2000" dirty="0">
                <a:sym typeface="Wingdings" panose="05000000000000000000" pitchFamily="2" charset="2"/>
              </a:rPr>
              <a:t>Meer dan 10 mg voor het slapengaan: eerste 24 uur niet rijden.</a:t>
            </a:r>
          </a:p>
          <a:p>
            <a:pPr lvl="1">
              <a:spcBef>
                <a:spcPts val="0"/>
              </a:spcBef>
            </a:pPr>
            <a:r>
              <a:rPr lang="nl-NL" sz="2000" dirty="0">
                <a:sym typeface="Wingdings" panose="05000000000000000000" pitchFamily="2" charset="2"/>
              </a:rPr>
              <a:t>Zopiclon</a:t>
            </a:r>
          </a:p>
          <a:p>
            <a:pPr lvl="2">
              <a:spcBef>
                <a:spcPts val="0"/>
              </a:spcBef>
            </a:pPr>
            <a:r>
              <a:rPr lang="nl-NL" sz="2000" dirty="0">
                <a:sym typeface="Wingdings" panose="05000000000000000000" pitchFamily="2" charset="2"/>
              </a:rPr>
              <a:t>Tot en met 7,5 mg per dag</a:t>
            </a:r>
            <a:r>
              <a:rPr lang="nl-NL" sz="2000" b="1" dirty="0">
                <a:sym typeface="Wingdings" panose="05000000000000000000" pitchFamily="2" charset="2"/>
              </a:rPr>
              <a:t>: </a:t>
            </a:r>
            <a:r>
              <a:rPr lang="nl-NL" sz="2000" b="1" dirty="0">
                <a:highlight>
                  <a:srgbClr val="FFFF00"/>
                </a:highlight>
                <a:sym typeface="Wingdings" panose="05000000000000000000" pitchFamily="2" charset="2"/>
              </a:rPr>
              <a:t>t/m 16 uur </a:t>
            </a:r>
            <a:r>
              <a:rPr lang="nl-NL" sz="2000" dirty="0">
                <a:sym typeface="Wingdings" panose="05000000000000000000" pitchFamily="2" charset="2"/>
              </a:rPr>
              <a:t>na inname niet rijden.</a:t>
            </a:r>
          </a:p>
          <a:p>
            <a:pPr lvl="2">
              <a:spcBef>
                <a:spcPts val="0"/>
              </a:spcBef>
            </a:pPr>
            <a:r>
              <a:rPr lang="nl-NL" sz="2000" dirty="0">
                <a:sym typeface="Wingdings" panose="05000000000000000000" pitchFamily="2" charset="2"/>
              </a:rPr>
              <a:t>Meer dan 7,5 mg per dag: 24 uur na inname niet rijden.</a:t>
            </a:r>
          </a:p>
        </p:txBody>
      </p:sp>
    </p:spTree>
    <p:extLst>
      <p:ext uri="{BB962C8B-B14F-4D97-AF65-F5344CB8AC3E}">
        <p14:creationId xmlns:p14="http://schemas.microsoft.com/office/powerpoint/2010/main" val="113906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2C6ACB7-752E-7AD5-F783-3EEFFC6485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Nieuwe gebruikers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118F677-AD2D-E8D1-0F4E-4A0D37EA0F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/>
              <a:t>Voorkomen chronisch gebruik</a:t>
            </a:r>
          </a:p>
          <a:p>
            <a:r>
              <a:rPr lang="nl-NL" dirty="0"/>
              <a:t>Rijvaardigheid</a:t>
            </a:r>
          </a:p>
          <a:p>
            <a:r>
              <a:rPr lang="nl-NL" dirty="0"/>
              <a:t>1-3 x per week gebruiken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C46983E5-42CA-3FEC-88CE-DD747EAD563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/>
              <a:t>Afbouwen / Stoppen</a:t>
            </a:r>
          </a:p>
          <a:p>
            <a:r>
              <a:rPr lang="nl-NL" dirty="0"/>
              <a:t>Inzicht in nadelen chronisch gebruik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15FC8260-64A2-D281-8D1D-671BB3FC45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b="1" dirty="0"/>
              <a:t>Chronische gebruikers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8728549-038B-C122-BD8E-B093A1E43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Type gebruikers</a:t>
            </a:r>
          </a:p>
        </p:txBody>
      </p:sp>
    </p:spTree>
    <p:extLst>
      <p:ext uri="{BB962C8B-B14F-4D97-AF65-F5344CB8AC3E}">
        <p14:creationId xmlns:p14="http://schemas.microsoft.com/office/powerpoint/2010/main" val="2888836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E6953-5AEC-AF4F-430D-B7D6FE6CF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Praktische aanpak / afspraken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2163B6-AF95-0B17-6EDD-D464E3CE5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833" y="1918448"/>
            <a:ext cx="9130351" cy="434587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nl-NL" sz="2400" dirty="0"/>
              <a:t>Standaard dosering: 1-3 per week 1 capsule/tablet zo nodig voor de nacht (</a:t>
            </a:r>
            <a:r>
              <a:rPr lang="nl-NL" sz="2400" dirty="0" err="1"/>
              <a:t>ipv</a:t>
            </a:r>
            <a:r>
              <a:rPr lang="nl-NL" sz="2400" dirty="0"/>
              <a:t> 1 maal per dag 1 capsule/tablet zo nodig voor de nacht)</a:t>
            </a:r>
          </a:p>
          <a:p>
            <a:pPr>
              <a:spcBef>
                <a:spcPts val="600"/>
              </a:spcBef>
            </a:pPr>
            <a:r>
              <a:rPr lang="nl-NL" sz="2400" dirty="0"/>
              <a:t>Prijs goede motivatie om het niet/minder te gebruiken!</a:t>
            </a:r>
          </a:p>
          <a:p>
            <a:pPr>
              <a:spcBef>
                <a:spcPts val="600"/>
              </a:spcBef>
            </a:pPr>
            <a:r>
              <a:rPr lang="nl-NL" sz="2400" dirty="0"/>
              <a:t>Rijveiligmetmedicijnen.nl staat standaard op elk etiket</a:t>
            </a:r>
          </a:p>
          <a:p>
            <a:pPr>
              <a:spcBef>
                <a:spcPts val="600"/>
              </a:spcBef>
            </a:pPr>
            <a:r>
              <a:rPr lang="nl-NL" sz="2400" dirty="0"/>
              <a:t>Wijziging aantal/aanvraag recept bij assistente huisarts reden tot afspraak bij huisarts</a:t>
            </a:r>
          </a:p>
          <a:p>
            <a:pPr>
              <a:spcBef>
                <a:spcPts val="600"/>
              </a:spcBef>
            </a:pPr>
            <a:r>
              <a:rPr lang="nl-NL" sz="2400" dirty="0"/>
              <a:t>Zopiclon gebruikers omzetten naar Zopiclon of </a:t>
            </a:r>
            <a:r>
              <a:rPr lang="nl-NL" sz="2400" dirty="0" err="1"/>
              <a:t>Temazepam</a:t>
            </a:r>
            <a:endParaRPr lang="nl-NL" sz="2400" dirty="0"/>
          </a:p>
          <a:p>
            <a:pPr>
              <a:spcBef>
                <a:spcPts val="600"/>
              </a:spcBef>
            </a:pPr>
            <a:r>
              <a:rPr lang="nl-NL" sz="2400" dirty="0"/>
              <a:t>Controle baxters; alleen </a:t>
            </a:r>
            <a:r>
              <a:rPr lang="nl-NL" sz="2400" dirty="0" err="1"/>
              <a:t>benzo’s</a:t>
            </a:r>
            <a:r>
              <a:rPr lang="nl-NL" sz="2400" dirty="0"/>
              <a:t> met B2 in baxter toegestaan</a:t>
            </a:r>
          </a:p>
          <a:p>
            <a:pPr>
              <a:spcBef>
                <a:spcPts val="600"/>
              </a:spcBef>
            </a:pPr>
            <a:r>
              <a:rPr lang="nl-NL" sz="2400" dirty="0"/>
              <a:t>Onderscheid aanpak nieuwe </a:t>
            </a:r>
            <a:r>
              <a:rPr lang="nl-NL" sz="2400" dirty="0">
                <a:sym typeface="Wingdings" panose="05000000000000000000" pitchFamily="2" charset="2"/>
              </a:rPr>
              <a:t> </a:t>
            </a:r>
            <a:r>
              <a:rPr lang="nl-NL" sz="2400" dirty="0"/>
              <a:t>chronische gebruikers</a:t>
            </a:r>
          </a:p>
          <a:p>
            <a:pPr>
              <a:spcBef>
                <a:spcPts val="600"/>
              </a:spcBef>
            </a:pPr>
            <a:r>
              <a:rPr lang="nl-NL" sz="2400" dirty="0"/>
              <a:t>Artikel over risico’s chronisch gebruik </a:t>
            </a:r>
            <a:r>
              <a:rPr lang="nl-NL" sz="2400" dirty="0" err="1"/>
              <a:t>benzo’s</a:t>
            </a:r>
            <a:r>
              <a:rPr lang="nl-NL" sz="2400" dirty="0"/>
              <a:t> en </a:t>
            </a:r>
            <a:r>
              <a:rPr lang="nl-NL" sz="2400" dirty="0" err="1"/>
              <a:t>benzomoe</a:t>
            </a:r>
            <a:r>
              <a:rPr lang="nl-NL" sz="2400" dirty="0"/>
              <a:t> project in lokale krant</a:t>
            </a:r>
          </a:p>
          <a:p>
            <a:pPr>
              <a:spcBef>
                <a:spcPts val="600"/>
              </a:spcBef>
            </a:pPr>
            <a:r>
              <a:rPr lang="nl-NL" sz="2400" dirty="0"/>
              <a:t>Lezing slaaptherapeut &amp; doorverwijzen door huisarts naar slaaptherapeut</a:t>
            </a:r>
          </a:p>
        </p:txBody>
      </p:sp>
    </p:spTree>
    <p:extLst>
      <p:ext uri="{BB962C8B-B14F-4D97-AF65-F5344CB8AC3E}">
        <p14:creationId xmlns:p14="http://schemas.microsoft.com/office/powerpoint/2010/main" val="1995934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220F569-5CC3-92AC-8C0C-2DDD52E00B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6477800"/>
              </p:ext>
            </p:extLst>
          </p:nvPr>
        </p:nvGraphicFramePr>
        <p:xfrm>
          <a:off x="268941" y="17929"/>
          <a:ext cx="1167204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Medicijnen">
            <a:extLst>
              <a:ext uri="{FF2B5EF4-FFF2-40B4-BE49-F238E27FC236}">
                <a16:creationId xmlns:a16="http://schemas.microsoft.com/office/drawing/2014/main" id="{DDB7FE92-2DF4-3D1A-F278-6CC3CD05A4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28445" y="366949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77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93476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Definities NHG (2014) 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Slapeloosheid: minstens driemaal per week slecht in- en/of doorslapen gepaard gaande met slechter functioneren overdag.</a:t>
            </a:r>
          </a:p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Vermeende slapeloosheid: klachten over slecht slapen, zonder klachten over het functioneren overdag.</a:t>
            </a:r>
          </a:p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Overige slaapstoornissen: OSAS, restless-legssyndroom, nachtelijke kuitkrampen, narcolepsie.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Definities NHG </a:t>
            </a:r>
          </a:p>
        </p:txBody>
      </p:sp>
      <p:sp>
        <p:nvSpPr>
          <p:cNvPr id="47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Chronisch gebruik slaapmiddelen: gebruik van slaapmiddelen gedurende meer dan zestig dagen in de afgelopen drie maanden.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Epidemiologie</a:t>
            </a:r>
          </a:p>
        </p:txBody>
      </p:sp>
      <p:sp>
        <p:nvSpPr>
          <p:cNvPr id="49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12-16-jarigen: 8 procent slaapproblemen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40-50-jarigen: 19 procent slaapproblemen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  <a:ea typeface="Microsoft YaHei"/>
              </a:rPr>
              <a:t>75-plussers: 28 procent </a:t>
            </a:r>
            <a:r>
              <a:rPr lang="nl-NL" sz="3200" spc="-1">
                <a:solidFill>
                  <a:srgbClr val="000000"/>
                </a:solidFill>
                <a:latin typeface="Calibri"/>
              </a:rPr>
              <a:t>slaapproblemen 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Voor alle leeftijdsgroepen geldt dat meer vrouwen dan mannen slaapproblemen rapporteren.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Anamnese</a:t>
            </a:r>
          </a:p>
        </p:txBody>
      </p:sp>
      <p:sp>
        <p:nvSpPr>
          <p:cNvPr id="51" name="TextShape 2"/>
          <p:cNvSpPr txBox="1"/>
          <p:nvPr/>
        </p:nvSpPr>
        <p:spPr>
          <a:xfrm>
            <a:off x="2294760" y="141444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opvattingen, cognities en gevoelens over de slapeloosheid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gedrag in relatie tot de klachten (angst om te gaan slapen, vermijdingsgedrag, langer uitslapen, vroeger naar bed gaan, dutjes doen)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het bestaan van acute of chronische psychosociale en/of werkgerelateerde problematiek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Anamnese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verstoring van het dag-nachtritme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tijdsbesteding in de avonduren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klachten passend bij psychiatrische aandoeningen, vooral depressie en angst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lichamelijke klachten en aandoeningen die het slechte slapen kunnen verklaren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gebruik van alcohol, cafeïne, (soft)drugs of het stoppen daarmee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Anamnese</a:t>
            </a:r>
          </a:p>
        </p:txBody>
      </p:sp>
      <p:sp>
        <p:nvSpPr>
          <p:cNvPr id="55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gebruik van geneesmiddelen, zoals SSRI’s, of zonder afbouwen stoppen met SSRI’s of TCA’s.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  <a:ea typeface="Microsoft YaHei"/>
              </a:rPr>
              <a:t>aanwijzingen voor een van de overige slaapstoornissen (tevens heteroanamnese): perioden van ademstilstand tijdens de slaap, </a:t>
            </a:r>
            <a:r>
              <a:rPr lang="nl-NL" sz="3200" spc="-1">
                <a:solidFill>
                  <a:srgbClr val="000000"/>
                </a:solidFill>
                <a:latin typeface="Calibri"/>
              </a:rPr>
              <a:t>snurken, rusteloze benen, kuitkrampen, acute slaapaanvallen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nl-NL" sz="3200" spc="-1">
                <a:solidFill>
                  <a:srgbClr val="000000"/>
                </a:solidFill>
                <a:latin typeface="Calibri"/>
              </a:rPr>
              <a:t>late inslaaptijden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343080" indent="-342720" defTabSz="91440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LO en AO</a:t>
            </a:r>
          </a:p>
        </p:txBody>
      </p:sp>
      <p:sp>
        <p:nvSpPr>
          <p:cNvPr id="57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LO: op indicatie (bij lichamelijke klachten)</a:t>
            </a:r>
          </a:p>
          <a:p>
            <a:pPr marL="432000" indent="-324000" defTabSz="9144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spc="-1">
                <a:solidFill>
                  <a:srgbClr val="000000"/>
                </a:solidFill>
                <a:latin typeface="Calibri"/>
              </a:rPr>
              <a:t>AO: slaapdagboek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Pakket</Template>
  <TotalTime>1478</TotalTime>
  <Words>874</Words>
  <Application>Microsoft Office PowerPoint</Application>
  <PresentationFormat>Breedbeeld</PresentationFormat>
  <Paragraphs>118</Paragraphs>
  <Slides>23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Calibri</vt:lpstr>
      <vt:lpstr>Gill Sans MT</vt:lpstr>
      <vt:lpstr>Times New Roman</vt:lpstr>
      <vt:lpstr>Wingdings</vt:lpstr>
      <vt:lpstr>Pakket</vt:lpstr>
      <vt:lpstr>Office Theme</vt:lpstr>
      <vt:lpstr>FTO Slaapstoornissen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Gebruikers benzodiazepines</vt:lpstr>
      <vt:lpstr>cijfers</vt:lpstr>
      <vt:lpstr>Prescriptiecijfers</vt:lpstr>
      <vt:lpstr>Prescriptiecijfers</vt:lpstr>
      <vt:lpstr>Risico’s chronisch gebruik</vt:lpstr>
      <vt:lpstr>Risico’s chronisch gebruik</vt:lpstr>
      <vt:lpstr>Type gebruikers</vt:lpstr>
      <vt:lpstr>Praktische aanpak / afspraken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FTO Slaapstoornissen</dc:title>
  <dc:creator>Marcelina van Haaften</dc:creator>
  <cp:lastModifiedBy>user104@GRAVELANDS08883.CGM.LOCAL</cp:lastModifiedBy>
  <cp:revision>14</cp:revision>
  <dcterms:created xsi:type="dcterms:W3CDTF">2022-10-29T17:32:55Z</dcterms:created>
  <dcterms:modified xsi:type="dcterms:W3CDTF">2024-09-25T12:28:54Z</dcterms:modified>
</cp:coreProperties>
</file>