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56" r:id="rId2"/>
    <p:sldId id="272" r:id="rId3"/>
    <p:sldId id="320" r:id="rId4"/>
    <p:sldId id="318" r:id="rId5"/>
    <p:sldId id="319" r:id="rId6"/>
    <p:sldId id="321" r:id="rId7"/>
    <p:sldId id="322" r:id="rId8"/>
    <p:sldId id="316" r:id="rId9"/>
    <p:sldId id="273" r:id="rId10"/>
    <p:sldId id="293" r:id="rId11"/>
    <p:sldId id="323" r:id="rId12"/>
    <p:sldId id="324" r:id="rId13"/>
    <p:sldId id="278" r:id="rId14"/>
    <p:sldId id="267" r:id="rId15"/>
    <p:sldId id="325" r:id="rId16"/>
    <p:sldId id="326" r:id="rId17"/>
    <p:sldId id="280" r:id="rId18"/>
    <p:sldId id="327" r:id="rId19"/>
    <p:sldId id="328" r:id="rId20"/>
    <p:sldId id="329" r:id="rId21"/>
    <p:sldId id="330" r:id="rId22"/>
    <p:sldId id="279" r:id="rId23"/>
    <p:sldId id="281" r:id="rId24"/>
    <p:sldId id="292" r:id="rId25"/>
    <p:sldId id="266" r:id="rId26"/>
    <p:sldId id="284" r:id="rId27"/>
    <p:sldId id="303" r:id="rId28"/>
    <p:sldId id="309" r:id="rId29"/>
    <p:sldId id="271" r:id="rId30"/>
    <p:sldId id="282" r:id="rId31"/>
    <p:sldId id="262" r:id="rId32"/>
    <p:sldId id="304" r:id="rId33"/>
    <p:sldId id="283" r:id="rId34"/>
    <p:sldId id="274" r:id="rId35"/>
    <p:sldId id="333" r:id="rId36"/>
    <p:sldId id="334" r:id="rId37"/>
  </p:sldIdLst>
  <p:sldSz cx="9753600" cy="7315200"/>
  <p:notesSz cx="6858000" cy="9144000"/>
  <p:embeddedFontLst>
    <p:embeddedFont>
      <p:font typeface="TT Fors" panose="020B0604020202020204" charset="0"/>
      <p:regular r:id="rId39"/>
    </p:embeddedFont>
    <p:embeddedFont>
      <p:font typeface="TT Fors Bold" panose="020B0604020202020204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9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18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A9BDA-1FA5-4EF1-88F0-83BD4A90F208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C3E3B-3F50-4417-9278-B2C663FD2BA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24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4D5156"/>
                </a:solidFill>
                <a:effectLst/>
                <a:latin typeface="Google Sans"/>
              </a:rPr>
              <a:t>Om een wegwerp </a:t>
            </a:r>
            <a:r>
              <a:rPr lang="nl-NL" b="0" i="0" dirty="0" err="1">
                <a:solidFill>
                  <a:srgbClr val="4D5156"/>
                </a:solidFill>
                <a:effectLst/>
                <a:latin typeface="Google Sans"/>
              </a:rPr>
              <a:t>vape</a:t>
            </a:r>
            <a:r>
              <a:rPr lang="nl-NL" b="0" i="0" dirty="0">
                <a:solidFill>
                  <a:srgbClr val="4D5156"/>
                </a:solidFill>
                <a:effectLst/>
                <a:latin typeface="Google Sans"/>
              </a:rPr>
              <a:t> pen te gebruiken, </a:t>
            </a:r>
            <a:r>
              <a:rPr lang="nl-NL" b="0" i="0" dirty="0">
                <a:solidFill>
                  <a:srgbClr val="040C28"/>
                </a:solidFill>
                <a:effectLst/>
                <a:latin typeface="Google Sans"/>
              </a:rPr>
              <a:t>haal je hem uit de verpakking en inhaleer je op de mondstuk.</a:t>
            </a:r>
            <a:r>
              <a:rPr lang="nl-NL" b="0" i="0" dirty="0">
                <a:solidFill>
                  <a:srgbClr val="4D5156"/>
                </a:solidFill>
                <a:effectLst/>
                <a:latin typeface="Google Sans"/>
              </a:rPr>
              <a:t> </a:t>
            </a:r>
            <a:r>
              <a:rPr lang="nl-NL" b="0" i="0" dirty="0">
                <a:solidFill>
                  <a:srgbClr val="040C28"/>
                </a:solidFill>
                <a:effectLst/>
                <a:latin typeface="Google Sans"/>
              </a:rPr>
              <a:t>De pen zal automatisch opwarmen en de e-liquid verdampen</a:t>
            </a:r>
            <a:r>
              <a:rPr lang="nl-NL" b="0" i="0" dirty="0">
                <a:solidFill>
                  <a:srgbClr val="4D5156"/>
                </a:solidFill>
                <a:effectLst/>
                <a:latin typeface="Google Sans"/>
              </a:rPr>
              <a:t>. De meeste wegwerp </a:t>
            </a:r>
            <a:r>
              <a:rPr lang="nl-NL" b="0" i="0" dirty="0" err="1">
                <a:solidFill>
                  <a:srgbClr val="4D5156"/>
                </a:solidFill>
                <a:effectLst/>
                <a:latin typeface="Google Sans"/>
              </a:rPr>
              <a:t>vape</a:t>
            </a:r>
            <a:r>
              <a:rPr lang="nl-NL" b="0" i="0" dirty="0">
                <a:solidFill>
                  <a:srgbClr val="4D5156"/>
                </a:solidFill>
                <a:effectLst/>
                <a:latin typeface="Google Sans"/>
              </a:rPr>
              <a:t> pennen bevatten genoeg e-liquid voor ongeveer 200-250 trekjes, waarna ze weggegooid kunnen worden bij het afval.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0B46C-2927-204D-99DD-8106EE611B6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05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9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4642418"/>
            <a:ext cx="8525000" cy="1082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0"/>
              </a:lnSpc>
            </a:pPr>
            <a:r>
              <a:rPr lang="en-US" sz="3050" spc="-146" dirty="0">
                <a:solidFill>
                  <a:srgbClr val="000000"/>
                </a:solidFill>
                <a:latin typeface="TT Fors"/>
              </a:rPr>
              <a:t>Apotheker in de </a:t>
            </a:r>
            <a:r>
              <a:rPr lang="en-US" sz="3050" spc="-146" dirty="0" err="1">
                <a:solidFill>
                  <a:srgbClr val="000000"/>
                </a:solidFill>
                <a:latin typeface="TT Fors"/>
              </a:rPr>
              <a:t>klas</a:t>
            </a:r>
            <a:endParaRPr lang="en-US" sz="3050" spc="-146" dirty="0">
              <a:solidFill>
                <a:srgbClr val="000000"/>
              </a:solidFill>
              <a:latin typeface="TT Fors"/>
            </a:endParaRPr>
          </a:p>
          <a:p>
            <a:pPr algn="ctr">
              <a:lnSpc>
                <a:spcPts val="4270"/>
              </a:lnSpc>
            </a:pPr>
            <a:r>
              <a:rPr lang="en-US" sz="3050" spc="-146" dirty="0" err="1">
                <a:solidFill>
                  <a:srgbClr val="000000"/>
                </a:solidFill>
                <a:latin typeface="TT Fors"/>
              </a:rPr>
              <a:t>Oosterhoogebrugschool</a:t>
            </a:r>
            <a:r>
              <a:rPr lang="en-US" sz="3050" spc="-146" dirty="0">
                <a:solidFill>
                  <a:srgbClr val="000000"/>
                </a:solidFill>
                <a:latin typeface="TT Fors"/>
              </a:rPr>
              <a:t> 22 </a:t>
            </a:r>
            <a:r>
              <a:rPr lang="en-US" sz="3050" spc="-146" dirty="0" err="1">
                <a:solidFill>
                  <a:srgbClr val="000000"/>
                </a:solidFill>
                <a:latin typeface="TT Fors"/>
              </a:rPr>
              <a:t>mei</a:t>
            </a:r>
            <a:r>
              <a:rPr lang="en-US" sz="3050" spc="-146" dirty="0">
                <a:solidFill>
                  <a:srgbClr val="000000"/>
                </a:solidFill>
                <a:latin typeface="TT Fors"/>
              </a:rPr>
              <a:t> 2024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952619" y="2571006"/>
            <a:ext cx="4082802" cy="1468121"/>
            <a:chOff x="0" y="0"/>
            <a:chExt cx="5443736" cy="1957494"/>
          </a:xfrm>
        </p:grpSpPr>
        <p:sp>
          <p:nvSpPr>
            <p:cNvPr id="4" name="TextBox 4"/>
            <p:cNvSpPr txBox="1"/>
            <p:nvPr/>
          </p:nvSpPr>
          <p:spPr>
            <a:xfrm>
              <a:off x="289962" y="-123825"/>
              <a:ext cx="4863811" cy="1363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09"/>
                </a:lnSpc>
              </a:pPr>
              <a:r>
                <a:rPr lang="en-US" sz="6149" spc="-295" dirty="0" err="1">
                  <a:solidFill>
                    <a:srgbClr val="000000"/>
                  </a:solidFill>
                  <a:latin typeface="TT Fors Bold"/>
                </a:rPr>
                <a:t>Vapen</a:t>
              </a:r>
              <a:endParaRPr lang="en-US" sz="6149" spc="-295" dirty="0">
                <a:solidFill>
                  <a:srgbClr val="000000"/>
                </a:solidFill>
                <a:latin typeface="TT Fors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204384"/>
              <a:ext cx="5443736" cy="753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0"/>
                </a:lnSpc>
              </a:pPr>
              <a:r>
                <a:rPr lang="en-US" sz="3450">
                  <a:solidFill>
                    <a:srgbClr val="FFFFFF"/>
                  </a:solidFill>
                  <a:latin typeface="TT Fors Bold"/>
                </a:rPr>
                <a:t>#jouwkeuze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019C4BD-3693-A8B1-9AE4-1390FC48DE8A}"/>
              </a:ext>
            </a:extLst>
          </p:cNvPr>
          <p:cNvSpPr txBox="1"/>
          <p:nvPr/>
        </p:nvSpPr>
        <p:spPr>
          <a:xfrm>
            <a:off x="533400" y="457200"/>
            <a:ext cx="8534400" cy="1063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Wat zit er in </a:t>
            </a: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een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 vape?</a:t>
            </a:r>
          </a:p>
        </p:txBody>
      </p:sp>
      <p:pic>
        <p:nvPicPr>
          <p:cNvPr id="3074" name="Picture 2" descr="E-sigaret en shisha-pen - Trimbos-instituut">
            <a:extLst>
              <a:ext uri="{FF2B5EF4-FFF2-40B4-BE49-F238E27FC236}">
                <a16:creationId xmlns:a16="http://schemas.microsoft.com/office/drawing/2014/main" id="{2E9E58DF-4652-24F3-6D5B-01DB6A80F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7239000" cy="52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68CF39-940E-EEFB-9A45-0B1C444CD755}"/>
              </a:ext>
            </a:extLst>
          </p:cNvPr>
          <p:cNvSpPr txBox="1"/>
          <p:nvPr/>
        </p:nvSpPr>
        <p:spPr>
          <a:xfrm>
            <a:off x="1600200" y="6483365"/>
            <a:ext cx="28458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 err="1">
                <a:solidFill>
                  <a:srgbClr val="374151"/>
                </a:solidFill>
                <a:effectLst/>
                <a:latin typeface="TT Fors" panose="020B0604020202020204" charset="0"/>
              </a:rPr>
              <a:t>Hervulbare</a:t>
            </a:r>
            <a:r>
              <a:rPr lang="nl-NL" sz="2000" b="0" i="0" dirty="0">
                <a:solidFill>
                  <a:srgbClr val="374151"/>
                </a:solidFill>
                <a:effectLst/>
                <a:latin typeface="TT Fors" panose="020B0604020202020204" charset="0"/>
              </a:rPr>
              <a:t> </a:t>
            </a:r>
            <a:r>
              <a:rPr lang="nl-NL" sz="2000" b="0" i="0" dirty="0" err="1">
                <a:solidFill>
                  <a:srgbClr val="374151"/>
                </a:solidFill>
                <a:effectLst/>
                <a:latin typeface="TT Fors" panose="020B0604020202020204" charset="0"/>
              </a:rPr>
              <a:t>vape</a:t>
            </a:r>
            <a:endParaRPr lang="nl-NL" sz="2000" dirty="0">
              <a:latin typeface="TT Fors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95E3D2-49A9-33F8-5891-15DA2B0F3C33}"/>
              </a:ext>
            </a:extLst>
          </p:cNvPr>
          <p:cNvSpPr txBox="1"/>
          <p:nvPr/>
        </p:nvSpPr>
        <p:spPr>
          <a:xfrm>
            <a:off x="4876800" y="6513764"/>
            <a:ext cx="284580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>
                <a:solidFill>
                  <a:srgbClr val="374151"/>
                </a:solidFill>
                <a:effectLst/>
                <a:latin typeface="TT Fors" panose="020B0604020202020204" charset="0"/>
              </a:rPr>
              <a:t>Wegwerp-</a:t>
            </a:r>
            <a:r>
              <a:rPr lang="nl-NL" sz="2000" b="0" i="0" dirty="0" err="1">
                <a:solidFill>
                  <a:srgbClr val="374151"/>
                </a:solidFill>
                <a:effectLst/>
                <a:latin typeface="TT Fors" panose="020B0604020202020204" charset="0"/>
              </a:rPr>
              <a:t>vape</a:t>
            </a:r>
            <a:r>
              <a:rPr lang="nl-NL" sz="2000" b="0" i="0" dirty="0">
                <a:solidFill>
                  <a:srgbClr val="374151"/>
                </a:solidFill>
                <a:effectLst/>
                <a:latin typeface="TT Fors" panose="020B0604020202020204" charset="0"/>
              </a:rPr>
              <a:t>  </a:t>
            </a:r>
            <a:endParaRPr lang="nl-NL" sz="2000" dirty="0">
              <a:latin typeface="TT For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4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208FBBA-A6FC-F891-3DF0-7638268906A9}"/>
              </a:ext>
            </a:extLst>
          </p:cNvPr>
          <p:cNvSpPr txBox="1"/>
          <p:nvPr/>
        </p:nvSpPr>
        <p:spPr>
          <a:xfrm>
            <a:off x="1752600" y="359126"/>
            <a:ext cx="6439761" cy="5361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Wat zit er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eigenlijk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in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een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sigaret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? </a:t>
            </a:r>
          </a:p>
          <a:p>
            <a:pPr algn="ctr">
              <a:lnSpc>
                <a:spcPts val="8605"/>
              </a:lnSpc>
            </a:pPr>
            <a:endParaRPr lang="en-US" sz="5400" spc="-295" dirty="0">
              <a:solidFill>
                <a:srgbClr val="000000"/>
              </a:solidFill>
              <a:latin typeface="TT Fors Bold"/>
            </a:endParaRPr>
          </a:p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En in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een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‘vape’?</a:t>
            </a:r>
          </a:p>
          <a:p>
            <a:pPr algn="ctr">
              <a:lnSpc>
                <a:spcPts val="8605"/>
              </a:lnSpc>
            </a:pPr>
            <a:endParaRPr lang="en-US" sz="3200" spc="-295" dirty="0">
              <a:solidFill>
                <a:srgbClr val="000000"/>
              </a:solidFill>
              <a:latin typeface="TT Fors Bold"/>
            </a:endParaRPr>
          </a:p>
        </p:txBody>
      </p:sp>
    </p:spTree>
    <p:extLst>
      <p:ext uri="{BB962C8B-B14F-4D97-AF65-F5344CB8AC3E}">
        <p14:creationId xmlns:p14="http://schemas.microsoft.com/office/powerpoint/2010/main" val="22849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208FBBA-A6FC-F891-3DF0-7638268906A9}"/>
              </a:ext>
            </a:extLst>
          </p:cNvPr>
          <p:cNvSpPr txBox="1"/>
          <p:nvPr/>
        </p:nvSpPr>
        <p:spPr>
          <a:xfrm>
            <a:off x="1752600" y="359126"/>
            <a:ext cx="6439761" cy="7567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Er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zitten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minder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schadelijke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stoffen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in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een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‘vape’ dan in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een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sigaret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? </a:t>
            </a:r>
          </a:p>
          <a:p>
            <a:pPr algn="ctr">
              <a:lnSpc>
                <a:spcPts val="8605"/>
              </a:lnSpc>
            </a:pPr>
            <a:endParaRPr lang="en-US" sz="5400" spc="-295" dirty="0">
              <a:solidFill>
                <a:srgbClr val="000000"/>
              </a:solidFill>
              <a:latin typeface="TT Fors Bold"/>
            </a:endParaRPr>
          </a:p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Ja (G)	Nee (R)</a:t>
            </a:r>
          </a:p>
          <a:p>
            <a:pPr algn="ctr">
              <a:lnSpc>
                <a:spcPts val="8605"/>
              </a:lnSpc>
            </a:pPr>
            <a:endParaRPr lang="en-US" sz="3200" spc="-295" dirty="0">
              <a:solidFill>
                <a:srgbClr val="000000"/>
              </a:solidFill>
              <a:latin typeface="TT Fors Bold"/>
            </a:endParaRPr>
          </a:p>
        </p:txBody>
      </p:sp>
    </p:spTree>
    <p:extLst>
      <p:ext uri="{BB962C8B-B14F-4D97-AF65-F5344CB8AC3E}">
        <p14:creationId xmlns:p14="http://schemas.microsoft.com/office/powerpoint/2010/main" val="3304873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8.200+ Doodshoofd Symbool Stockfoto's, afbeeldingen en ...">
            <a:extLst>
              <a:ext uri="{FF2B5EF4-FFF2-40B4-BE49-F238E27FC236}">
                <a16:creationId xmlns:a16="http://schemas.microsoft.com/office/drawing/2014/main" id="{B1251239-60F9-4BC9-D815-A5AA7F8E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335" y="6218821"/>
            <a:ext cx="763642" cy="76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1133785" y="2478137"/>
            <a:ext cx="7705414" cy="2166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09"/>
              </a:lnSpc>
            </a:pPr>
            <a:r>
              <a:rPr lang="en-US" sz="6149" spc="-295" dirty="0" err="1">
                <a:solidFill>
                  <a:srgbClr val="000000"/>
                </a:solidFill>
                <a:latin typeface="TT Fors Bold"/>
              </a:rPr>
              <a:t>Schadelijke</a:t>
            </a:r>
            <a:r>
              <a:rPr lang="en-US" sz="6149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6149" spc="-295" dirty="0" err="1">
                <a:solidFill>
                  <a:srgbClr val="000000"/>
                </a:solidFill>
                <a:latin typeface="TT Fors Bold"/>
              </a:rPr>
              <a:t>stoffen</a:t>
            </a:r>
            <a:r>
              <a:rPr lang="en-US" sz="6149" spc="-295" dirty="0">
                <a:solidFill>
                  <a:srgbClr val="000000"/>
                </a:solidFill>
                <a:latin typeface="TT Fors Bold"/>
              </a:rPr>
              <a:t> in vapes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23E55B3F-9C68-D3F1-7779-40D9D7E1D9AF}"/>
              </a:ext>
            </a:extLst>
          </p:cNvPr>
          <p:cNvSpPr/>
          <p:nvPr/>
        </p:nvSpPr>
        <p:spPr>
          <a:xfrm rot="16943218" flipV="1">
            <a:off x="3092450" y="1794255"/>
            <a:ext cx="1320937" cy="373165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DB575-A6E8-BBAF-16F0-700AF5482DD9}"/>
              </a:ext>
            </a:extLst>
          </p:cNvPr>
          <p:cNvSpPr txBox="1"/>
          <p:nvPr/>
        </p:nvSpPr>
        <p:spPr>
          <a:xfrm>
            <a:off x="3657600" y="654836"/>
            <a:ext cx="4878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0" i="0" dirty="0">
                <a:solidFill>
                  <a:srgbClr val="374151"/>
                </a:solidFill>
                <a:effectLst/>
                <a:latin typeface="TT Fors" panose="020B0604020202020204" charset="0"/>
              </a:rPr>
              <a:t>Nicotine</a:t>
            </a:r>
            <a:endParaRPr lang="nl-NL" sz="4000" dirty="0">
              <a:latin typeface="TT Fors" panose="020B0604020202020204" charset="0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B5693021-D448-4096-3154-BC9D339440F9}"/>
              </a:ext>
            </a:extLst>
          </p:cNvPr>
          <p:cNvSpPr/>
          <p:nvPr/>
        </p:nvSpPr>
        <p:spPr>
          <a:xfrm rot="7715995" flipV="1">
            <a:off x="2858498" y="5032747"/>
            <a:ext cx="1320937" cy="373165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09FC2D16-6FED-2A78-6134-F5560C6DD40D}"/>
              </a:ext>
            </a:extLst>
          </p:cNvPr>
          <p:cNvSpPr/>
          <p:nvPr/>
        </p:nvSpPr>
        <p:spPr>
          <a:xfrm rot="739313">
            <a:off x="5911864" y="4742036"/>
            <a:ext cx="1160972" cy="472305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C30A9C-A084-EB58-8D00-1EA736FCE53A}"/>
              </a:ext>
            </a:extLst>
          </p:cNvPr>
          <p:cNvSpPr txBox="1"/>
          <p:nvPr/>
        </p:nvSpPr>
        <p:spPr>
          <a:xfrm>
            <a:off x="5481977" y="6140010"/>
            <a:ext cx="4878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>
                <a:solidFill>
                  <a:srgbClr val="374151"/>
                </a:solidFill>
                <a:effectLst/>
                <a:latin typeface="TT Fors" panose="020B0604020202020204" charset="0"/>
              </a:rPr>
              <a:t>Kankerverwekkende </a:t>
            </a:r>
          </a:p>
          <a:p>
            <a:r>
              <a:rPr lang="nl-NL" sz="2000" b="0" i="0" dirty="0">
                <a:solidFill>
                  <a:srgbClr val="374151"/>
                </a:solidFill>
                <a:effectLst/>
                <a:latin typeface="TT Fors" panose="020B0604020202020204" charset="0"/>
              </a:rPr>
              <a:t>chemicaliën</a:t>
            </a:r>
            <a:endParaRPr lang="nl-NL" sz="2000" dirty="0">
              <a:latin typeface="TT Fors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5BB7C-E54F-83A0-4990-296DE184C4BA}"/>
              </a:ext>
            </a:extLst>
          </p:cNvPr>
          <p:cNvSpPr txBox="1"/>
          <p:nvPr/>
        </p:nvSpPr>
        <p:spPr>
          <a:xfrm>
            <a:off x="855258" y="3992758"/>
            <a:ext cx="4878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>
                <a:solidFill>
                  <a:srgbClr val="374151"/>
                </a:solidFill>
                <a:effectLst/>
                <a:latin typeface="TT Fors" panose="020B0604020202020204" charset="0"/>
              </a:rPr>
              <a:t>Ultrafijne </a:t>
            </a:r>
          </a:p>
          <a:p>
            <a:r>
              <a:rPr lang="nl-NL" sz="2000" b="0" i="0" dirty="0">
                <a:solidFill>
                  <a:srgbClr val="374151"/>
                </a:solidFill>
                <a:effectLst/>
                <a:latin typeface="TT Fors" panose="020B0604020202020204" charset="0"/>
              </a:rPr>
              <a:t>deeltjes</a:t>
            </a:r>
            <a:endParaRPr lang="nl-NL" sz="2000" dirty="0">
              <a:latin typeface="TT Fors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268CAE-B76E-EF85-D9FE-964685E0D7D6}"/>
              </a:ext>
            </a:extLst>
          </p:cNvPr>
          <p:cNvSpPr txBox="1"/>
          <p:nvPr/>
        </p:nvSpPr>
        <p:spPr>
          <a:xfrm>
            <a:off x="1447800" y="5827110"/>
            <a:ext cx="2845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>
                <a:solidFill>
                  <a:srgbClr val="374151"/>
                </a:solidFill>
                <a:effectLst/>
                <a:latin typeface="TT Fors" panose="020B0604020202020204" charset="0"/>
              </a:rPr>
              <a:t>Zware metalen zoals nikkel, tin en lood</a:t>
            </a:r>
            <a:endParaRPr lang="nl-NL" sz="2000" dirty="0">
              <a:latin typeface="TT Fors" panose="020B0604020202020204" charset="0"/>
            </a:endParaRP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43AD0468-5F6D-33FA-7ECC-3FD6716CFCB8}"/>
              </a:ext>
            </a:extLst>
          </p:cNvPr>
          <p:cNvSpPr/>
          <p:nvPr/>
        </p:nvSpPr>
        <p:spPr>
          <a:xfrm rot="4346492">
            <a:off x="4315245" y="5256014"/>
            <a:ext cx="1600397" cy="386638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C74EC0C9-ECDE-0321-E149-6E13BCACD5C4}"/>
              </a:ext>
            </a:extLst>
          </p:cNvPr>
          <p:cNvSpPr/>
          <p:nvPr/>
        </p:nvSpPr>
        <p:spPr>
          <a:xfrm rot="10800000" flipV="1">
            <a:off x="2065236" y="4390733"/>
            <a:ext cx="1320937" cy="373165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9610FE-DB95-A7EB-A07E-D9308CE4FEBA}"/>
              </a:ext>
            </a:extLst>
          </p:cNvPr>
          <p:cNvSpPr txBox="1"/>
          <p:nvPr/>
        </p:nvSpPr>
        <p:spPr>
          <a:xfrm>
            <a:off x="7132509" y="4489010"/>
            <a:ext cx="1857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dirty="0">
                <a:solidFill>
                  <a:srgbClr val="374151"/>
                </a:solidFill>
                <a:effectLst/>
                <a:latin typeface="TT Fors" panose="020B0604020202020204" charset="0"/>
              </a:rPr>
              <a:t>Vluchtige organische stoffen</a:t>
            </a:r>
            <a:endParaRPr lang="nl-NL" sz="2000" dirty="0">
              <a:latin typeface="TT Fors" panose="020B0604020202020204" charset="0"/>
            </a:endParaRPr>
          </a:p>
        </p:txBody>
      </p:sp>
      <p:pic>
        <p:nvPicPr>
          <p:cNvPr id="2052" name="Picture 4" descr="Nicotine - Wikipedia">
            <a:extLst>
              <a:ext uri="{FF2B5EF4-FFF2-40B4-BE49-F238E27FC236}">
                <a16:creationId xmlns:a16="http://schemas.microsoft.com/office/drawing/2014/main" id="{AAA1632C-6EFE-8244-CC16-1C97142D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5302">
            <a:off x="5623446" y="833227"/>
            <a:ext cx="1491604" cy="10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xplosiegevaar sticker kopen | Sign &amp; Styling Oss">
            <a:extLst>
              <a:ext uri="{FF2B5EF4-FFF2-40B4-BE49-F238E27FC236}">
                <a16:creationId xmlns:a16="http://schemas.microsoft.com/office/drawing/2014/main" id="{45E33E0B-063D-0398-E025-04CEB1C4AD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1034" y="4557618"/>
            <a:ext cx="948003" cy="8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jnstof: 3 feiten op een rij - Voskuilen Interieur">
            <a:extLst>
              <a:ext uri="{FF2B5EF4-FFF2-40B4-BE49-F238E27FC236}">
                <a16:creationId xmlns:a16="http://schemas.microsoft.com/office/drawing/2014/main" id="{4C644DA1-1C5D-4B39-A511-5DA6223C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8" y="3968885"/>
            <a:ext cx="982663" cy="8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9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054" y="2022953"/>
            <a:ext cx="9043492" cy="3269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Verslaving</a:t>
            </a:r>
            <a:endParaRPr lang="en-US" sz="6146" spc="-295" dirty="0">
              <a:solidFill>
                <a:srgbClr val="000000"/>
              </a:solidFill>
              <a:latin typeface="TT Fors Bold"/>
            </a:endParaRPr>
          </a:p>
          <a:p>
            <a:pPr algn="ctr">
              <a:lnSpc>
                <a:spcPts val="8605"/>
              </a:lnSpc>
            </a:pPr>
            <a:endParaRPr lang="en-US" sz="6146" spc="-295" dirty="0">
              <a:solidFill>
                <a:srgbClr val="000000"/>
              </a:solidFill>
              <a:latin typeface="TT Fors Bold"/>
            </a:endParaRPr>
          </a:p>
          <a:p>
            <a:pPr algn="ctr">
              <a:lnSpc>
                <a:spcPts val="8605"/>
              </a:lnSpc>
            </a:pP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Wat is </a:t>
            </a: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een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verslaving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9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054" y="2022953"/>
            <a:ext cx="9043492" cy="3269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05"/>
              </a:lnSpc>
            </a:pPr>
            <a:endParaRPr lang="en-US" sz="6146" spc="-295" dirty="0">
              <a:solidFill>
                <a:srgbClr val="000000"/>
              </a:solidFill>
              <a:latin typeface="TT Fors Bold"/>
            </a:endParaRPr>
          </a:p>
          <a:p>
            <a:pPr>
              <a:lnSpc>
                <a:spcPts val="8605"/>
              </a:lnSpc>
            </a:pP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Waar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 ben </a:t>
            </a: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jij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aan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verslaafd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955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9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054" y="2022953"/>
            <a:ext cx="9043492" cy="3269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05"/>
              </a:lnSpc>
            </a:pP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Wat </a:t>
            </a: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gebeurt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 er </a:t>
            </a: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als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 je </a:t>
            </a: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ergens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verslaafd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aan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 bent?</a:t>
            </a:r>
          </a:p>
        </p:txBody>
      </p:sp>
    </p:spTree>
    <p:extLst>
      <p:ext uri="{BB962C8B-B14F-4D97-AF65-F5344CB8AC3E}">
        <p14:creationId xmlns:p14="http://schemas.microsoft.com/office/powerpoint/2010/main" val="2744931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icotine - Wikipedia">
            <a:extLst>
              <a:ext uri="{FF2B5EF4-FFF2-40B4-BE49-F238E27FC236}">
                <a16:creationId xmlns:a16="http://schemas.microsoft.com/office/drawing/2014/main" id="{A661E357-108B-EA2D-648E-3C5C15876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5302">
            <a:off x="5449104" y="1187392"/>
            <a:ext cx="2017047" cy="147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0B0205-34B7-2A86-79B7-2C4875D31F42}"/>
              </a:ext>
            </a:extLst>
          </p:cNvPr>
          <p:cNvSpPr txBox="1"/>
          <p:nvPr/>
        </p:nvSpPr>
        <p:spPr>
          <a:xfrm>
            <a:off x="3353636" y="1106169"/>
            <a:ext cx="48784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-251" dirty="0">
                <a:solidFill>
                  <a:srgbClr val="000000"/>
                </a:solidFill>
                <a:latin typeface="TT Fors Bold"/>
              </a:rPr>
              <a:t>Nicotine </a:t>
            </a:r>
            <a:endParaRPr lang="nl-NL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F0293-0AB3-83DC-0B96-AE64669E9DB0}"/>
              </a:ext>
            </a:extLst>
          </p:cNvPr>
          <p:cNvSpPr txBox="1"/>
          <p:nvPr/>
        </p:nvSpPr>
        <p:spPr>
          <a:xfrm>
            <a:off x="2089219" y="3276600"/>
            <a:ext cx="55634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T Fors" panose="020B0604020202020204" charset="0"/>
              </a:rPr>
              <a:t>Nicotine: de (</a:t>
            </a:r>
            <a:r>
              <a:rPr lang="en-US" sz="3200" dirty="0" err="1">
                <a:latin typeface="TT Fors" panose="020B0604020202020204" charset="0"/>
              </a:rPr>
              <a:t>extreem</a:t>
            </a:r>
            <a:r>
              <a:rPr lang="en-US" sz="3200" dirty="0">
                <a:latin typeface="TT Fors" panose="020B0604020202020204" charset="0"/>
              </a:rPr>
              <a:t>) </a:t>
            </a:r>
            <a:r>
              <a:rPr lang="en-US" sz="3200" dirty="0" err="1">
                <a:latin typeface="TT Fors" panose="020B0604020202020204" charset="0"/>
              </a:rPr>
              <a:t>verslavende</a:t>
            </a:r>
            <a:r>
              <a:rPr lang="en-US" sz="3200" dirty="0">
                <a:latin typeface="TT Fors" panose="020B0604020202020204" charset="0"/>
              </a:rPr>
              <a:t> </a:t>
            </a:r>
            <a:r>
              <a:rPr lang="en-US" sz="3200" dirty="0" err="1">
                <a:latin typeface="TT Fors" panose="020B0604020202020204" charset="0"/>
              </a:rPr>
              <a:t>stof</a:t>
            </a:r>
            <a:r>
              <a:rPr lang="en-US" sz="3200" dirty="0">
                <a:latin typeface="TT Fors" panose="020B0604020202020204" charset="0"/>
              </a:rPr>
              <a:t> in vapes </a:t>
            </a:r>
          </a:p>
          <a:p>
            <a:pPr algn="ctr"/>
            <a:endParaRPr lang="en-US" sz="3200" dirty="0">
              <a:latin typeface="TT Fors" panose="020B0604020202020204" charset="0"/>
            </a:endParaRPr>
          </a:p>
          <a:p>
            <a:pPr algn="ctr"/>
            <a:r>
              <a:rPr lang="en-US" sz="3200" dirty="0">
                <a:latin typeface="TT Fors" panose="020B0604020202020204" charset="0"/>
              </a:rPr>
              <a:t>Hoe lang </a:t>
            </a:r>
            <a:r>
              <a:rPr lang="en-US" sz="3200" dirty="0" err="1">
                <a:latin typeface="TT Fors" panose="020B0604020202020204" charset="0"/>
              </a:rPr>
              <a:t>duurt</a:t>
            </a:r>
            <a:r>
              <a:rPr lang="en-US" sz="3200" dirty="0">
                <a:latin typeface="TT Fors" panose="020B0604020202020204" charset="0"/>
              </a:rPr>
              <a:t> het </a:t>
            </a:r>
            <a:r>
              <a:rPr lang="en-US" sz="3200" dirty="0" err="1">
                <a:latin typeface="TT Fors" panose="020B0604020202020204" charset="0"/>
              </a:rPr>
              <a:t>voordat</a:t>
            </a:r>
            <a:r>
              <a:rPr lang="en-US" sz="3200" dirty="0">
                <a:latin typeface="TT Fors" panose="020B0604020202020204" charset="0"/>
              </a:rPr>
              <a:t> de nicotine </a:t>
            </a:r>
            <a:r>
              <a:rPr lang="en-US" sz="3200" dirty="0" err="1">
                <a:latin typeface="TT Fors" panose="020B0604020202020204" charset="0"/>
              </a:rPr>
              <a:t>uit</a:t>
            </a:r>
            <a:r>
              <a:rPr lang="en-US" sz="3200" dirty="0">
                <a:latin typeface="TT Fors" panose="020B0604020202020204" charset="0"/>
              </a:rPr>
              <a:t> de vape in je </a:t>
            </a:r>
            <a:r>
              <a:rPr lang="en-US" sz="3200" dirty="0" err="1">
                <a:latin typeface="TT Fors" panose="020B0604020202020204" charset="0"/>
              </a:rPr>
              <a:t>hersenen</a:t>
            </a:r>
            <a:r>
              <a:rPr lang="en-US" sz="3200" dirty="0">
                <a:latin typeface="TT Fors" panose="020B0604020202020204" charset="0"/>
              </a:rPr>
              <a:t> </a:t>
            </a:r>
            <a:r>
              <a:rPr lang="en-US" sz="3200" dirty="0" err="1">
                <a:latin typeface="TT Fors" panose="020B0604020202020204" charset="0"/>
              </a:rPr>
              <a:t>aankomt</a:t>
            </a:r>
            <a:r>
              <a:rPr lang="en-US" sz="3200" dirty="0">
                <a:latin typeface="TT Fors" panose="020B0604020202020204" charset="0"/>
              </a:rPr>
              <a:t>?</a:t>
            </a:r>
          </a:p>
          <a:p>
            <a:pPr algn="ctr"/>
            <a:endParaRPr lang="en-US" sz="3200" dirty="0">
              <a:latin typeface="TT Fors" panose="020B0604020202020204" charset="0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DC7C231-5F29-C45D-74B1-4D625266261A}"/>
              </a:ext>
            </a:extLst>
          </p:cNvPr>
          <p:cNvSpPr/>
          <p:nvPr/>
        </p:nvSpPr>
        <p:spPr>
          <a:xfrm rot="5400000">
            <a:off x="4376470" y="2469722"/>
            <a:ext cx="679097" cy="309838"/>
          </a:xfrm>
          <a:custGeom>
            <a:avLst/>
            <a:gdLst/>
            <a:ahLst/>
            <a:cxnLst/>
            <a:rect l="l" t="t" r="r" b="b"/>
            <a:pathLst>
              <a:path w="679097" h="309838">
                <a:moveTo>
                  <a:pt x="0" y="0"/>
                </a:moveTo>
                <a:lnTo>
                  <a:pt x="679097" y="0"/>
                </a:lnTo>
                <a:lnTo>
                  <a:pt x="679097" y="309838"/>
                </a:lnTo>
                <a:lnTo>
                  <a:pt x="0" y="3098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213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208FBBA-A6FC-F891-3DF0-7638268906A9}"/>
              </a:ext>
            </a:extLst>
          </p:cNvPr>
          <p:cNvSpPr txBox="1"/>
          <p:nvPr/>
        </p:nvSpPr>
        <p:spPr>
          <a:xfrm>
            <a:off x="1752600" y="359126"/>
            <a:ext cx="6439761" cy="5361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Kun je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verslaafd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raken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aan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u="sng" spc="-295" dirty="0" err="1">
                <a:solidFill>
                  <a:srgbClr val="000000"/>
                </a:solidFill>
                <a:latin typeface="TT Fors Bold"/>
              </a:rPr>
              <a:t>roken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? </a:t>
            </a:r>
          </a:p>
          <a:p>
            <a:pPr algn="ctr">
              <a:lnSpc>
                <a:spcPts val="8605"/>
              </a:lnSpc>
            </a:pPr>
            <a:endParaRPr lang="en-US" sz="5400" spc="-295" dirty="0">
              <a:solidFill>
                <a:srgbClr val="000000"/>
              </a:solidFill>
              <a:latin typeface="TT Fors Bold"/>
            </a:endParaRPr>
          </a:p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Ja (G)	Nee (R)</a:t>
            </a:r>
          </a:p>
          <a:p>
            <a:pPr algn="ctr">
              <a:lnSpc>
                <a:spcPts val="8605"/>
              </a:lnSpc>
            </a:pPr>
            <a:endParaRPr lang="en-US" sz="3200" spc="-295" dirty="0">
              <a:solidFill>
                <a:srgbClr val="000000"/>
              </a:solidFill>
              <a:latin typeface="TT Fors Bold"/>
            </a:endParaRPr>
          </a:p>
        </p:txBody>
      </p:sp>
    </p:spTree>
    <p:extLst>
      <p:ext uri="{BB962C8B-B14F-4D97-AF65-F5344CB8AC3E}">
        <p14:creationId xmlns:p14="http://schemas.microsoft.com/office/powerpoint/2010/main" val="280350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208FBBA-A6FC-F891-3DF0-7638268906A9}"/>
              </a:ext>
            </a:extLst>
          </p:cNvPr>
          <p:cNvSpPr txBox="1"/>
          <p:nvPr/>
        </p:nvSpPr>
        <p:spPr>
          <a:xfrm>
            <a:off x="1752600" y="359126"/>
            <a:ext cx="6439761" cy="5361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Kun je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verslaafd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raken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aan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u="sng" spc="-295" dirty="0" err="1">
                <a:solidFill>
                  <a:srgbClr val="000000"/>
                </a:solidFill>
                <a:latin typeface="TT Fors Bold"/>
              </a:rPr>
              <a:t>vapen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? </a:t>
            </a:r>
          </a:p>
          <a:p>
            <a:pPr algn="ctr">
              <a:lnSpc>
                <a:spcPts val="8605"/>
              </a:lnSpc>
            </a:pPr>
            <a:endParaRPr lang="en-US" sz="5400" spc="-295" dirty="0">
              <a:solidFill>
                <a:srgbClr val="000000"/>
              </a:solidFill>
              <a:latin typeface="TT Fors Bold"/>
            </a:endParaRPr>
          </a:p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Ja (G)	Nee (R)</a:t>
            </a:r>
          </a:p>
          <a:p>
            <a:pPr algn="ctr">
              <a:lnSpc>
                <a:spcPts val="8605"/>
              </a:lnSpc>
            </a:pPr>
            <a:endParaRPr lang="en-US" sz="3200" spc="-295" dirty="0">
              <a:solidFill>
                <a:srgbClr val="000000"/>
              </a:solidFill>
              <a:latin typeface="TT Fors Bold"/>
            </a:endParaRPr>
          </a:p>
        </p:txBody>
      </p:sp>
    </p:spTree>
    <p:extLst>
      <p:ext uri="{BB962C8B-B14F-4D97-AF65-F5344CB8AC3E}">
        <p14:creationId xmlns:p14="http://schemas.microsoft.com/office/powerpoint/2010/main" val="243254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208FBBA-A6FC-F891-3DF0-7638268906A9}"/>
              </a:ext>
            </a:extLst>
          </p:cNvPr>
          <p:cNvSpPr txBox="1"/>
          <p:nvPr/>
        </p:nvSpPr>
        <p:spPr>
          <a:xfrm>
            <a:off x="1752600" y="359126"/>
            <a:ext cx="6439761" cy="4289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Wie ben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ik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?</a:t>
            </a:r>
          </a:p>
          <a:p>
            <a:pPr algn="ctr">
              <a:lnSpc>
                <a:spcPts val="8605"/>
              </a:lnSpc>
            </a:pPr>
            <a:r>
              <a:rPr lang="en-US" sz="4000" spc="-295" dirty="0">
                <a:solidFill>
                  <a:srgbClr val="000000"/>
                </a:solidFill>
                <a:latin typeface="TT Fors Bold"/>
              </a:rPr>
              <a:t>Nicolette Venema</a:t>
            </a:r>
          </a:p>
          <a:p>
            <a:pPr algn="ctr">
              <a:lnSpc>
                <a:spcPts val="8605"/>
              </a:lnSpc>
            </a:pPr>
            <a:r>
              <a:rPr lang="en-US" sz="4000" spc="-295" dirty="0">
                <a:solidFill>
                  <a:srgbClr val="000000"/>
                </a:solidFill>
                <a:latin typeface="TT Fors Bold"/>
              </a:rPr>
              <a:t>Apotheker in Assen</a:t>
            </a:r>
          </a:p>
          <a:p>
            <a:pPr algn="ctr">
              <a:lnSpc>
                <a:spcPts val="8605"/>
              </a:lnSpc>
            </a:pPr>
            <a:r>
              <a:rPr lang="en-US" sz="4000" spc="-295" dirty="0" err="1">
                <a:solidFill>
                  <a:srgbClr val="000000"/>
                </a:solidFill>
                <a:latin typeface="TT Fors Bold"/>
              </a:rPr>
              <a:t>Roken</a:t>
            </a:r>
            <a:r>
              <a:rPr lang="en-US" sz="4000" spc="-295" dirty="0">
                <a:solidFill>
                  <a:srgbClr val="000000"/>
                </a:solidFill>
                <a:latin typeface="TT Fors Bold"/>
              </a:rPr>
              <a:t> /</a:t>
            </a:r>
            <a:r>
              <a:rPr lang="en-US" sz="4000" spc="-295" dirty="0">
                <a:solidFill>
                  <a:srgbClr val="000000"/>
                </a:solidFill>
                <a:latin typeface="TT Fors Bold"/>
                <a:sym typeface="Wingdings" panose="05000000000000000000" pitchFamily="2" charset="2"/>
              </a:rPr>
              <a:t> </a:t>
            </a:r>
            <a:r>
              <a:rPr lang="en-US" sz="4000" spc="-295" dirty="0" err="1">
                <a:solidFill>
                  <a:srgbClr val="000000"/>
                </a:solidFill>
                <a:latin typeface="TT Fors Bold"/>
                <a:sym typeface="Wingdings" panose="05000000000000000000" pitchFamily="2" charset="2"/>
              </a:rPr>
              <a:t>Vapen</a:t>
            </a:r>
            <a:endParaRPr lang="en-US" sz="4000" spc="-295" dirty="0">
              <a:solidFill>
                <a:srgbClr val="000000"/>
              </a:solidFill>
              <a:latin typeface="TT Fors Bold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6929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208FBBA-A6FC-F891-3DF0-7638268906A9}"/>
              </a:ext>
            </a:extLst>
          </p:cNvPr>
          <p:cNvSpPr txBox="1"/>
          <p:nvPr/>
        </p:nvSpPr>
        <p:spPr>
          <a:xfrm>
            <a:off x="1752600" y="359126"/>
            <a:ext cx="6439761" cy="6464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In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een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‘vape’ zit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evenveel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nicotine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als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in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een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sigaret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? </a:t>
            </a:r>
          </a:p>
          <a:p>
            <a:pPr algn="ctr">
              <a:lnSpc>
                <a:spcPts val="8605"/>
              </a:lnSpc>
            </a:pPr>
            <a:endParaRPr lang="en-US" sz="5400" spc="-295" dirty="0">
              <a:solidFill>
                <a:srgbClr val="000000"/>
              </a:solidFill>
              <a:latin typeface="TT Fors Bold"/>
            </a:endParaRPr>
          </a:p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Ja (G)	Nee (R)</a:t>
            </a:r>
          </a:p>
          <a:p>
            <a:pPr algn="ctr">
              <a:lnSpc>
                <a:spcPts val="8605"/>
              </a:lnSpc>
            </a:pPr>
            <a:endParaRPr lang="en-US" sz="3200" spc="-295" dirty="0">
              <a:solidFill>
                <a:srgbClr val="000000"/>
              </a:solidFill>
              <a:latin typeface="TT Fors Bold"/>
            </a:endParaRPr>
          </a:p>
        </p:txBody>
      </p:sp>
    </p:spTree>
    <p:extLst>
      <p:ext uri="{BB962C8B-B14F-4D97-AF65-F5344CB8AC3E}">
        <p14:creationId xmlns:p14="http://schemas.microsoft.com/office/powerpoint/2010/main" val="235110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208FBBA-A6FC-F891-3DF0-7638268906A9}"/>
              </a:ext>
            </a:extLst>
          </p:cNvPr>
          <p:cNvSpPr txBox="1"/>
          <p:nvPr/>
        </p:nvSpPr>
        <p:spPr>
          <a:xfrm>
            <a:off x="1752600" y="359126"/>
            <a:ext cx="6439761" cy="6464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In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een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‘vape’ zit minder nicotine dan in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een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sigaret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? </a:t>
            </a:r>
          </a:p>
          <a:p>
            <a:pPr algn="ctr">
              <a:lnSpc>
                <a:spcPts val="8605"/>
              </a:lnSpc>
            </a:pPr>
            <a:endParaRPr lang="en-US" sz="5400" spc="-295" dirty="0">
              <a:solidFill>
                <a:srgbClr val="000000"/>
              </a:solidFill>
              <a:latin typeface="TT Fors Bold"/>
            </a:endParaRPr>
          </a:p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Ja (G)	Nee (R)</a:t>
            </a:r>
          </a:p>
          <a:p>
            <a:pPr algn="ctr">
              <a:lnSpc>
                <a:spcPts val="8605"/>
              </a:lnSpc>
            </a:pPr>
            <a:endParaRPr lang="en-US" sz="3200" spc="-295" dirty="0">
              <a:solidFill>
                <a:srgbClr val="000000"/>
              </a:solidFill>
              <a:latin typeface="TT Fors Bold"/>
            </a:endParaRPr>
          </a:p>
        </p:txBody>
      </p:sp>
    </p:spTree>
    <p:extLst>
      <p:ext uri="{BB962C8B-B14F-4D97-AF65-F5344CB8AC3E}">
        <p14:creationId xmlns:p14="http://schemas.microsoft.com/office/powerpoint/2010/main" val="408927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5F1A00-D149-E1EB-E34E-C4FD71B38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902" y="2369921"/>
            <a:ext cx="1400175" cy="4086225"/>
          </a:xfrm>
          <a:prstGeom prst="rect">
            <a:avLst/>
          </a:prstGeom>
        </p:spPr>
      </p:pic>
      <p:pic>
        <p:nvPicPr>
          <p:cNvPr id="4098" name="Picture 2" descr="43.600+ Sigaret Illustraties, royalty-free vector illustraties en clip-art  - iStock | Roken, Smoking, Tabak">
            <a:extLst>
              <a:ext uri="{FF2B5EF4-FFF2-40B4-BE49-F238E27FC236}">
                <a16:creationId xmlns:a16="http://schemas.microsoft.com/office/drawing/2014/main" id="{EAD38742-EFC2-E0C2-7599-8E6C5F656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8838" y="2847143"/>
            <a:ext cx="2209800" cy="349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43.600+ Sigaret Illustraties, royalty-free vector illustraties en clip-art  - iStock | Roken, Smoking, Tabak">
            <a:extLst>
              <a:ext uri="{FF2B5EF4-FFF2-40B4-BE49-F238E27FC236}">
                <a16:creationId xmlns:a16="http://schemas.microsoft.com/office/drawing/2014/main" id="{C84AF677-4F62-17DF-15CA-B792DA12E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000" y="3039548"/>
            <a:ext cx="2088237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92E1B43F-9DCB-EFB2-498B-793A18830DEF}"/>
              </a:ext>
            </a:extLst>
          </p:cNvPr>
          <p:cNvSpPr txBox="1"/>
          <p:nvPr/>
        </p:nvSpPr>
        <p:spPr>
          <a:xfrm>
            <a:off x="278905" y="534826"/>
            <a:ext cx="9352206" cy="1840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5"/>
              </a:lnSpc>
            </a:pPr>
            <a:r>
              <a:rPr lang="en-US" sz="5247" spc="-251" dirty="0" err="1">
                <a:solidFill>
                  <a:srgbClr val="000000"/>
                </a:solidFill>
                <a:latin typeface="TT Fors Bold"/>
              </a:rPr>
              <a:t>Hoeveel</a:t>
            </a:r>
            <a:r>
              <a:rPr lang="en-US" sz="5247" spc="-251" dirty="0">
                <a:solidFill>
                  <a:srgbClr val="000000"/>
                </a:solidFill>
                <a:latin typeface="TT Fors Bold"/>
              </a:rPr>
              <a:t> nicotine zit er in </a:t>
            </a:r>
            <a:r>
              <a:rPr lang="en-US" sz="5247" spc="-251" dirty="0" err="1">
                <a:solidFill>
                  <a:srgbClr val="000000"/>
                </a:solidFill>
                <a:latin typeface="TT Fors Bold"/>
              </a:rPr>
              <a:t>éen</a:t>
            </a:r>
            <a:r>
              <a:rPr lang="en-US" sz="5247" spc="-251" dirty="0">
                <a:solidFill>
                  <a:srgbClr val="000000"/>
                </a:solidFill>
                <a:latin typeface="TT Fors Bold"/>
              </a:rPr>
              <a:t> vape?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1D2106-96FB-9A5B-26ED-F2F4AA840824}"/>
              </a:ext>
            </a:extLst>
          </p:cNvPr>
          <p:cNvSpPr txBox="1"/>
          <p:nvPr/>
        </p:nvSpPr>
        <p:spPr>
          <a:xfrm>
            <a:off x="3481027" y="381287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=</a:t>
            </a:r>
            <a:endParaRPr lang="nl-NL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D9363-5046-63DD-3216-A0C4CA4E9709}"/>
              </a:ext>
            </a:extLst>
          </p:cNvPr>
          <p:cNvSpPr txBox="1"/>
          <p:nvPr/>
        </p:nvSpPr>
        <p:spPr>
          <a:xfrm>
            <a:off x="3591200" y="6457208"/>
            <a:ext cx="31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Het </a:t>
            </a:r>
            <a:r>
              <a:rPr lang="en-US" dirty="0" err="1"/>
              <a:t>oproken</a:t>
            </a:r>
            <a:r>
              <a:rPr lang="en-US" dirty="0"/>
              <a:t> van </a:t>
            </a:r>
            <a:r>
              <a:rPr lang="en-US" dirty="0" err="1"/>
              <a:t>éen</a:t>
            </a:r>
            <a:r>
              <a:rPr lang="en-US" dirty="0"/>
              <a:t> vape </a:t>
            </a:r>
            <a:r>
              <a:rPr lang="en-US" dirty="0" err="1"/>
              <a:t>kan</a:t>
            </a:r>
            <a:r>
              <a:rPr lang="en-US" dirty="0"/>
              <a:t> al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verslaving</a:t>
            </a:r>
            <a:endParaRPr lang="nl-NL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56E2E2E-92FD-B453-BC2C-2DA5727A1686}"/>
              </a:ext>
            </a:extLst>
          </p:cNvPr>
          <p:cNvSpPr/>
          <p:nvPr/>
        </p:nvSpPr>
        <p:spPr>
          <a:xfrm rot="2135390">
            <a:off x="2823844" y="6417071"/>
            <a:ext cx="679097" cy="309838"/>
          </a:xfrm>
          <a:custGeom>
            <a:avLst/>
            <a:gdLst/>
            <a:ahLst/>
            <a:cxnLst/>
            <a:rect l="l" t="t" r="r" b="b"/>
            <a:pathLst>
              <a:path w="679097" h="309838">
                <a:moveTo>
                  <a:pt x="0" y="0"/>
                </a:moveTo>
                <a:lnTo>
                  <a:pt x="679097" y="0"/>
                </a:lnTo>
                <a:lnTo>
                  <a:pt x="679097" y="309838"/>
                </a:lnTo>
                <a:lnTo>
                  <a:pt x="0" y="30983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0730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icotine - Wikipedia">
            <a:extLst>
              <a:ext uri="{FF2B5EF4-FFF2-40B4-BE49-F238E27FC236}">
                <a16:creationId xmlns:a16="http://schemas.microsoft.com/office/drawing/2014/main" id="{102A6E8A-1188-14F0-E900-41BE3E32E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1891">
            <a:off x="295050" y="3743338"/>
            <a:ext cx="1076224" cy="7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envoudige hersenen pictogram zwarte lijnen op een witte ...">
            <a:extLst>
              <a:ext uri="{FF2B5EF4-FFF2-40B4-BE49-F238E27FC236}">
                <a16:creationId xmlns:a16="http://schemas.microsoft.com/office/drawing/2014/main" id="{A91D8301-13B0-EDCC-EFF6-B2AD8104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961" y="230353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3739B19-A731-53AA-061B-D5252354CCEC}"/>
              </a:ext>
            </a:extLst>
          </p:cNvPr>
          <p:cNvSpPr txBox="1"/>
          <p:nvPr/>
        </p:nvSpPr>
        <p:spPr>
          <a:xfrm>
            <a:off x="330690" y="259497"/>
            <a:ext cx="9352206" cy="90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5"/>
              </a:lnSpc>
            </a:pPr>
            <a:r>
              <a:rPr lang="en-US" sz="5247" spc="-251" dirty="0" err="1">
                <a:solidFill>
                  <a:srgbClr val="000000"/>
                </a:solidFill>
                <a:latin typeface="TT Fors Bold"/>
              </a:rPr>
              <a:t>Verslaving</a:t>
            </a:r>
            <a:endParaRPr lang="en-US" sz="5247" spc="-251" dirty="0">
              <a:solidFill>
                <a:srgbClr val="000000"/>
              </a:solidFill>
              <a:latin typeface="TT Fors Bold"/>
            </a:endParaRPr>
          </a:p>
        </p:txBody>
      </p:sp>
      <p:pic>
        <p:nvPicPr>
          <p:cNvPr id="7174" name="Picture 6" descr="Happy - Free people icons">
            <a:extLst>
              <a:ext uri="{FF2B5EF4-FFF2-40B4-BE49-F238E27FC236}">
                <a16:creationId xmlns:a16="http://schemas.microsoft.com/office/drawing/2014/main" id="{025CECB1-DDB2-98AE-24AA-3D7B4DDB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735" y="56137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2">
            <a:extLst>
              <a:ext uri="{FF2B5EF4-FFF2-40B4-BE49-F238E27FC236}">
                <a16:creationId xmlns:a16="http://schemas.microsoft.com/office/drawing/2014/main" id="{E7A9DFC9-A10A-EE50-3EAA-E00632DB25B3}"/>
              </a:ext>
            </a:extLst>
          </p:cNvPr>
          <p:cNvSpPr/>
          <p:nvPr/>
        </p:nvSpPr>
        <p:spPr>
          <a:xfrm rot="19787574">
            <a:off x="1255910" y="3409009"/>
            <a:ext cx="679097" cy="309838"/>
          </a:xfrm>
          <a:custGeom>
            <a:avLst/>
            <a:gdLst/>
            <a:ahLst/>
            <a:cxnLst/>
            <a:rect l="l" t="t" r="r" b="b"/>
            <a:pathLst>
              <a:path w="679097" h="309838">
                <a:moveTo>
                  <a:pt x="0" y="0"/>
                </a:moveTo>
                <a:lnTo>
                  <a:pt x="679097" y="0"/>
                </a:lnTo>
                <a:lnTo>
                  <a:pt x="679097" y="309838"/>
                </a:lnTo>
                <a:lnTo>
                  <a:pt x="0" y="30983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7845DBFB-8358-BDA6-B274-8131B2B84FCC}"/>
              </a:ext>
            </a:extLst>
          </p:cNvPr>
          <p:cNvSpPr/>
          <p:nvPr/>
        </p:nvSpPr>
        <p:spPr>
          <a:xfrm rot="5706790">
            <a:off x="2581226" y="5114324"/>
            <a:ext cx="679097" cy="309838"/>
          </a:xfrm>
          <a:custGeom>
            <a:avLst/>
            <a:gdLst/>
            <a:ahLst/>
            <a:cxnLst/>
            <a:rect l="l" t="t" r="r" b="b"/>
            <a:pathLst>
              <a:path w="679097" h="309838">
                <a:moveTo>
                  <a:pt x="0" y="0"/>
                </a:moveTo>
                <a:lnTo>
                  <a:pt x="679097" y="0"/>
                </a:lnTo>
                <a:lnTo>
                  <a:pt x="679097" y="309838"/>
                </a:lnTo>
                <a:lnTo>
                  <a:pt x="0" y="30983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D2B1C-8D91-2136-4877-DC3296E57FA9}"/>
              </a:ext>
            </a:extLst>
          </p:cNvPr>
          <p:cNvSpPr txBox="1"/>
          <p:nvPr/>
        </p:nvSpPr>
        <p:spPr>
          <a:xfrm>
            <a:off x="1375717" y="1451338"/>
            <a:ext cx="279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T Fors" panose="020B0604020202020204" charset="0"/>
              </a:rPr>
              <a:t>Vapen</a:t>
            </a:r>
            <a:r>
              <a:rPr lang="en-US" sz="2000" b="1" dirty="0">
                <a:latin typeface="TT Fors" panose="020B0604020202020204" charset="0"/>
              </a:rPr>
              <a:t>: Nicotine </a:t>
            </a:r>
            <a:r>
              <a:rPr lang="en-US" sz="2000" b="1" dirty="0" err="1">
                <a:latin typeface="TT Fors" panose="020B0604020202020204" charset="0"/>
              </a:rPr>
              <a:t>komt</a:t>
            </a:r>
            <a:r>
              <a:rPr lang="en-US" sz="2000" b="1" dirty="0">
                <a:latin typeface="TT Fors" panose="020B0604020202020204" charset="0"/>
              </a:rPr>
              <a:t> je </a:t>
            </a:r>
            <a:r>
              <a:rPr lang="en-US" sz="2000" b="1" dirty="0" err="1">
                <a:latin typeface="TT Fors" panose="020B0604020202020204" charset="0"/>
              </a:rPr>
              <a:t>brein</a:t>
            </a:r>
            <a:r>
              <a:rPr lang="en-US" sz="2000" b="1" dirty="0">
                <a:latin typeface="TT Fors" panose="020B0604020202020204" charset="0"/>
              </a:rPr>
              <a:t> </a:t>
            </a:r>
            <a:r>
              <a:rPr lang="en-US" sz="2000" b="1" dirty="0" err="1">
                <a:latin typeface="TT Fors" panose="020B0604020202020204" charset="0"/>
              </a:rPr>
              <a:t>binnen</a:t>
            </a:r>
            <a:endParaRPr lang="nl-NL" sz="2000" b="1" dirty="0">
              <a:latin typeface="TT Fors" panose="020B0604020202020204" charset="0"/>
            </a:endParaRPr>
          </a:p>
        </p:txBody>
      </p:sp>
      <p:pic>
        <p:nvPicPr>
          <p:cNvPr id="7176" name="Picture 8" descr="Sad&quot; Icon - Download for free – Iconduck">
            <a:extLst>
              <a:ext uri="{FF2B5EF4-FFF2-40B4-BE49-F238E27FC236}">
                <a16:creationId xmlns:a16="http://schemas.microsoft.com/office/drawing/2014/main" id="{4F2A5033-E742-294D-4ECF-0D96E399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993" y="4539385"/>
            <a:ext cx="1081863" cy="108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icotine - Wikipedia">
            <a:extLst>
              <a:ext uri="{FF2B5EF4-FFF2-40B4-BE49-F238E27FC236}">
                <a16:creationId xmlns:a16="http://schemas.microsoft.com/office/drawing/2014/main" id="{ADAFE3D6-4795-24A8-E59E-064E33D8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3897">
            <a:off x="5381109" y="3189579"/>
            <a:ext cx="1076224" cy="74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Eenvoudige hersenen pictogram zwarte lijnen op een witte ...">
            <a:extLst>
              <a:ext uri="{FF2B5EF4-FFF2-40B4-BE49-F238E27FC236}">
                <a16:creationId xmlns:a16="http://schemas.microsoft.com/office/drawing/2014/main" id="{367C9BFD-E391-0393-7C75-7FDDBFD4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631" y="2444111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2">
            <a:extLst>
              <a:ext uri="{FF2B5EF4-FFF2-40B4-BE49-F238E27FC236}">
                <a16:creationId xmlns:a16="http://schemas.microsoft.com/office/drawing/2014/main" id="{F0752F78-15F3-5E36-8758-AED48B4B4E89}"/>
              </a:ext>
            </a:extLst>
          </p:cNvPr>
          <p:cNvSpPr/>
          <p:nvPr/>
        </p:nvSpPr>
        <p:spPr>
          <a:xfrm rot="470534">
            <a:off x="6637571" y="3323728"/>
            <a:ext cx="679097" cy="309838"/>
          </a:xfrm>
          <a:custGeom>
            <a:avLst/>
            <a:gdLst/>
            <a:ahLst/>
            <a:cxnLst/>
            <a:rect l="l" t="t" r="r" b="b"/>
            <a:pathLst>
              <a:path w="679097" h="309838">
                <a:moveTo>
                  <a:pt x="0" y="0"/>
                </a:moveTo>
                <a:lnTo>
                  <a:pt x="679097" y="0"/>
                </a:lnTo>
                <a:lnTo>
                  <a:pt x="679097" y="309838"/>
                </a:lnTo>
                <a:lnTo>
                  <a:pt x="0" y="30983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22" name="Freeform 2">
            <a:extLst>
              <a:ext uri="{FF2B5EF4-FFF2-40B4-BE49-F238E27FC236}">
                <a16:creationId xmlns:a16="http://schemas.microsoft.com/office/drawing/2014/main" id="{4847F701-433D-CD5D-4D88-DBC6C7F57585}"/>
              </a:ext>
            </a:extLst>
          </p:cNvPr>
          <p:cNvSpPr/>
          <p:nvPr/>
        </p:nvSpPr>
        <p:spPr>
          <a:xfrm rot="7924121">
            <a:off x="6834607" y="4051097"/>
            <a:ext cx="679097" cy="309838"/>
          </a:xfrm>
          <a:custGeom>
            <a:avLst/>
            <a:gdLst/>
            <a:ahLst/>
            <a:cxnLst/>
            <a:rect l="l" t="t" r="r" b="b"/>
            <a:pathLst>
              <a:path w="679097" h="309838">
                <a:moveTo>
                  <a:pt x="0" y="0"/>
                </a:moveTo>
                <a:lnTo>
                  <a:pt x="679097" y="0"/>
                </a:lnTo>
                <a:lnTo>
                  <a:pt x="679097" y="309838"/>
                </a:lnTo>
                <a:lnTo>
                  <a:pt x="0" y="30983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7AAB3528-F07D-D497-F4EC-FD339C46961F}"/>
              </a:ext>
            </a:extLst>
          </p:cNvPr>
          <p:cNvSpPr/>
          <p:nvPr/>
        </p:nvSpPr>
        <p:spPr>
          <a:xfrm rot="2766734">
            <a:off x="6862416" y="5825416"/>
            <a:ext cx="679097" cy="309838"/>
          </a:xfrm>
          <a:custGeom>
            <a:avLst/>
            <a:gdLst/>
            <a:ahLst/>
            <a:cxnLst/>
            <a:rect l="l" t="t" r="r" b="b"/>
            <a:pathLst>
              <a:path w="679097" h="309838">
                <a:moveTo>
                  <a:pt x="0" y="0"/>
                </a:moveTo>
                <a:lnTo>
                  <a:pt x="679097" y="0"/>
                </a:lnTo>
                <a:lnTo>
                  <a:pt x="679097" y="309838"/>
                </a:lnTo>
                <a:lnTo>
                  <a:pt x="0" y="30983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7218AF-BEBD-99B9-5C07-6B2A6FD94F39}"/>
              </a:ext>
            </a:extLst>
          </p:cNvPr>
          <p:cNvSpPr txBox="1"/>
          <p:nvPr/>
        </p:nvSpPr>
        <p:spPr>
          <a:xfrm>
            <a:off x="6957120" y="6000890"/>
            <a:ext cx="2167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T Fors" panose="020B0604020202020204" charset="0"/>
              </a:rPr>
              <a:t>Je </a:t>
            </a:r>
            <a:r>
              <a:rPr lang="en-US" dirty="0" err="1">
                <a:latin typeface="TT Fors" panose="020B0604020202020204" charset="0"/>
              </a:rPr>
              <a:t>brein</a:t>
            </a:r>
            <a:r>
              <a:rPr lang="en-US" dirty="0">
                <a:latin typeface="TT Fors" panose="020B0604020202020204" charset="0"/>
              </a:rPr>
              <a:t> </a:t>
            </a:r>
            <a:r>
              <a:rPr lang="en-US" dirty="0" err="1">
                <a:latin typeface="TT Fors" panose="020B0604020202020204" charset="0"/>
              </a:rPr>
              <a:t>schreeuwt</a:t>
            </a:r>
            <a:r>
              <a:rPr lang="en-US" dirty="0">
                <a:latin typeface="TT Fors" panose="020B0604020202020204" charset="0"/>
              </a:rPr>
              <a:t> om nicotine: je </a:t>
            </a:r>
            <a:r>
              <a:rPr lang="en-US" dirty="0" err="1">
                <a:latin typeface="TT Fors" panose="020B0604020202020204" charset="0"/>
              </a:rPr>
              <a:t>móet</a:t>
            </a:r>
            <a:r>
              <a:rPr lang="en-US" dirty="0">
                <a:latin typeface="TT Fors" panose="020B0604020202020204" charset="0"/>
              </a:rPr>
              <a:t> </a:t>
            </a:r>
            <a:r>
              <a:rPr lang="en-US" dirty="0" err="1">
                <a:latin typeface="TT Fors" panose="020B0604020202020204" charset="0"/>
              </a:rPr>
              <a:t>vapen</a:t>
            </a:r>
            <a:endParaRPr lang="nl-NL" dirty="0">
              <a:latin typeface="TT Fors" panose="020B060402020202020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B5307E-0499-DBB6-2209-C489FA5331BC}"/>
              </a:ext>
            </a:extLst>
          </p:cNvPr>
          <p:cNvSpPr txBox="1"/>
          <p:nvPr/>
        </p:nvSpPr>
        <p:spPr>
          <a:xfrm>
            <a:off x="1867979" y="3868647"/>
            <a:ext cx="2105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T Fors" panose="020B0604020202020204" charset="0"/>
              </a:rPr>
              <a:t>Je </a:t>
            </a:r>
            <a:r>
              <a:rPr lang="en-US" sz="2000" dirty="0" err="1">
                <a:latin typeface="TT Fors" panose="020B0604020202020204" charset="0"/>
              </a:rPr>
              <a:t>brein</a:t>
            </a:r>
            <a:r>
              <a:rPr lang="en-US" sz="2000" dirty="0">
                <a:latin typeface="TT Fors" panose="020B0604020202020204" charset="0"/>
              </a:rPr>
              <a:t> </a:t>
            </a:r>
            <a:r>
              <a:rPr lang="en-US" sz="2000" dirty="0" err="1">
                <a:latin typeface="TT Fors" panose="020B0604020202020204" charset="0"/>
              </a:rPr>
              <a:t>maakt</a:t>
            </a:r>
            <a:r>
              <a:rPr lang="en-US" sz="2000" dirty="0">
                <a:latin typeface="TT Fors" panose="020B0604020202020204" charset="0"/>
              </a:rPr>
              <a:t> dopamine (</a:t>
            </a:r>
            <a:r>
              <a:rPr lang="en-US" sz="2000" dirty="0" err="1">
                <a:latin typeface="TT Fors" panose="020B0604020202020204" charset="0"/>
              </a:rPr>
              <a:t>geluksstofje</a:t>
            </a:r>
            <a:r>
              <a:rPr lang="en-US" sz="2000" dirty="0">
                <a:latin typeface="TT Fors" panose="020B0604020202020204" charset="0"/>
              </a:rPr>
              <a:t>)</a:t>
            </a:r>
            <a:endParaRPr lang="nl-NL" sz="2000" dirty="0">
              <a:latin typeface="TT Fors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841F8-FC8B-BC4B-91DE-3519228A0038}"/>
              </a:ext>
            </a:extLst>
          </p:cNvPr>
          <p:cNvSpPr txBox="1"/>
          <p:nvPr/>
        </p:nvSpPr>
        <p:spPr>
          <a:xfrm>
            <a:off x="6084821" y="1451338"/>
            <a:ext cx="263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T Fors" panose="020B0604020202020204" charset="0"/>
              </a:rPr>
              <a:t>Een</a:t>
            </a:r>
            <a:r>
              <a:rPr lang="en-US" sz="2000" b="1" dirty="0">
                <a:latin typeface="TT Fors" panose="020B0604020202020204" charset="0"/>
              </a:rPr>
              <a:t> </a:t>
            </a:r>
            <a:r>
              <a:rPr lang="en-US" sz="2000" b="1" dirty="0" err="1">
                <a:latin typeface="TT Fors" panose="020B0604020202020204" charset="0"/>
              </a:rPr>
              <a:t>tijdje</a:t>
            </a:r>
            <a:r>
              <a:rPr lang="en-US" sz="2000" b="1" dirty="0">
                <a:latin typeface="TT Fors" panose="020B0604020202020204" charset="0"/>
              </a:rPr>
              <a:t> </a:t>
            </a:r>
            <a:r>
              <a:rPr lang="en-US" sz="2000" b="1" dirty="0" err="1">
                <a:latin typeface="TT Fors" panose="020B0604020202020204" charset="0"/>
              </a:rPr>
              <a:t>niet</a:t>
            </a:r>
            <a:r>
              <a:rPr lang="en-US" sz="2000" b="1" dirty="0">
                <a:latin typeface="TT Fors" panose="020B0604020202020204" charset="0"/>
              </a:rPr>
              <a:t> </a:t>
            </a:r>
            <a:r>
              <a:rPr lang="en-US" sz="2000" b="1" dirty="0" err="1">
                <a:latin typeface="TT Fors" panose="020B0604020202020204" charset="0"/>
              </a:rPr>
              <a:t>vapen</a:t>
            </a:r>
            <a:r>
              <a:rPr lang="en-US" sz="2000" b="1" dirty="0">
                <a:latin typeface="TT Fors" panose="020B0604020202020204" charset="0"/>
              </a:rPr>
              <a:t> = </a:t>
            </a:r>
            <a:r>
              <a:rPr lang="en-US" sz="2000" b="1" dirty="0" err="1">
                <a:latin typeface="TT Fors" panose="020B0604020202020204" charset="0"/>
              </a:rPr>
              <a:t>geen</a:t>
            </a:r>
            <a:r>
              <a:rPr lang="en-US" sz="2000" b="1" dirty="0">
                <a:latin typeface="TT Fors" panose="020B0604020202020204" charset="0"/>
              </a:rPr>
              <a:t> nicotine</a:t>
            </a:r>
            <a:endParaRPr lang="nl-NL" sz="2000" b="1" dirty="0">
              <a:latin typeface="TT Fors" panose="020B0604020202020204" charset="0"/>
            </a:endParaRPr>
          </a:p>
        </p:txBody>
      </p:sp>
      <p:pic>
        <p:nvPicPr>
          <p:cNvPr id="1028" name="Picture 4" descr="rood kruis Mark Aan transparant achtergrond 17178056 PNG">
            <a:extLst>
              <a:ext uri="{FF2B5EF4-FFF2-40B4-BE49-F238E27FC236}">
                <a16:creationId xmlns:a16="http://schemas.microsoft.com/office/drawing/2014/main" id="{65877719-03D1-C2CC-446A-D5A17B239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4078" y="3118160"/>
            <a:ext cx="707886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BC3877-FE70-8A6C-D7EE-DCDEFDC6935B}"/>
              </a:ext>
            </a:extLst>
          </p:cNvPr>
          <p:cNvSpPr txBox="1"/>
          <p:nvPr/>
        </p:nvSpPr>
        <p:spPr>
          <a:xfrm>
            <a:off x="7117463" y="4064169"/>
            <a:ext cx="1535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T Fors" panose="020B0604020202020204" charset="0"/>
              </a:rPr>
              <a:t>Dopamine</a:t>
            </a:r>
            <a:endParaRPr lang="nl-NL" sz="2000" dirty="0">
              <a:latin typeface="TT Fors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FC5960-24A5-7A67-6645-842ED83514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9745" flipH="1">
            <a:off x="8850738" y="3932235"/>
            <a:ext cx="571635" cy="1668242"/>
          </a:xfrm>
          <a:prstGeom prst="rect">
            <a:avLst/>
          </a:prstGeom>
        </p:spPr>
      </p:pic>
      <p:cxnSp>
        <p:nvCxnSpPr>
          <p:cNvPr id="7175" name="Straight Connector 7174">
            <a:extLst>
              <a:ext uri="{FF2B5EF4-FFF2-40B4-BE49-F238E27FC236}">
                <a16:creationId xmlns:a16="http://schemas.microsoft.com/office/drawing/2014/main" id="{3E5FC7D3-5D30-1078-69A1-F2A79E668C48}"/>
              </a:ext>
            </a:extLst>
          </p:cNvPr>
          <p:cNvCxnSpPr/>
          <p:nvPr/>
        </p:nvCxnSpPr>
        <p:spPr>
          <a:xfrm>
            <a:off x="5006793" y="1295400"/>
            <a:ext cx="0" cy="55375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77" name="Freeform 2">
            <a:extLst>
              <a:ext uri="{FF2B5EF4-FFF2-40B4-BE49-F238E27FC236}">
                <a16:creationId xmlns:a16="http://schemas.microsoft.com/office/drawing/2014/main" id="{6FBA5513-6B6F-42CB-3296-AD2F791A2ABF}"/>
              </a:ext>
            </a:extLst>
          </p:cNvPr>
          <p:cNvSpPr/>
          <p:nvPr/>
        </p:nvSpPr>
        <p:spPr>
          <a:xfrm rot="18158029">
            <a:off x="8401948" y="5598836"/>
            <a:ext cx="679097" cy="309838"/>
          </a:xfrm>
          <a:custGeom>
            <a:avLst/>
            <a:gdLst/>
            <a:ahLst/>
            <a:cxnLst/>
            <a:rect l="l" t="t" r="r" b="b"/>
            <a:pathLst>
              <a:path w="679097" h="309838">
                <a:moveTo>
                  <a:pt x="0" y="0"/>
                </a:moveTo>
                <a:lnTo>
                  <a:pt x="679097" y="0"/>
                </a:lnTo>
                <a:lnTo>
                  <a:pt x="679097" y="309838"/>
                </a:lnTo>
                <a:lnTo>
                  <a:pt x="0" y="309838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pic>
        <p:nvPicPr>
          <p:cNvPr id="7178" name="Picture 4" descr="rood kruis Mark Aan transparant achtergrond 17178056 PNG">
            <a:extLst>
              <a:ext uri="{FF2B5EF4-FFF2-40B4-BE49-F238E27FC236}">
                <a16:creationId xmlns:a16="http://schemas.microsoft.com/office/drawing/2014/main" id="{AF5A4941-491F-67A8-D69B-E6700EDF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5516" y="4049868"/>
            <a:ext cx="468195" cy="4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33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9272D0D-29E9-816A-0C03-699C86BAA8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82173" y="4831543"/>
            <a:ext cx="584775" cy="500567"/>
          </a:xfrm>
          <a:prstGeom prst="rect">
            <a:avLst/>
          </a:prstGeom>
        </p:spPr>
      </p:pic>
      <p:pic>
        <p:nvPicPr>
          <p:cNvPr id="7172" name="Picture 4" descr="Eenvoudige hersenen pictogram zwarte lijnen op een witte ...">
            <a:extLst>
              <a:ext uri="{FF2B5EF4-FFF2-40B4-BE49-F238E27FC236}">
                <a16:creationId xmlns:a16="http://schemas.microsoft.com/office/drawing/2014/main" id="{A91D8301-13B0-EDCC-EFF6-B2AD81042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910" y="1841067"/>
            <a:ext cx="1425152" cy="14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3739B19-A731-53AA-061B-D5252354CCEC}"/>
              </a:ext>
            </a:extLst>
          </p:cNvPr>
          <p:cNvSpPr txBox="1"/>
          <p:nvPr/>
        </p:nvSpPr>
        <p:spPr>
          <a:xfrm>
            <a:off x="76200" y="259497"/>
            <a:ext cx="9352206" cy="90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5"/>
              </a:lnSpc>
            </a:pPr>
            <a:r>
              <a:rPr lang="en-US" sz="5247" spc="-251" dirty="0" err="1">
                <a:solidFill>
                  <a:srgbClr val="000000"/>
                </a:solidFill>
                <a:latin typeface="TT Fors Bold"/>
              </a:rPr>
              <a:t>Verslaving</a:t>
            </a:r>
            <a:r>
              <a:rPr lang="en-US" sz="5247" spc="-251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247" spc="-251" dirty="0" err="1">
                <a:solidFill>
                  <a:srgbClr val="000000"/>
                </a:solidFill>
                <a:latin typeface="TT Fors Bold"/>
              </a:rPr>
              <a:t>en</a:t>
            </a:r>
            <a:r>
              <a:rPr lang="en-US" sz="5247" spc="-251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247" spc="-251" dirty="0" err="1">
                <a:solidFill>
                  <a:srgbClr val="000000"/>
                </a:solidFill>
                <a:latin typeface="TT Fors Bold"/>
              </a:rPr>
              <a:t>puberteit</a:t>
            </a:r>
            <a:endParaRPr lang="en-US" sz="5247" spc="-251" dirty="0">
              <a:solidFill>
                <a:srgbClr val="000000"/>
              </a:solidFill>
              <a:latin typeface="TT For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D2B1C-8D91-2136-4877-DC3296E57FA9}"/>
              </a:ext>
            </a:extLst>
          </p:cNvPr>
          <p:cNvSpPr txBox="1"/>
          <p:nvPr/>
        </p:nvSpPr>
        <p:spPr>
          <a:xfrm>
            <a:off x="1858124" y="1397786"/>
            <a:ext cx="2793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T Fors" panose="020B0604020202020204" charset="0"/>
              </a:rPr>
              <a:t>Volwassen</a:t>
            </a:r>
            <a:r>
              <a:rPr lang="en-US" sz="2000" b="1" dirty="0">
                <a:latin typeface="TT Fors" panose="020B0604020202020204" charset="0"/>
              </a:rPr>
              <a:t> </a:t>
            </a:r>
            <a:r>
              <a:rPr lang="en-US" sz="2000" b="1" dirty="0" err="1">
                <a:latin typeface="TT Fors" panose="020B0604020202020204" charset="0"/>
              </a:rPr>
              <a:t>brein</a:t>
            </a:r>
            <a:endParaRPr lang="nl-NL" sz="2000" b="1" dirty="0">
              <a:latin typeface="TT Fors" panose="020B0604020202020204" charset="0"/>
            </a:endParaRPr>
          </a:p>
        </p:txBody>
      </p:sp>
      <p:pic>
        <p:nvPicPr>
          <p:cNvPr id="20" name="Picture 4" descr="Eenvoudige hersenen pictogram zwarte lijnen op een witte ...">
            <a:extLst>
              <a:ext uri="{FF2B5EF4-FFF2-40B4-BE49-F238E27FC236}">
                <a16:creationId xmlns:a16="http://schemas.microsoft.com/office/drawing/2014/main" id="{367C9BFD-E391-0393-7C75-7FDDBFD41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340" y="1848352"/>
            <a:ext cx="1372372" cy="137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C841F8-FC8B-BC4B-91DE-3519228A0038}"/>
              </a:ext>
            </a:extLst>
          </p:cNvPr>
          <p:cNvSpPr txBox="1"/>
          <p:nvPr/>
        </p:nvSpPr>
        <p:spPr>
          <a:xfrm>
            <a:off x="4633646" y="1370684"/>
            <a:ext cx="2634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T Fors" panose="020B0604020202020204" charset="0"/>
              </a:rPr>
              <a:t>Tiener</a:t>
            </a:r>
            <a:r>
              <a:rPr lang="en-US" sz="2000" b="1" dirty="0">
                <a:latin typeface="TT Fors" panose="020B0604020202020204" charset="0"/>
              </a:rPr>
              <a:t> </a:t>
            </a:r>
            <a:r>
              <a:rPr lang="en-US" sz="2000" b="1" dirty="0" err="1">
                <a:latin typeface="TT Fors" panose="020B0604020202020204" charset="0"/>
              </a:rPr>
              <a:t>brein</a:t>
            </a:r>
            <a:endParaRPr lang="nl-NL" sz="2000" b="1" dirty="0">
              <a:latin typeface="TT Fors" panose="020B0604020202020204" charset="0"/>
            </a:endParaRPr>
          </a:p>
        </p:txBody>
      </p:sp>
      <p:cxnSp>
        <p:nvCxnSpPr>
          <p:cNvPr id="7175" name="Straight Connector 7174">
            <a:extLst>
              <a:ext uri="{FF2B5EF4-FFF2-40B4-BE49-F238E27FC236}">
                <a16:creationId xmlns:a16="http://schemas.microsoft.com/office/drawing/2014/main" id="{3E5FC7D3-5D30-1078-69A1-F2A79E668C48}"/>
              </a:ext>
            </a:extLst>
          </p:cNvPr>
          <p:cNvCxnSpPr/>
          <p:nvPr/>
        </p:nvCxnSpPr>
        <p:spPr>
          <a:xfrm>
            <a:off x="4752303" y="1295400"/>
            <a:ext cx="0" cy="55375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Racing car icon simple black style Royalty Free Vector Image">
            <a:extLst>
              <a:ext uri="{FF2B5EF4-FFF2-40B4-BE49-F238E27FC236}">
                <a16:creationId xmlns:a16="http://schemas.microsoft.com/office/drawing/2014/main" id="{1B82F7AD-AB56-7CFE-E0C9-758C59664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54572" y="3346886"/>
            <a:ext cx="2101117" cy="7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acing car icon simple black style Royalty Free Vector Image">
            <a:extLst>
              <a:ext uri="{FF2B5EF4-FFF2-40B4-BE49-F238E27FC236}">
                <a16:creationId xmlns:a16="http://schemas.microsoft.com/office/drawing/2014/main" id="{10EFAE13-335E-9005-BA37-2239CBB84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2519" y="3286371"/>
            <a:ext cx="2090738" cy="75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6770D7-A57C-C95E-D3A0-77A9EB9B8B6B}"/>
              </a:ext>
            </a:extLst>
          </p:cNvPr>
          <p:cNvSpPr txBox="1"/>
          <p:nvPr/>
        </p:nvSpPr>
        <p:spPr>
          <a:xfrm>
            <a:off x="2336310" y="4078356"/>
            <a:ext cx="2712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T Fors" panose="020B0604020202020204" charset="0"/>
              </a:rPr>
              <a:t>Dopamine </a:t>
            </a:r>
            <a:r>
              <a:rPr lang="en-US" sz="1600" dirty="0" err="1">
                <a:latin typeface="TT Fors" panose="020B0604020202020204" charset="0"/>
              </a:rPr>
              <a:t>receptoren</a:t>
            </a:r>
            <a:endParaRPr lang="nl-NL" sz="1600" dirty="0">
              <a:latin typeface="TT Fors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1B08E-F657-D029-FAA3-F8C59EA5E2FB}"/>
              </a:ext>
            </a:extLst>
          </p:cNvPr>
          <p:cNvSpPr txBox="1"/>
          <p:nvPr/>
        </p:nvSpPr>
        <p:spPr>
          <a:xfrm>
            <a:off x="5080402" y="4044111"/>
            <a:ext cx="2712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T Fors" panose="020B0604020202020204" charset="0"/>
              </a:rPr>
              <a:t>Dopamine </a:t>
            </a:r>
            <a:r>
              <a:rPr lang="en-US" sz="1600" dirty="0" err="1">
                <a:latin typeface="TT Fors" panose="020B0604020202020204" charset="0"/>
              </a:rPr>
              <a:t>receptoren</a:t>
            </a:r>
            <a:r>
              <a:rPr lang="en-US" sz="1600" dirty="0">
                <a:latin typeface="TT Fors" panose="020B0604020202020204" charset="0"/>
              </a:rPr>
              <a:t>: al ‘</a:t>
            </a:r>
            <a:r>
              <a:rPr lang="en-US" sz="1600" dirty="0" err="1">
                <a:latin typeface="TT Fors" panose="020B0604020202020204" charset="0"/>
              </a:rPr>
              <a:t>af</a:t>
            </a:r>
            <a:r>
              <a:rPr lang="en-US" sz="1600" dirty="0">
                <a:latin typeface="TT Fors" panose="020B0604020202020204" charset="0"/>
              </a:rPr>
              <a:t>’ (</a:t>
            </a:r>
            <a:r>
              <a:rPr lang="en-US" sz="1600" dirty="0" err="1">
                <a:latin typeface="TT Fors" panose="020B0604020202020204" charset="0"/>
              </a:rPr>
              <a:t>volledig</a:t>
            </a:r>
            <a:r>
              <a:rPr lang="en-US" sz="1600" dirty="0">
                <a:latin typeface="TT Fors" panose="020B0604020202020204" charset="0"/>
              </a:rPr>
              <a:t> </a:t>
            </a:r>
            <a:r>
              <a:rPr lang="en-US" sz="1600" dirty="0" err="1">
                <a:latin typeface="TT Fors" panose="020B0604020202020204" charset="0"/>
              </a:rPr>
              <a:t>ontwikkeld</a:t>
            </a:r>
            <a:r>
              <a:rPr lang="en-US" sz="1600" dirty="0">
                <a:latin typeface="TT Fors" panose="020B0604020202020204" charset="0"/>
              </a:rPr>
              <a:t>) </a:t>
            </a:r>
            <a:endParaRPr lang="nl-NL" sz="1600" dirty="0">
              <a:latin typeface="TT Fors" panose="020B0604020202020204" charset="0"/>
            </a:endParaRPr>
          </a:p>
        </p:txBody>
      </p:sp>
      <p:pic>
        <p:nvPicPr>
          <p:cNvPr id="13" name="Picture 4" descr="rem icoon vector 17092398 Vectorkunst bij Vecteezy">
            <a:extLst>
              <a:ext uri="{FF2B5EF4-FFF2-40B4-BE49-F238E27FC236}">
                <a16:creationId xmlns:a16="http://schemas.microsoft.com/office/drawing/2014/main" id="{0E1563DE-8CCD-1859-3CE2-9B18DF0F1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2510" y="4867245"/>
            <a:ext cx="1814561" cy="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C2E226-5210-130C-EA68-02E7693F88D5}"/>
              </a:ext>
            </a:extLst>
          </p:cNvPr>
          <p:cNvSpPr txBox="1"/>
          <p:nvPr/>
        </p:nvSpPr>
        <p:spPr>
          <a:xfrm>
            <a:off x="1958308" y="5944516"/>
            <a:ext cx="2793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T Fors" panose="020B0604020202020204" charset="0"/>
              </a:rPr>
              <a:t>Prefrontale</a:t>
            </a:r>
            <a:r>
              <a:rPr lang="en-US" sz="1600" dirty="0">
                <a:latin typeface="TT Fors" panose="020B0604020202020204" charset="0"/>
              </a:rPr>
              <a:t> cortex: </a:t>
            </a:r>
            <a:r>
              <a:rPr lang="en-US" sz="1600" b="1" dirty="0">
                <a:latin typeface="TT Fors" panose="020B0604020202020204" charset="0"/>
              </a:rPr>
              <a:t>De rem </a:t>
            </a:r>
            <a:r>
              <a:rPr lang="en-US" sz="1600" dirty="0">
                <a:latin typeface="TT Fors" panose="020B0604020202020204" charset="0"/>
              </a:rPr>
              <a:t>op </a:t>
            </a:r>
            <a:r>
              <a:rPr lang="en-US" sz="1600" dirty="0" err="1">
                <a:latin typeface="TT Fors" panose="020B0604020202020204" charset="0"/>
              </a:rPr>
              <a:t>impulsief</a:t>
            </a:r>
            <a:r>
              <a:rPr lang="en-US" sz="1600" dirty="0">
                <a:latin typeface="TT Fors" panose="020B0604020202020204" charset="0"/>
              </a:rPr>
              <a:t> </a:t>
            </a:r>
            <a:r>
              <a:rPr lang="en-US" sz="1600" dirty="0" err="1">
                <a:latin typeface="TT Fors" panose="020B0604020202020204" charset="0"/>
              </a:rPr>
              <a:t>gedrag</a:t>
            </a:r>
            <a:endParaRPr lang="nl-NL" sz="1600" dirty="0">
              <a:latin typeface="TT Fors" panose="020B0604020202020204" charset="0"/>
            </a:endParaRPr>
          </a:p>
        </p:txBody>
      </p:sp>
      <p:pic>
        <p:nvPicPr>
          <p:cNvPr id="15" name="Picture 4" descr="rem icoon vector 17092398 Vectorkunst bij Vecteezy">
            <a:extLst>
              <a:ext uri="{FF2B5EF4-FFF2-40B4-BE49-F238E27FC236}">
                <a16:creationId xmlns:a16="http://schemas.microsoft.com/office/drawing/2014/main" id="{8B131657-F316-F284-695D-4F30BF70D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4122" y="4884284"/>
            <a:ext cx="1814561" cy="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B469AE-1551-073E-508A-C0BC2AFFDB44}"/>
              </a:ext>
            </a:extLst>
          </p:cNvPr>
          <p:cNvSpPr txBox="1"/>
          <p:nvPr/>
        </p:nvSpPr>
        <p:spPr>
          <a:xfrm>
            <a:off x="4817851" y="5944516"/>
            <a:ext cx="2793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T Fors" panose="020B0604020202020204" charset="0"/>
              </a:rPr>
              <a:t>Prefrontale</a:t>
            </a:r>
            <a:r>
              <a:rPr lang="en-US" sz="1600" dirty="0">
                <a:latin typeface="TT Fors" panose="020B0604020202020204" charset="0"/>
              </a:rPr>
              <a:t> cortex: </a:t>
            </a:r>
            <a:r>
              <a:rPr lang="en-US" sz="1600" b="1" dirty="0">
                <a:latin typeface="TT Fors" panose="020B0604020202020204" charset="0"/>
              </a:rPr>
              <a:t>De rem </a:t>
            </a:r>
            <a:r>
              <a:rPr lang="en-US" sz="1600" dirty="0">
                <a:latin typeface="TT Fors" panose="020B0604020202020204" charset="0"/>
              </a:rPr>
              <a:t>is </a:t>
            </a:r>
            <a:r>
              <a:rPr lang="en-US" sz="1600" b="1" dirty="0" err="1">
                <a:latin typeface="TT Fors" panose="020B0604020202020204" charset="0"/>
              </a:rPr>
              <a:t>nog</a:t>
            </a:r>
            <a:r>
              <a:rPr lang="en-US" sz="1600" b="1" dirty="0">
                <a:latin typeface="TT Fors" panose="020B0604020202020204" charset="0"/>
              </a:rPr>
              <a:t> </a:t>
            </a:r>
            <a:r>
              <a:rPr lang="en-US" sz="1600" b="1" dirty="0" err="1">
                <a:latin typeface="TT Fors" panose="020B0604020202020204" charset="0"/>
              </a:rPr>
              <a:t>niet</a:t>
            </a:r>
            <a:r>
              <a:rPr lang="en-US" sz="1600" b="1" dirty="0">
                <a:latin typeface="TT Fors" panose="020B0604020202020204" charset="0"/>
              </a:rPr>
              <a:t> ‘</a:t>
            </a:r>
            <a:r>
              <a:rPr lang="en-US" sz="1600" b="1" dirty="0" err="1">
                <a:latin typeface="TT Fors" panose="020B0604020202020204" charset="0"/>
              </a:rPr>
              <a:t>af</a:t>
            </a:r>
            <a:r>
              <a:rPr lang="en-US" sz="1600" b="1" dirty="0">
                <a:latin typeface="TT Fors" panose="020B0604020202020204" charset="0"/>
              </a:rPr>
              <a:t>’ </a:t>
            </a:r>
            <a:r>
              <a:rPr lang="en-US" sz="1600" dirty="0">
                <a:latin typeface="TT Fors" panose="020B0604020202020204" charset="0"/>
              </a:rPr>
              <a:t>(</a:t>
            </a:r>
            <a:r>
              <a:rPr lang="en-US" sz="1600" dirty="0" err="1">
                <a:latin typeface="TT Fors" panose="020B0604020202020204" charset="0"/>
              </a:rPr>
              <a:t>nog</a:t>
            </a:r>
            <a:r>
              <a:rPr lang="en-US" sz="1600" dirty="0">
                <a:latin typeface="TT Fors" panose="020B0604020202020204" charset="0"/>
              </a:rPr>
              <a:t> in </a:t>
            </a:r>
            <a:r>
              <a:rPr lang="en-US" sz="1600" dirty="0" err="1">
                <a:latin typeface="TT Fors" panose="020B0604020202020204" charset="0"/>
              </a:rPr>
              <a:t>ontwikkeling</a:t>
            </a:r>
            <a:r>
              <a:rPr lang="en-US" sz="1600" dirty="0">
                <a:latin typeface="TT Fors" panose="020B0604020202020204" charset="0"/>
              </a:rPr>
              <a:t>) </a:t>
            </a:r>
            <a:endParaRPr lang="nl-NL" sz="1600" dirty="0">
              <a:latin typeface="TT Fors" panose="020B0604020202020204" charset="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28BCED0-D679-1812-FFD0-250F0DCAF752}"/>
              </a:ext>
            </a:extLst>
          </p:cNvPr>
          <p:cNvSpPr/>
          <p:nvPr/>
        </p:nvSpPr>
        <p:spPr>
          <a:xfrm>
            <a:off x="7365510" y="3286371"/>
            <a:ext cx="990596" cy="3647829"/>
          </a:xfrm>
          <a:prstGeom prst="rightBrace">
            <a:avLst>
              <a:gd name="adj1" fmla="val 4266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5B2A8239-BEC6-6D8A-B279-95B57B40EA09}"/>
              </a:ext>
            </a:extLst>
          </p:cNvPr>
          <p:cNvSpPr/>
          <p:nvPr/>
        </p:nvSpPr>
        <p:spPr>
          <a:xfrm flipH="1">
            <a:off x="1202297" y="3266219"/>
            <a:ext cx="919900" cy="3647829"/>
          </a:xfrm>
          <a:prstGeom prst="rightBrace">
            <a:avLst>
              <a:gd name="adj1" fmla="val 4266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Picture 2" descr="Racing car icon simple black style Royalty Free Vector Image">
            <a:extLst>
              <a:ext uri="{FF2B5EF4-FFF2-40B4-BE49-F238E27FC236}">
                <a16:creationId xmlns:a16="http://schemas.microsoft.com/office/drawing/2014/main" id="{EB5D656F-616E-699F-1FB2-1928CF264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98202" y="4867245"/>
            <a:ext cx="1100138" cy="3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lans Rechter Schaal Rechter Icoon Stockvectorkunst en meer beelden van  Weegschaal - Weeginstrument - Weegschaal - Weeginstrument, Weegschaal -  Zodiac luchtteken, Advocaat - Juridisch beroep - iStock">
            <a:extLst>
              <a:ext uri="{FF2B5EF4-FFF2-40B4-BE49-F238E27FC236}">
                <a16:creationId xmlns:a16="http://schemas.microsoft.com/office/drawing/2014/main" id="{DF7123D8-0824-32CB-4956-15EED64E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25" y="4650104"/>
            <a:ext cx="1006532" cy="86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14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9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400" y="2037284"/>
            <a:ext cx="8525000" cy="3240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De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tabaksindustrie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: </a:t>
            </a:r>
          </a:p>
          <a:p>
            <a:pPr algn="ctr">
              <a:lnSpc>
                <a:spcPts val="8605"/>
              </a:lnSpc>
            </a:pP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Maakt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jongeren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expres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verslaafd</a:t>
            </a:r>
            <a:endParaRPr lang="en-US" sz="5400" spc="-295" dirty="0">
              <a:solidFill>
                <a:srgbClr val="000000"/>
              </a:solidFill>
              <a:latin typeface="TT Fors Bold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AB5A31C7-4B62-A7BE-8047-E843E35C68B2}"/>
              </a:ext>
            </a:extLst>
          </p:cNvPr>
          <p:cNvSpPr/>
          <p:nvPr/>
        </p:nvSpPr>
        <p:spPr>
          <a:xfrm rot="3028663">
            <a:off x="5497138" y="5608718"/>
            <a:ext cx="1320937" cy="452953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A5BADF05-D3C3-F299-E110-01A242888396}"/>
              </a:ext>
            </a:extLst>
          </p:cNvPr>
          <p:cNvSpPr/>
          <p:nvPr/>
        </p:nvSpPr>
        <p:spPr>
          <a:xfrm rot="6030760">
            <a:off x="3721310" y="5656876"/>
            <a:ext cx="1320937" cy="452953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0ADC4EE2-BE59-1970-252B-08870BB44898}"/>
              </a:ext>
            </a:extLst>
          </p:cNvPr>
          <p:cNvSpPr/>
          <p:nvPr/>
        </p:nvSpPr>
        <p:spPr>
          <a:xfrm rot="9062984" flipV="1">
            <a:off x="2596344" y="5474316"/>
            <a:ext cx="1320937" cy="608712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8737CC-9F59-9421-3AFD-C2965919A142}"/>
              </a:ext>
            </a:extLst>
          </p:cNvPr>
          <p:cNvSpPr txBox="1"/>
          <p:nvPr/>
        </p:nvSpPr>
        <p:spPr>
          <a:xfrm>
            <a:off x="1732813" y="5675129"/>
            <a:ext cx="2108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T Fors" panose="020B0604020202020204" charset="0"/>
              </a:rPr>
              <a:t>kleur</a:t>
            </a:r>
            <a:endParaRPr lang="nl-NL" sz="2400" b="1" dirty="0">
              <a:solidFill>
                <a:schemeClr val="bg1"/>
              </a:solidFill>
              <a:latin typeface="TT Fors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AA6D08-DECB-9240-DBF1-9B169F57E6B3}"/>
              </a:ext>
            </a:extLst>
          </p:cNvPr>
          <p:cNvSpPr txBox="1"/>
          <p:nvPr/>
        </p:nvSpPr>
        <p:spPr>
          <a:xfrm>
            <a:off x="3840901" y="6574057"/>
            <a:ext cx="2108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T Fors" panose="020B0604020202020204" charset="0"/>
              </a:rPr>
              <a:t>smaak</a:t>
            </a:r>
            <a:endParaRPr lang="nl-NL" sz="2400" b="1" dirty="0">
              <a:solidFill>
                <a:schemeClr val="bg1"/>
              </a:solidFill>
              <a:latin typeface="TT Fors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3B0347-9088-26AC-CE28-2AC704181A6E}"/>
              </a:ext>
            </a:extLst>
          </p:cNvPr>
          <p:cNvSpPr txBox="1"/>
          <p:nvPr/>
        </p:nvSpPr>
        <p:spPr>
          <a:xfrm>
            <a:off x="6305484" y="6358591"/>
            <a:ext cx="2108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T Fors" panose="020B0604020202020204" charset="0"/>
              </a:rPr>
              <a:t>influencers</a:t>
            </a:r>
            <a:endParaRPr lang="nl-NL" sz="2400" b="1" dirty="0">
              <a:solidFill>
                <a:schemeClr val="bg1"/>
              </a:solidFill>
              <a:latin typeface="TT Fors" panose="020B06040202020202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aping: an epidemic among teenagers – The Tide">
            <a:extLst>
              <a:ext uri="{FF2B5EF4-FFF2-40B4-BE49-F238E27FC236}">
                <a16:creationId xmlns:a16="http://schemas.microsoft.com/office/drawing/2014/main" id="{0927696E-A95D-CFC9-156D-69781404E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5702" y="36576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22770C80-BF9F-9C3E-BA74-9A4A050FDF0B}"/>
              </a:ext>
            </a:extLst>
          </p:cNvPr>
          <p:cNvSpPr/>
          <p:nvPr/>
        </p:nvSpPr>
        <p:spPr>
          <a:xfrm rot="16943218" flipV="1">
            <a:off x="3973916" y="3241735"/>
            <a:ext cx="1320937" cy="373165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07A783-026A-8B73-1C7B-2FB875FC34F5}"/>
              </a:ext>
            </a:extLst>
          </p:cNvPr>
          <p:cNvSpPr txBox="1"/>
          <p:nvPr/>
        </p:nvSpPr>
        <p:spPr>
          <a:xfrm>
            <a:off x="4900247" y="2200387"/>
            <a:ext cx="4878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0" i="0" dirty="0">
                <a:solidFill>
                  <a:srgbClr val="374151"/>
                </a:solidFill>
                <a:effectLst/>
                <a:latin typeface="TT Fors" panose="020B0604020202020204" charset="0"/>
              </a:rPr>
              <a:t>Verslaving</a:t>
            </a:r>
            <a:endParaRPr lang="nl-NL" sz="4000" dirty="0">
              <a:latin typeface="TT Fors" panose="020B060402020202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61566-B48A-3C95-23E8-5F631997F727}"/>
              </a:ext>
            </a:extLst>
          </p:cNvPr>
          <p:cNvSpPr txBox="1"/>
          <p:nvPr/>
        </p:nvSpPr>
        <p:spPr>
          <a:xfrm>
            <a:off x="1665772" y="3271406"/>
            <a:ext cx="22751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374151"/>
                </a:solidFill>
                <a:latin typeface="TT Fors" panose="020B0604020202020204" charset="0"/>
              </a:rPr>
              <a:t>Opg</a:t>
            </a:r>
            <a:r>
              <a:rPr lang="nl-NL" sz="2800" b="0" i="0" dirty="0">
                <a:solidFill>
                  <a:srgbClr val="374151"/>
                </a:solidFill>
                <a:effectLst/>
                <a:latin typeface="TT Fors" panose="020B0604020202020204" charset="0"/>
              </a:rPr>
              <a:t>ejaagd gevoel 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B000D721-B27D-31E9-3C5F-889179C77080}"/>
              </a:ext>
            </a:extLst>
          </p:cNvPr>
          <p:cNvSpPr/>
          <p:nvPr/>
        </p:nvSpPr>
        <p:spPr>
          <a:xfrm rot="12496047">
            <a:off x="3166379" y="3917512"/>
            <a:ext cx="1320937" cy="452953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C4676FAF-4CF5-6B7C-1D82-18EEF5A48BE7}"/>
              </a:ext>
            </a:extLst>
          </p:cNvPr>
          <p:cNvSpPr/>
          <p:nvPr/>
        </p:nvSpPr>
        <p:spPr>
          <a:xfrm rot="20758994" flipV="1">
            <a:off x="4907298" y="3769788"/>
            <a:ext cx="1320937" cy="373165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C4C11-D8DD-FC5E-1A81-C9F4E9ED9EA2}"/>
              </a:ext>
            </a:extLst>
          </p:cNvPr>
          <p:cNvSpPr txBox="1"/>
          <p:nvPr/>
        </p:nvSpPr>
        <p:spPr>
          <a:xfrm>
            <a:off x="6337977" y="3300714"/>
            <a:ext cx="2681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374151"/>
                </a:solidFill>
                <a:latin typeface="TT Fors" panose="020B0604020202020204" charset="0"/>
              </a:rPr>
              <a:t>Problemen met concentreren en leren</a:t>
            </a:r>
            <a:endParaRPr lang="nl-NL" sz="2400" dirty="0">
              <a:latin typeface="TT Fors" panose="020B0604020202020204" charset="0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9B90D6C5-4B4E-FBC0-086F-606386A0E1EA}"/>
              </a:ext>
            </a:extLst>
          </p:cNvPr>
          <p:cNvSpPr/>
          <p:nvPr/>
        </p:nvSpPr>
        <p:spPr>
          <a:xfrm rot="10618000">
            <a:off x="3021891" y="4311830"/>
            <a:ext cx="1320937" cy="452953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C7D78-EF9C-34D5-21BD-5F6619ADE4E4}"/>
              </a:ext>
            </a:extLst>
          </p:cNvPr>
          <p:cNvSpPr txBox="1"/>
          <p:nvPr/>
        </p:nvSpPr>
        <p:spPr>
          <a:xfrm>
            <a:off x="930515" y="4727685"/>
            <a:ext cx="327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374151"/>
                </a:solidFill>
                <a:latin typeface="TT Fors" panose="020B0604020202020204" charset="0"/>
              </a:rPr>
              <a:t>Angst en stress</a:t>
            </a:r>
            <a:endParaRPr lang="nl-NL" sz="2800" b="0" i="0" dirty="0">
              <a:solidFill>
                <a:srgbClr val="374151"/>
              </a:solidFill>
              <a:effectLst/>
              <a:latin typeface="TT Fors" panose="020B0604020202020204" charset="0"/>
            </a:endParaRPr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id="{1AC7FE9D-A6DC-54A7-62B8-18F003A15A83}"/>
              </a:ext>
            </a:extLst>
          </p:cNvPr>
          <p:cNvSpPr/>
          <p:nvPr/>
        </p:nvSpPr>
        <p:spPr>
          <a:xfrm rot="14092957">
            <a:off x="3592051" y="2773535"/>
            <a:ext cx="1320937" cy="403679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26AFF-B62D-7E26-4636-102814D43543}"/>
              </a:ext>
            </a:extLst>
          </p:cNvPr>
          <p:cNvSpPr txBox="1"/>
          <p:nvPr/>
        </p:nvSpPr>
        <p:spPr>
          <a:xfrm>
            <a:off x="2270209" y="1675287"/>
            <a:ext cx="25157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74151"/>
                </a:solidFill>
                <a:latin typeface="TT Fors" panose="020B0604020202020204" charset="0"/>
              </a:rPr>
              <a:t>O</a:t>
            </a:r>
            <a:r>
              <a:rPr lang="nl-NL" sz="2400" dirty="0" err="1">
                <a:solidFill>
                  <a:srgbClr val="374151"/>
                </a:solidFill>
                <a:latin typeface="TT Fors" panose="020B0604020202020204" charset="0"/>
              </a:rPr>
              <a:t>nherstelbaar</a:t>
            </a:r>
            <a:r>
              <a:rPr lang="nl-NL" sz="2400" dirty="0">
                <a:solidFill>
                  <a:srgbClr val="374151"/>
                </a:solidFill>
                <a:latin typeface="TT Fors" panose="020B0604020202020204" charset="0"/>
              </a:rPr>
              <a:t> effect op je hersenen</a:t>
            </a:r>
            <a:endParaRPr lang="nl-NL" sz="2400" dirty="0">
              <a:latin typeface="TT Fors" panose="020B0604020202020204" charset="0"/>
            </a:endParaRP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25E9E0C4-BB35-6AF6-5512-F432BCF0EF8B}"/>
              </a:ext>
            </a:extLst>
          </p:cNvPr>
          <p:cNvSpPr/>
          <p:nvPr/>
        </p:nvSpPr>
        <p:spPr>
          <a:xfrm rot="12041780" flipH="1">
            <a:off x="4994909" y="4429770"/>
            <a:ext cx="1222247" cy="452953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DABF4C-655A-7DC8-20CC-A5C7091BAED1}"/>
              </a:ext>
            </a:extLst>
          </p:cNvPr>
          <p:cNvSpPr txBox="1"/>
          <p:nvPr/>
        </p:nvSpPr>
        <p:spPr>
          <a:xfrm>
            <a:off x="6101302" y="4966094"/>
            <a:ext cx="22751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374151"/>
                </a:solidFill>
                <a:latin typeface="TT Fors" panose="020B0604020202020204" charset="0"/>
              </a:rPr>
              <a:t>Depressie</a:t>
            </a:r>
            <a:endParaRPr lang="nl-NL" sz="2400" dirty="0">
              <a:latin typeface="TT Fors" panose="020B0604020202020204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1AFEF699-050C-0DB4-D1E5-30C8B16BE957}"/>
              </a:ext>
            </a:extLst>
          </p:cNvPr>
          <p:cNvSpPr txBox="1"/>
          <p:nvPr/>
        </p:nvSpPr>
        <p:spPr>
          <a:xfrm>
            <a:off x="-167024" y="255788"/>
            <a:ext cx="9906000" cy="1011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4800" spc="-295" dirty="0" err="1">
                <a:solidFill>
                  <a:srgbClr val="000000"/>
                </a:solidFill>
                <a:latin typeface="TT Fors Bold"/>
              </a:rPr>
              <a:t>Directe</a:t>
            </a:r>
            <a:r>
              <a:rPr lang="en-US" sz="48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4800" spc="-295" dirty="0" err="1">
                <a:solidFill>
                  <a:srgbClr val="000000"/>
                </a:solidFill>
                <a:latin typeface="TT Fors Bold"/>
              </a:rPr>
              <a:t>effecten</a:t>
            </a:r>
            <a:r>
              <a:rPr lang="en-US" sz="4800" spc="-295" dirty="0">
                <a:solidFill>
                  <a:srgbClr val="000000"/>
                </a:solidFill>
                <a:latin typeface="TT Fors Bold"/>
              </a:rPr>
              <a:t> van </a:t>
            </a:r>
            <a:r>
              <a:rPr lang="en-US" sz="4800" spc="-295" dirty="0" err="1">
                <a:solidFill>
                  <a:srgbClr val="000000"/>
                </a:solidFill>
                <a:latin typeface="TT Fors Bold"/>
              </a:rPr>
              <a:t>vapen</a:t>
            </a:r>
            <a:endParaRPr lang="en-US" sz="4800" spc="-295" dirty="0">
              <a:solidFill>
                <a:srgbClr val="000000"/>
              </a:solidFill>
              <a:latin typeface="TT Fors Bold"/>
            </a:endParaRPr>
          </a:p>
        </p:txBody>
      </p:sp>
    </p:spTree>
    <p:extLst>
      <p:ext uri="{BB962C8B-B14F-4D97-AF65-F5344CB8AC3E}">
        <p14:creationId xmlns:p14="http://schemas.microsoft.com/office/powerpoint/2010/main" val="2926917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4901D6F-C668-1169-4B0C-BED7BCEF20D9}"/>
              </a:ext>
            </a:extLst>
          </p:cNvPr>
          <p:cNvSpPr txBox="1"/>
          <p:nvPr/>
        </p:nvSpPr>
        <p:spPr>
          <a:xfrm>
            <a:off x="-167024" y="255788"/>
            <a:ext cx="9906000" cy="10118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4800" spc="-295" dirty="0" err="1">
                <a:solidFill>
                  <a:srgbClr val="000000"/>
                </a:solidFill>
                <a:latin typeface="TT Fors Bold"/>
              </a:rPr>
              <a:t>Zeldzamere</a:t>
            </a:r>
            <a:r>
              <a:rPr lang="en-US" sz="4800" spc="-295" dirty="0">
                <a:solidFill>
                  <a:srgbClr val="000000"/>
                </a:solidFill>
                <a:latin typeface="TT Fors Bold"/>
              </a:rPr>
              <a:t>, </a:t>
            </a:r>
            <a:r>
              <a:rPr lang="en-US" sz="4800" spc="-295" dirty="0" err="1">
                <a:solidFill>
                  <a:srgbClr val="000000"/>
                </a:solidFill>
                <a:latin typeface="TT Fors Bold"/>
              </a:rPr>
              <a:t>directe</a:t>
            </a:r>
            <a:r>
              <a:rPr lang="en-US" sz="48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4800" spc="-295" dirty="0" err="1">
                <a:solidFill>
                  <a:srgbClr val="000000"/>
                </a:solidFill>
                <a:latin typeface="TT Fors Bold"/>
              </a:rPr>
              <a:t>effecten</a:t>
            </a:r>
            <a:endParaRPr lang="en-US" sz="4800" spc="-295" dirty="0">
              <a:solidFill>
                <a:srgbClr val="000000"/>
              </a:solidFill>
              <a:latin typeface="TT Fors Bold"/>
            </a:endParaRPr>
          </a:p>
        </p:txBody>
      </p:sp>
      <p:pic>
        <p:nvPicPr>
          <p:cNvPr id="3" name="Picture 4" descr="Nicotine - Wikipedia">
            <a:extLst>
              <a:ext uri="{FF2B5EF4-FFF2-40B4-BE49-F238E27FC236}">
                <a16:creationId xmlns:a16="http://schemas.microsoft.com/office/drawing/2014/main" id="{2C9E95E2-0C0E-B6F5-3669-A5E591852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01891">
            <a:off x="1398179" y="1977236"/>
            <a:ext cx="1929716" cy="13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56CCCA-B1C9-DF09-C269-A95F70FA17E1}"/>
              </a:ext>
            </a:extLst>
          </p:cNvPr>
          <p:cNvSpPr txBox="1"/>
          <p:nvPr/>
        </p:nvSpPr>
        <p:spPr>
          <a:xfrm>
            <a:off x="-76200" y="3557077"/>
            <a:ext cx="48784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TT Fors" panose="020B0604020202020204" charset="0"/>
              </a:rPr>
              <a:t>Nicotine </a:t>
            </a:r>
            <a:r>
              <a:rPr lang="en-US" sz="4000" dirty="0" err="1">
                <a:latin typeface="TT Fors" panose="020B0604020202020204" charset="0"/>
              </a:rPr>
              <a:t>vergiftiging</a:t>
            </a:r>
            <a:endParaRPr lang="en-US" sz="4000" dirty="0">
              <a:latin typeface="TT Fors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A0C5F-EAEF-81B1-565E-57977F51B52E}"/>
              </a:ext>
            </a:extLst>
          </p:cNvPr>
          <p:cNvSpPr txBox="1"/>
          <p:nvPr/>
        </p:nvSpPr>
        <p:spPr>
          <a:xfrm>
            <a:off x="4496490" y="3557023"/>
            <a:ext cx="48784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T Fors" panose="020B0604020202020204" charset="0"/>
              </a:rPr>
              <a:t>Ernstige</a:t>
            </a:r>
            <a:r>
              <a:rPr lang="en-US" sz="4000" dirty="0">
                <a:latin typeface="TT Fors" panose="020B0604020202020204" charset="0"/>
              </a:rPr>
              <a:t> </a:t>
            </a:r>
            <a:r>
              <a:rPr lang="en-US" sz="4000" dirty="0" err="1">
                <a:latin typeface="TT Fors" panose="020B0604020202020204" charset="0"/>
              </a:rPr>
              <a:t>longontsteking</a:t>
            </a:r>
            <a:r>
              <a:rPr lang="en-US" sz="4000" dirty="0">
                <a:latin typeface="TT Fors" panose="020B0604020202020204" charset="0"/>
              </a:rPr>
              <a:t>  </a:t>
            </a:r>
            <a:endParaRPr lang="nl-NL" sz="4000" dirty="0">
              <a:latin typeface="TT Fors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CE49B-203F-D46F-3BC3-8123AF5729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283" y="1639334"/>
            <a:ext cx="2714286" cy="1823417"/>
          </a:xfrm>
          <a:prstGeom prst="rect">
            <a:avLst/>
          </a:prstGeom>
        </p:spPr>
      </p:pic>
      <p:sp>
        <p:nvSpPr>
          <p:cNvPr id="12" name="Freeform 2">
            <a:extLst>
              <a:ext uri="{FF2B5EF4-FFF2-40B4-BE49-F238E27FC236}">
                <a16:creationId xmlns:a16="http://schemas.microsoft.com/office/drawing/2014/main" id="{42AFC474-39AC-8AAB-F002-E3816FC76FDA}"/>
              </a:ext>
            </a:extLst>
          </p:cNvPr>
          <p:cNvSpPr/>
          <p:nvPr/>
        </p:nvSpPr>
        <p:spPr>
          <a:xfrm rot="5400000">
            <a:off x="1727540" y="5137974"/>
            <a:ext cx="859377" cy="344353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2">
            <a:extLst>
              <a:ext uri="{FF2B5EF4-FFF2-40B4-BE49-F238E27FC236}">
                <a16:creationId xmlns:a16="http://schemas.microsoft.com/office/drawing/2014/main" id="{7B135377-644C-126B-6B51-392C625430B8}"/>
              </a:ext>
            </a:extLst>
          </p:cNvPr>
          <p:cNvSpPr/>
          <p:nvPr/>
        </p:nvSpPr>
        <p:spPr>
          <a:xfrm rot="3157431">
            <a:off x="2882376" y="5098445"/>
            <a:ext cx="660468" cy="226476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1AF00A0F-C968-29C4-0332-1F81FD66288A}"/>
              </a:ext>
            </a:extLst>
          </p:cNvPr>
          <p:cNvSpPr/>
          <p:nvPr/>
        </p:nvSpPr>
        <p:spPr>
          <a:xfrm rot="7164382" flipV="1">
            <a:off x="857396" y="5143652"/>
            <a:ext cx="847215" cy="262978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39CB1D-4BCC-4D17-1481-371A443FDF35}"/>
              </a:ext>
            </a:extLst>
          </p:cNvPr>
          <p:cNvSpPr txBox="1"/>
          <p:nvPr/>
        </p:nvSpPr>
        <p:spPr>
          <a:xfrm>
            <a:off x="3410017" y="5252247"/>
            <a:ext cx="2192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T Fors" panose="020B0604020202020204" charset="0"/>
              </a:rPr>
              <a:t>Misselijkheid</a:t>
            </a:r>
            <a:r>
              <a:rPr lang="en-US" sz="2000" dirty="0">
                <a:latin typeface="TT Fors" panose="020B0604020202020204" charset="0"/>
              </a:rPr>
              <a:t> </a:t>
            </a:r>
            <a:r>
              <a:rPr lang="en-US" sz="2000" dirty="0" err="1">
                <a:latin typeface="TT Fors" panose="020B0604020202020204" charset="0"/>
              </a:rPr>
              <a:t>en</a:t>
            </a:r>
            <a:r>
              <a:rPr lang="en-US" sz="2000" dirty="0">
                <a:latin typeface="TT Fors" panose="020B0604020202020204" charset="0"/>
              </a:rPr>
              <a:t> </a:t>
            </a:r>
            <a:r>
              <a:rPr lang="en-US" sz="2000" dirty="0" err="1">
                <a:latin typeface="TT Fors" panose="020B0604020202020204" charset="0"/>
              </a:rPr>
              <a:t>braken</a:t>
            </a:r>
            <a:endParaRPr lang="nl-NL" sz="2000" dirty="0">
              <a:latin typeface="TT Fors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935715-01D3-93BB-87C9-C124E6014DE0}"/>
              </a:ext>
            </a:extLst>
          </p:cNvPr>
          <p:cNvSpPr txBox="1"/>
          <p:nvPr/>
        </p:nvSpPr>
        <p:spPr>
          <a:xfrm>
            <a:off x="1603543" y="5757627"/>
            <a:ext cx="1831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T Fors" panose="020B0604020202020204" charset="0"/>
              </a:rPr>
              <a:t>Hoofdpijn</a:t>
            </a:r>
            <a:r>
              <a:rPr lang="en-US" sz="2000" dirty="0">
                <a:latin typeface="TT Fors" panose="020B0604020202020204" charset="0"/>
              </a:rPr>
              <a:t> </a:t>
            </a:r>
            <a:r>
              <a:rPr lang="en-US" sz="2000" dirty="0" err="1">
                <a:latin typeface="TT Fors" panose="020B0604020202020204" charset="0"/>
              </a:rPr>
              <a:t>en</a:t>
            </a:r>
            <a:r>
              <a:rPr lang="en-US" sz="2000" dirty="0">
                <a:latin typeface="TT Fors" panose="020B0604020202020204" charset="0"/>
              </a:rPr>
              <a:t> </a:t>
            </a:r>
            <a:r>
              <a:rPr lang="en-US" sz="2000" dirty="0" err="1">
                <a:latin typeface="TT Fors" panose="020B0604020202020204" charset="0"/>
              </a:rPr>
              <a:t>duizeligheid</a:t>
            </a:r>
            <a:endParaRPr lang="nl-NL" sz="2000" dirty="0">
              <a:latin typeface="TT Fors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4C443-84B8-0104-3969-67314E700A0A}"/>
              </a:ext>
            </a:extLst>
          </p:cNvPr>
          <p:cNvSpPr txBox="1"/>
          <p:nvPr/>
        </p:nvSpPr>
        <p:spPr>
          <a:xfrm>
            <a:off x="63406" y="5570457"/>
            <a:ext cx="140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T Fors" panose="020B0604020202020204" charset="0"/>
              </a:rPr>
              <a:t>Buikpijn</a:t>
            </a:r>
            <a:r>
              <a:rPr lang="en-US" sz="2000" dirty="0">
                <a:latin typeface="TT Fors" panose="020B0604020202020204" charset="0"/>
              </a:rPr>
              <a:t> </a:t>
            </a:r>
            <a:r>
              <a:rPr lang="en-US" sz="2000" dirty="0" err="1">
                <a:latin typeface="TT Fors" panose="020B0604020202020204" charset="0"/>
              </a:rPr>
              <a:t>en</a:t>
            </a:r>
            <a:r>
              <a:rPr lang="en-US" sz="2000" dirty="0">
                <a:latin typeface="TT Fors" panose="020B0604020202020204" charset="0"/>
              </a:rPr>
              <a:t> </a:t>
            </a:r>
            <a:r>
              <a:rPr lang="en-US" sz="2000" dirty="0" err="1">
                <a:latin typeface="TT Fors" panose="020B0604020202020204" charset="0"/>
              </a:rPr>
              <a:t>diarree</a:t>
            </a:r>
            <a:endParaRPr lang="nl-NL" sz="2000" dirty="0">
              <a:latin typeface="TT For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78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831DBD-FE84-481E-40EB-02927A27AF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816" y="2461834"/>
            <a:ext cx="4351338" cy="2911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94A84-4238-D8A7-EBA3-F196751D66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5446" y="2461834"/>
            <a:ext cx="4713309" cy="2911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C12FDA-D092-DC36-C356-D34701098C39}"/>
              </a:ext>
            </a:extLst>
          </p:cNvPr>
          <p:cNvSpPr txBox="1"/>
          <p:nvPr/>
        </p:nvSpPr>
        <p:spPr>
          <a:xfrm>
            <a:off x="391886" y="304800"/>
            <a:ext cx="8921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T Fors Bold" panose="020B0604020202020204" charset="0"/>
                <a:cs typeface="Arial" panose="020B0604020202020204" pitchFamily="34" charset="0"/>
              </a:rPr>
              <a:t>Nicotine &amp; de</a:t>
            </a:r>
            <a:r>
              <a:rPr lang="en-NL" sz="4400" b="1" dirty="0">
                <a:latin typeface="TT Fors Bold" panose="020B0604020202020204" charset="0"/>
                <a:cs typeface="Arial" panose="020B0604020202020204" pitchFamily="34" charset="0"/>
              </a:rPr>
              <a:t> huid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83799-E119-CF1B-05F9-B3B04482C336}"/>
              </a:ext>
            </a:extLst>
          </p:cNvPr>
          <p:cNvSpPr txBox="1"/>
          <p:nvPr/>
        </p:nvSpPr>
        <p:spPr>
          <a:xfrm>
            <a:off x="1295400" y="175135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600" b="1" dirty="0">
                <a:latin typeface="TT Fors" panose="020B0604020202020204" charset="0"/>
                <a:cs typeface="Arial" panose="020B0604020202020204" pitchFamily="34" charset="0"/>
              </a:rPr>
              <a:t>- nicotine			+</a:t>
            </a:r>
            <a:r>
              <a:rPr lang="en-US" sz="3600" b="1" dirty="0">
                <a:latin typeface="TT Fors" panose="020B0604020202020204" charset="0"/>
                <a:cs typeface="Arial" panose="020B0604020202020204" pitchFamily="34" charset="0"/>
              </a:rPr>
              <a:t> </a:t>
            </a:r>
            <a:r>
              <a:rPr lang="en-NL" sz="3600" b="1" dirty="0">
                <a:latin typeface="TT Fors" panose="020B0604020202020204" charset="0"/>
                <a:cs typeface="Arial" panose="020B0604020202020204" pitchFamily="34" charset="0"/>
              </a:rPr>
              <a:t>nicotine</a:t>
            </a:r>
          </a:p>
        </p:txBody>
      </p:sp>
    </p:spTree>
    <p:extLst>
      <p:ext uri="{BB962C8B-B14F-4D97-AF65-F5344CB8AC3E}">
        <p14:creationId xmlns:p14="http://schemas.microsoft.com/office/powerpoint/2010/main" val="451820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9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054" y="3143797"/>
            <a:ext cx="9043492" cy="105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Biologie</a:t>
            </a:r>
            <a:endParaRPr lang="en-US" sz="6146" spc="-295" dirty="0">
              <a:solidFill>
                <a:srgbClr val="000000"/>
              </a:solidFill>
              <a:latin typeface="TT For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208FBBA-A6FC-F891-3DF0-7638268906A9}"/>
              </a:ext>
            </a:extLst>
          </p:cNvPr>
          <p:cNvSpPr txBox="1"/>
          <p:nvPr/>
        </p:nvSpPr>
        <p:spPr>
          <a:xfrm>
            <a:off x="1752600" y="359126"/>
            <a:ext cx="6439761" cy="321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4800" spc="-295" dirty="0">
                <a:solidFill>
                  <a:srgbClr val="000000"/>
                </a:solidFill>
                <a:latin typeface="TT Fors Bold"/>
                <a:sym typeface="Wingdings" panose="05000000000000000000" pitchFamily="2" charset="2"/>
              </a:rPr>
              <a:t>Wat is </a:t>
            </a:r>
            <a:r>
              <a:rPr lang="en-US" sz="4800" spc="-295" dirty="0" err="1">
                <a:solidFill>
                  <a:srgbClr val="000000"/>
                </a:solidFill>
                <a:latin typeface="TT Fors Bold"/>
                <a:sym typeface="Wingdings" panose="05000000000000000000" pitchFamily="2" charset="2"/>
              </a:rPr>
              <a:t>roken</a:t>
            </a:r>
            <a:r>
              <a:rPr lang="en-US" sz="4800" spc="-295" dirty="0">
                <a:solidFill>
                  <a:srgbClr val="000000"/>
                </a:solidFill>
                <a:latin typeface="TT Fors Bold"/>
                <a:sym typeface="Wingdings" panose="05000000000000000000" pitchFamily="2" charset="2"/>
              </a:rPr>
              <a:t>?</a:t>
            </a:r>
          </a:p>
          <a:p>
            <a:pPr algn="ctr">
              <a:lnSpc>
                <a:spcPts val="8605"/>
              </a:lnSpc>
            </a:pPr>
            <a:endParaRPr lang="en-US" sz="4800" spc="-295" dirty="0">
              <a:solidFill>
                <a:srgbClr val="000000"/>
              </a:solidFill>
              <a:latin typeface="TT Fors Bold"/>
              <a:sym typeface="Wingdings" panose="05000000000000000000" pitchFamily="2" charset="2"/>
            </a:endParaRPr>
          </a:p>
          <a:p>
            <a:pPr algn="ctr">
              <a:lnSpc>
                <a:spcPts val="8605"/>
              </a:lnSpc>
            </a:pPr>
            <a:r>
              <a:rPr lang="en-US" sz="4800" spc="-295" dirty="0">
                <a:solidFill>
                  <a:srgbClr val="000000"/>
                </a:solidFill>
                <a:latin typeface="TT Fors Bold"/>
                <a:sym typeface="Wingdings" panose="05000000000000000000" pitchFamily="2" charset="2"/>
              </a:rPr>
              <a:t>Wat is </a:t>
            </a:r>
            <a:r>
              <a:rPr lang="en-US" sz="4800" spc="-295" dirty="0" err="1">
                <a:solidFill>
                  <a:srgbClr val="000000"/>
                </a:solidFill>
                <a:latin typeface="TT Fors Bold"/>
                <a:sym typeface="Wingdings" panose="05000000000000000000" pitchFamily="2" charset="2"/>
              </a:rPr>
              <a:t>vapen</a:t>
            </a:r>
            <a:r>
              <a:rPr lang="en-US" sz="4800" spc="-295" dirty="0">
                <a:solidFill>
                  <a:srgbClr val="000000"/>
                </a:solidFill>
                <a:latin typeface="TT Fors Bold"/>
                <a:sym typeface="Wingdings" panose="05000000000000000000" pitchFamily="2" charset="2"/>
              </a:rPr>
              <a:t>?</a:t>
            </a:r>
            <a:endParaRPr lang="en-US" sz="4800" spc="-295" dirty="0">
              <a:solidFill>
                <a:srgbClr val="000000"/>
              </a:solidFill>
              <a:latin typeface="TT Fors Bold"/>
            </a:endParaRPr>
          </a:p>
        </p:txBody>
      </p:sp>
    </p:spTree>
    <p:extLst>
      <p:ext uri="{BB962C8B-B14F-4D97-AF65-F5344CB8AC3E}">
        <p14:creationId xmlns:p14="http://schemas.microsoft.com/office/powerpoint/2010/main" val="3011820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5E94F049-927C-CADB-2BF8-364D220D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1085850"/>
            <a:ext cx="9020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5F72AE-9E7C-A760-7548-D7302097CA10}"/>
              </a:ext>
            </a:extLst>
          </p:cNvPr>
          <p:cNvSpPr/>
          <p:nvPr/>
        </p:nvSpPr>
        <p:spPr>
          <a:xfrm>
            <a:off x="6324600" y="1676400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Linker long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C6F9DF-C85A-159A-41F7-9C61BD836CF6}"/>
              </a:ext>
            </a:extLst>
          </p:cNvPr>
          <p:cNvSpPr/>
          <p:nvPr/>
        </p:nvSpPr>
        <p:spPr>
          <a:xfrm>
            <a:off x="7010400" y="3200400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Long </a:t>
            </a:r>
            <a:r>
              <a:rPr lang="en-US" dirty="0" err="1">
                <a:solidFill>
                  <a:schemeClr val="tx1"/>
                </a:solidFill>
              </a:rPr>
              <a:t>arterie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629274-E37D-7D63-C90E-34774B5D6C34}"/>
              </a:ext>
            </a:extLst>
          </p:cNvPr>
          <p:cNvSpPr/>
          <p:nvPr/>
        </p:nvSpPr>
        <p:spPr>
          <a:xfrm>
            <a:off x="838200" y="3220497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Long </a:t>
            </a:r>
            <a:r>
              <a:rPr lang="en-US" dirty="0" err="1">
                <a:solidFill>
                  <a:schemeClr val="tx1"/>
                </a:solidFill>
              </a:rPr>
              <a:t>vene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CB0A78-AF24-FE33-9428-A860CD489C66}"/>
              </a:ext>
            </a:extLst>
          </p:cNvPr>
          <p:cNvSpPr/>
          <p:nvPr/>
        </p:nvSpPr>
        <p:spPr>
          <a:xfrm>
            <a:off x="1593057" y="1659549"/>
            <a:ext cx="1752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Rechter</a:t>
            </a:r>
            <a:r>
              <a:rPr lang="en-US" dirty="0">
                <a:solidFill>
                  <a:schemeClr val="tx1"/>
                </a:solidFill>
              </a:rPr>
              <a:t> long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D84AE5-0C1E-44E3-B444-3D54F3F3036A}"/>
              </a:ext>
            </a:extLst>
          </p:cNvPr>
          <p:cNvSpPr/>
          <p:nvPr/>
        </p:nvSpPr>
        <p:spPr>
          <a:xfrm>
            <a:off x="4572000" y="584835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Hart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1AA1AE-C8C3-C255-41D1-413C829C6D1A}"/>
              </a:ext>
            </a:extLst>
          </p:cNvPr>
          <p:cNvSpPr/>
          <p:nvPr/>
        </p:nvSpPr>
        <p:spPr>
          <a:xfrm>
            <a:off x="4191000" y="108585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Luchtpijp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77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nd drawn dna sketch black outline vector illustration">
            <a:extLst>
              <a:ext uri="{FF2B5EF4-FFF2-40B4-BE49-F238E27FC236}">
                <a16:creationId xmlns:a16="http://schemas.microsoft.com/office/drawing/2014/main" id="{46A49606-AA31-09D5-C351-97591C6FF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278772">
            <a:off x="2903653" y="1019233"/>
            <a:ext cx="2644543" cy="663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43.600+ Sigaret Illustraties, royalty-free vector illustraties en clip-art  - iStock | Roken, Smoking, Tabak">
            <a:extLst>
              <a:ext uri="{FF2B5EF4-FFF2-40B4-BE49-F238E27FC236}">
                <a16:creationId xmlns:a16="http://schemas.microsoft.com/office/drawing/2014/main" id="{7F31BA4E-7D64-EB5E-6996-E86A874F3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869" y="381000"/>
            <a:ext cx="1460178" cy="23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6"/>
          <p:cNvSpPr txBox="1"/>
          <p:nvPr/>
        </p:nvSpPr>
        <p:spPr>
          <a:xfrm>
            <a:off x="4247695" y="1228021"/>
            <a:ext cx="5105400" cy="11304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400" spc="-100" dirty="0">
                <a:solidFill>
                  <a:srgbClr val="000000"/>
                </a:solidFill>
                <a:latin typeface="TT Fors" panose="020B0604020202020204" charset="0"/>
              </a:rPr>
              <a:t>Hoe </a:t>
            </a:r>
            <a:r>
              <a:rPr lang="en-US" sz="2400" spc="-100" dirty="0" err="1">
                <a:solidFill>
                  <a:srgbClr val="000000"/>
                </a:solidFill>
                <a:latin typeface="TT Fors" panose="020B0604020202020204" charset="0"/>
              </a:rPr>
              <a:t>meer</a:t>
            </a:r>
            <a:r>
              <a:rPr lang="en-US" sz="2400" spc="-100" dirty="0">
                <a:solidFill>
                  <a:srgbClr val="000000"/>
                </a:solidFill>
                <a:latin typeface="TT Fors" panose="020B0604020202020204" charset="0"/>
              </a:rPr>
              <a:t> rook </a:t>
            </a:r>
            <a:r>
              <a:rPr lang="en-US" sz="2400" spc="-100" dirty="0" err="1">
                <a:solidFill>
                  <a:srgbClr val="000000"/>
                </a:solidFill>
                <a:latin typeface="TT Fors" panose="020B0604020202020204" charset="0"/>
              </a:rPr>
              <a:t>en</a:t>
            </a:r>
            <a:r>
              <a:rPr lang="en-US" sz="2400" spc="-100" dirty="0">
                <a:solidFill>
                  <a:srgbClr val="000000"/>
                </a:solidFill>
                <a:latin typeface="TT Fors" panose="020B0604020202020204" charset="0"/>
              </a:rPr>
              <a:t> damp,</a:t>
            </a:r>
          </a:p>
          <a:p>
            <a:pPr>
              <a:lnSpc>
                <a:spcPts val="2939"/>
              </a:lnSpc>
            </a:pPr>
            <a:r>
              <a:rPr lang="en-US" sz="2400" spc="-100" dirty="0">
                <a:solidFill>
                  <a:srgbClr val="000000"/>
                </a:solidFill>
                <a:latin typeface="TT Fors" panose="020B0604020202020204" charset="0"/>
              </a:rPr>
              <a:t>hoe </a:t>
            </a:r>
            <a:r>
              <a:rPr lang="en-US" sz="2400" spc="-100" dirty="0" err="1">
                <a:solidFill>
                  <a:srgbClr val="000000"/>
                </a:solidFill>
                <a:latin typeface="TT Fors" panose="020B0604020202020204" charset="0"/>
              </a:rPr>
              <a:t>meer</a:t>
            </a:r>
            <a:r>
              <a:rPr lang="en-US" sz="2400" spc="-100" dirty="0">
                <a:solidFill>
                  <a:srgbClr val="000000"/>
                </a:solidFill>
                <a:latin typeface="TT Fors" panose="020B0604020202020204" charset="0"/>
              </a:rPr>
              <a:t> DNA </a:t>
            </a:r>
            <a:r>
              <a:rPr lang="en-US" sz="2400" spc="-100" dirty="0" err="1">
                <a:solidFill>
                  <a:srgbClr val="000000"/>
                </a:solidFill>
                <a:latin typeface="TT Fors" panose="020B0604020202020204" charset="0"/>
              </a:rPr>
              <a:t>schade</a:t>
            </a:r>
            <a:r>
              <a:rPr lang="en-US" sz="2400" spc="-100" dirty="0">
                <a:solidFill>
                  <a:srgbClr val="000000"/>
                </a:solidFill>
                <a:latin typeface="TT Fors" panose="020B0604020202020204" charset="0"/>
              </a:rPr>
              <a:t>,</a:t>
            </a:r>
          </a:p>
          <a:p>
            <a:pPr>
              <a:lnSpc>
                <a:spcPts val="2939"/>
              </a:lnSpc>
            </a:pPr>
            <a:r>
              <a:rPr lang="en-US" sz="2400" spc="-100" dirty="0">
                <a:solidFill>
                  <a:srgbClr val="000000"/>
                </a:solidFill>
                <a:latin typeface="TT Fors" panose="020B0604020202020204" charset="0"/>
              </a:rPr>
              <a:t>hoe </a:t>
            </a:r>
            <a:r>
              <a:rPr lang="en-US" sz="2400" spc="-100" dirty="0" err="1">
                <a:solidFill>
                  <a:srgbClr val="000000"/>
                </a:solidFill>
                <a:latin typeface="TT Fors" panose="020B0604020202020204" charset="0"/>
              </a:rPr>
              <a:t>groter</a:t>
            </a:r>
            <a:r>
              <a:rPr lang="en-US" sz="2400" spc="-100" dirty="0">
                <a:solidFill>
                  <a:srgbClr val="000000"/>
                </a:solidFill>
                <a:latin typeface="TT Fors" panose="020B0604020202020204" charset="0"/>
              </a:rPr>
              <a:t> de </a:t>
            </a:r>
            <a:r>
              <a:rPr lang="en-US" sz="2400" spc="-100" dirty="0" err="1">
                <a:solidFill>
                  <a:srgbClr val="000000"/>
                </a:solidFill>
                <a:latin typeface="TT Fors" panose="020B0604020202020204" charset="0"/>
              </a:rPr>
              <a:t>kans</a:t>
            </a:r>
            <a:r>
              <a:rPr lang="en-US" sz="2400" spc="-100" dirty="0">
                <a:solidFill>
                  <a:srgbClr val="000000"/>
                </a:solidFill>
                <a:latin typeface="TT Fors" panose="020B0604020202020204" charset="0"/>
              </a:rPr>
              <a:t> op </a:t>
            </a:r>
            <a:r>
              <a:rPr lang="en-US" sz="2400" spc="-100" dirty="0" err="1">
                <a:solidFill>
                  <a:srgbClr val="000000"/>
                </a:solidFill>
                <a:latin typeface="TT Fors" panose="020B0604020202020204" charset="0"/>
              </a:rPr>
              <a:t>kanker</a:t>
            </a:r>
            <a:endParaRPr lang="en-US" sz="2400" spc="-100" dirty="0">
              <a:solidFill>
                <a:srgbClr val="000000"/>
              </a:solidFill>
              <a:latin typeface="TT Fors" panose="020B06040202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BBCBA-4189-A23F-8287-A05EA53CB5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19447">
            <a:off x="1451732" y="1155933"/>
            <a:ext cx="824109" cy="2405052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2957328" flipV="1">
            <a:off x="2273918" y="2694077"/>
            <a:ext cx="1320937" cy="427946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20540B2-0EE6-85CC-1AA7-354CF77F1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4"/>
          <a:stretch/>
        </p:blipFill>
        <p:spPr bwMode="auto">
          <a:xfrm>
            <a:off x="6096000" y="5257801"/>
            <a:ext cx="3286125" cy="194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2">
            <a:extLst>
              <a:ext uri="{FF2B5EF4-FFF2-40B4-BE49-F238E27FC236}">
                <a16:creationId xmlns:a16="http://schemas.microsoft.com/office/drawing/2014/main" id="{E6988550-C73F-ED90-534A-4CF3A7B4E952}"/>
              </a:ext>
            </a:extLst>
          </p:cNvPr>
          <p:cNvSpPr/>
          <p:nvPr/>
        </p:nvSpPr>
        <p:spPr>
          <a:xfrm rot="1628948">
            <a:off x="4599688" y="5334883"/>
            <a:ext cx="1320937" cy="574477"/>
          </a:xfrm>
          <a:custGeom>
            <a:avLst/>
            <a:gdLst/>
            <a:ahLst/>
            <a:cxnLst/>
            <a:rect l="l" t="t" r="r" b="b"/>
            <a:pathLst>
              <a:path w="1320937" h="373165">
                <a:moveTo>
                  <a:pt x="0" y="373164"/>
                </a:moveTo>
                <a:lnTo>
                  <a:pt x="1320937" y="373164"/>
                </a:lnTo>
                <a:lnTo>
                  <a:pt x="1320937" y="0"/>
                </a:lnTo>
                <a:lnTo>
                  <a:pt x="0" y="0"/>
                </a:lnTo>
                <a:lnTo>
                  <a:pt x="0" y="373164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Irregular Heartbeat Stock Illustrations – 399 Irregular Heartbeat Stock  Illustrations, Vectors &amp; Clipart - Dreamstime">
            <a:extLst>
              <a:ext uri="{FF2B5EF4-FFF2-40B4-BE49-F238E27FC236}">
                <a16:creationId xmlns:a16="http://schemas.microsoft.com/office/drawing/2014/main" id="{47C8D467-B1D4-0D1F-0F5A-338608EDE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388" y="3677893"/>
            <a:ext cx="2679314" cy="26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rregular Heartbeat Stock Illustrations – 399 Irregular Heartbeat Stock  Illustrations, Vectors &amp; Clipart - Dreamstime">
            <a:extLst>
              <a:ext uri="{FF2B5EF4-FFF2-40B4-BE49-F238E27FC236}">
                <a16:creationId xmlns:a16="http://schemas.microsoft.com/office/drawing/2014/main" id="{51A5FF2F-70A0-294C-B2D7-77662B4EB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006" y="4072400"/>
            <a:ext cx="2679314" cy="267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276897" y="239436"/>
            <a:ext cx="9352206" cy="856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5"/>
              </a:lnSpc>
            </a:pPr>
            <a:r>
              <a:rPr lang="en-US" sz="4000" spc="-251" dirty="0" err="1">
                <a:solidFill>
                  <a:srgbClr val="000000"/>
                </a:solidFill>
                <a:latin typeface="TT Fors Bold"/>
              </a:rPr>
              <a:t>Roken</a:t>
            </a:r>
            <a:r>
              <a:rPr lang="en-US" sz="4000" spc="-251" dirty="0">
                <a:solidFill>
                  <a:srgbClr val="000000"/>
                </a:solidFill>
                <a:latin typeface="TT Fors Bold"/>
              </a:rPr>
              <a:t>/vapen </a:t>
            </a:r>
            <a:r>
              <a:rPr lang="en-US" sz="4000" spc="-251" dirty="0" err="1">
                <a:solidFill>
                  <a:srgbClr val="000000"/>
                </a:solidFill>
                <a:latin typeface="TT Fors Bold"/>
              </a:rPr>
              <a:t>en</a:t>
            </a:r>
            <a:r>
              <a:rPr lang="en-US" sz="4000" spc="-251" dirty="0">
                <a:solidFill>
                  <a:srgbClr val="000000"/>
                </a:solidFill>
                <a:latin typeface="TT Fors Bold"/>
              </a:rPr>
              <a:t> hart- </a:t>
            </a:r>
            <a:r>
              <a:rPr lang="en-US" sz="4000" spc="-251" dirty="0" err="1">
                <a:solidFill>
                  <a:srgbClr val="000000"/>
                </a:solidFill>
                <a:latin typeface="TT Fors Bold"/>
              </a:rPr>
              <a:t>en</a:t>
            </a:r>
            <a:r>
              <a:rPr lang="en-US" sz="4000" spc="-251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4000" spc="-251" dirty="0" err="1">
                <a:solidFill>
                  <a:srgbClr val="000000"/>
                </a:solidFill>
                <a:latin typeface="TT Fors Bold"/>
              </a:rPr>
              <a:t>vaatziekten</a:t>
            </a:r>
            <a:endParaRPr lang="en-US" sz="4000" spc="-251" dirty="0">
              <a:solidFill>
                <a:srgbClr val="000000"/>
              </a:solidFill>
              <a:latin typeface="TT For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7496" y="2422370"/>
            <a:ext cx="2111796" cy="698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400" spc="-91" dirty="0">
                <a:solidFill>
                  <a:srgbClr val="000000"/>
                </a:solidFill>
                <a:latin typeface="TT Fors"/>
              </a:rPr>
              <a:t>Teer </a:t>
            </a:r>
            <a:r>
              <a:rPr lang="en-US" sz="2400" spc="-91" dirty="0" err="1">
                <a:solidFill>
                  <a:srgbClr val="000000"/>
                </a:solidFill>
                <a:latin typeface="TT Fors"/>
              </a:rPr>
              <a:t>en</a:t>
            </a:r>
            <a:r>
              <a:rPr lang="en-US" sz="2400" spc="-91" dirty="0">
                <a:solidFill>
                  <a:srgbClr val="000000"/>
                </a:solidFill>
                <a:latin typeface="TT Fors"/>
              </a:rPr>
              <a:t> </a:t>
            </a:r>
            <a:r>
              <a:rPr lang="en-US" sz="2400" spc="-91" dirty="0" err="1">
                <a:solidFill>
                  <a:srgbClr val="000000"/>
                </a:solidFill>
                <a:latin typeface="TT Fors"/>
              </a:rPr>
              <a:t>chemicaliën</a:t>
            </a:r>
            <a:endParaRPr lang="en-US" sz="2400" spc="-91" dirty="0">
              <a:solidFill>
                <a:srgbClr val="000000"/>
              </a:solidFill>
              <a:latin typeface="TT Fors"/>
            </a:endParaRPr>
          </a:p>
        </p:txBody>
      </p:sp>
      <p:sp>
        <p:nvSpPr>
          <p:cNvPr id="5" name="Freeform 5"/>
          <p:cNvSpPr/>
          <p:nvPr/>
        </p:nvSpPr>
        <p:spPr>
          <a:xfrm rot="372280">
            <a:off x="2410506" y="2548897"/>
            <a:ext cx="679097" cy="309838"/>
          </a:xfrm>
          <a:custGeom>
            <a:avLst/>
            <a:gdLst/>
            <a:ahLst/>
            <a:cxnLst/>
            <a:rect l="l" t="t" r="r" b="b"/>
            <a:pathLst>
              <a:path w="679097" h="309838">
                <a:moveTo>
                  <a:pt x="0" y="0"/>
                </a:moveTo>
                <a:lnTo>
                  <a:pt x="679097" y="0"/>
                </a:lnTo>
                <a:lnTo>
                  <a:pt x="679097" y="309838"/>
                </a:lnTo>
                <a:lnTo>
                  <a:pt x="0" y="3098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 rot="3103027">
            <a:off x="6917427" y="3272569"/>
            <a:ext cx="679097" cy="309838"/>
          </a:xfrm>
          <a:custGeom>
            <a:avLst/>
            <a:gdLst/>
            <a:ahLst/>
            <a:cxnLst/>
            <a:rect l="l" t="t" r="r" b="b"/>
            <a:pathLst>
              <a:path w="679097" h="309838">
                <a:moveTo>
                  <a:pt x="0" y="0"/>
                </a:moveTo>
                <a:lnTo>
                  <a:pt x="679097" y="0"/>
                </a:lnTo>
                <a:lnTo>
                  <a:pt x="679097" y="309838"/>
                </a:lnTo>
                <a:lnTo>
                  <a:pt x="0" y="3098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14" name="Freeform 14"/>
          <p:cNvSpPr/>
          <p:nvPr/>
        </p:nvSpPr>
        <p:spPr>
          <a:xfrm rot="19561879">
            <a:off x="6858351" y="5009880"/>
            <a:ext cx="641755" cy="328568"/>
          </a:xfrm>
          <a:custGeom>
            <a:avLst/>
            <a:gdLst/>
            <a:ahLst/>
            <a:cxnLst/>
            <a:rect l="l" t="t" r="r" b="b"/>
            <a:pathLst>
              <a:path w="679097" h="309838">
                <a:moveTo>
                  <a:pt x="0" y="0"/>
                </a:moveTo>
                <a:lnTo>
                  <a:pt x="679098" y="0"/>
                </a:lnTo>
                <a:lnTo>
                  <a:pt x="679098" y="309838"/>
                </a:lnTo>
                <a:lnTo>
                  <a:pt x="0" y="3098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extBox 15"/>
          <p:cNvSpPr txBox="1"/>
          <p:nvPr/>
        </p:nvSpPr>
        <p:spPr>
          <a:xfrm>
            <a:off x="7765213" y="3807126"/>
            <a:ext cx="2168680" cy="698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</a:pPr>
            <a:r>
              <a:rPr lang="en-US" sz="2400" spc="-91" dirty="0">
                <a:solidFill>
                  <a:srgbClr val="000000"/>
                </a:solidFill>
                <a:latin typeface="TT Fors"/>
              </a:rPr>
              <a:t>Hart- </a:t>
            </a:r>
            <a:r>
              <a:rPr lang="en-US" sz="2400" spc="-91" dirty="0" err="1">
                <a:solidFill>
                  <a:srgbClr val="000000"/>
                </a:solidFill>
                <a:latin typeface="TT Fors"/>
              </a:rPr>
              <a:t>en</a:t>
            </a:r>
            <a:endParaRPr lang="en-US" sz="2400" spc="-91" dirty="0">
              <a:solidFill>
                <a:srgbClr val="000000"/>
              </a:solidFill>
              <a:latin typeface="TT Fors"/>
            </a:endParaRPr>
          </a:p>
          <a:p>
            <a:pPr>
              <a:lnSpc>
                <a:spcPts val="2659"/>
              </a:lnSpc>
            </a:pPr>
            <a:r>
              <a:rPr lang="en-US" sz="2400" spc="-91" dirty="0" err="1">
                <a:solidFill>
                  <a:srgbClr val="000000"/>
                </a:solidFill>
                <a:latin typeface="TT Fors"/>
              </a:rPr>
              <a:t>vaatziekten</a:t>
            </a:r>
            <a:endParaRPr lang="en-US" sz="2400" spc="-91" dirty="0">
              <a:solidFill>
                <a:srgbClr val="000000"/>
              </a:solidFill>
              <a:latin typeface="TT Fors"/>
            </a:endParaRPr>
          </a:p>
        </p:txBody>
      </p:sp>
      <p:pic>
        <p:nvPicPr>
          <p:cNvPr id="1026" name="Picture 2" descr="atherosclerosis Icon - Free PNG &amp; SVG 4976351 - Noun Project">
            <a:extLst>
              <a:ext uri="{FF2B5EF4-FFF2-40B4-BE49-F238E27FC236}">
                <a16:creationId xmlns:a16="http://schemas.microsoft.com/office/drawing/2014/main" id="{D81EA7E7-3CEE-CED9-1B5F-E710E6B64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39942">
            <a:off x="3812398" y="158890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Vasoconstriction Stock Illustrations – 210 Vasoconstriction Stock  Illustrations, Vectors &amp; Clipart - Dreamstime">
            <a:extLst>
              <a:ext uri="{FF2B5EF4-FFF2-40B4-BE49-F238E27FC236}">
                <a16:creationId xmlns:a16="http://schemas.microsoft.com/office/drawing/2014/main" id="{DDF3745D-B69E-BDA5-5C1B-C589CBC90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279818">
            <a:off x="4947009" y="4741463"/>
            <a:ext cx="1403832" cy="161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6">
            <a:extLst>
              <a:ext uri="{FF2B5EF4-FFF2-40B4-BE49-F238E27FC236}">
                <a16:creationId xmlns:a16="http://schemas.microsoft.com/office/drawing/2014/main" id="{4301A30F-68D6-36F5-A741-FB3D6DE91ADF}"/>
              </a:ext>
            </a:extLst>
          </p:cNvPr>
          <p:cNvSpPr txBox="1"/>
          <p:nvPr/>
        </p:nvSpPr>
        <p:spPr>
          <a:xfrm>
            <a:off x="-35092" y="5204867"/>
            <a:ext cx="2114116" cy="352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400" spc="-91" dirty="0">
                <a:solidFill>
                  <a:srgbClr val="000000"/>
                </a:solidFill>
                <a:latin typeface="TT Fors"/>
              </a:rPr>
              <a:t>Nicotine</a:t>
            </a: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BC59C685-7C10-6775-6EE6-82613030E1EE}"/>
              </a:ext>
            </a:extLst>
          </p:cNvPr>
          <p:cNvSpPr/>
          <p:nvPr/>
        </p:nvSpPr>
        <p:spPr>
          <a:xfrm rot="150443">
            <a:off x="1821210" y="5263246"/>
            <a:ext cx="679097" cy="309838"/>
          </a:xfrm>
          <a:custGeom>
            <a:avLst/>
            <a:gdLst/>
            <a:ahLst/>
            <a:cxnLst/>
            <a:rect l="l" t="t" r="r" b="b"/>
            <a:pathLst>
              <a:path w="679097" h="309838">
                <a:moveTo>
                  <a:pt x="0" y="0"/>
                </a:moveTo>
                <a:lnTo>
                  <a:pt x="679097" y="0"/>
                </a:lnTo>
                <a:lnTo>
                  <a:pt x="679097" y="309838"/>
                </a:lnTo>
                <a:lnTo>
                  <a:pt x="0" y="3098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77965E-B497-2E82-0775-04B5383C50DE}"/>
              </a:ext>
            </a:extLst>
          </p:cNvPr>
          <p:cNvSpPr txBox="1"/>
          <p:nvPr/>
        </p:nvSpPr>
        <p:spPr>
          <a:xfrm>
            <a:off x="2900177" y="3126277"/>
            <a:ext cx="392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T Fors" panose="020B0604020202020204" charset="0"/>
              </a:rPr>
              <a:t>Aderverkalking</a:t>
            </a:r>
            <a:r>
              <a:rPr lang="en-US" sz="2400" dirty="0">
                <a:latin typeface="TT Fors" panose="020B0604020202020204" charset="0"/>
              </a:rPr>
              <a:t> </a:t>
            </a:r>
            <a:r>
              <a:rPr lang="en-US" sz="2400" dirty="0" err="1">
                <a:latin typeface="TT Fors" panose="020B0604020202020204" charset="0"/>
              </a:rPr>
              <a:t>en</a:t>
            </a:r>
            <a:r>
              <a:rPr lang="en-US" sz="2400" dirty="0">
                <a:latin typeface="TT Fors" panose="020B0604020202020204" charset="0"/>
              </a:rPr>
              <a:t> </a:t>
            </a:r>
            <a:r>
              <a:rPr lang="en-US" sz="2400" dirty="0" err="1">
                <a:latin typeface="TT Fors" panose="020B0604020202020204" charset="0"/>
              </a:rPr>
              <a:t>stolsels</a:t>
            </a:r>
            <a:endParaRPr lang="nl-NL" sz="2400" dirty="0">
              <a:latin typeface="TT Fors" panose="020B0604020202020204" charset="0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5C18B630-554B-8D65-2455-52CF25877ECB}"/>
              </a:ext>
            </a:extLst>
          </p:cNvPr>
          <p:cNvSpPr txBox="1"/>
          <p:nvPr/>
        </p:nvSpPr>
        <p:spPr>
          <a:xfrm>
            <a:off x="3276600" y="617552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T Fors" panose="020B0604020202020204" charset="0"/>
              </a:rPr>
              <a:t>Versnelde</a:t>
            </a:r>
            <a:r>
              <a:rPr lang="en-US" sz="2400" dirty="0">
                <a:latin typeface="TT Fors" panose="020B0604020202020204" charset="0"/>
              </a:rPr>
              <a:t> </a:t>
            </a:r>
            <a:r>
              <a:rPr lang="en-US" sz="2400" dirty="0" err="1">
                <a:latin typeface="TT Fors" panose="020B0604020202020204" charset="0"/>
              </a:rPr>
              <a:t>hartslag</a:t>
            </a:r>
            <a:r>
              <a:rPr lang="en-US" sz="2400" dirty="0">
                <a:latin typeface="TT Fors" panose="020B0604020202020204" charset="0"/>
              </a:rPr>
              <a:t> </a:t>
            </a:r>
            <a:r>
              <a:rPr lang="en-US" sz="2400" dirty="0" err="1">
                <a:latin typeface="TT Fors" panose="020B0604020202020204" charset="0"/>
              </a:rPr>
              <a:t>en</a:t>
            </a:r>
            <a:r>
              <a:rPr lang="en-US" sz="2400" dirty="0">
                <a:latin typeface="TT Fors" panose="020B0604020202020204" charset="0"/>
              </a:rPr>
              <a:t> </a:t>
            </a:r>
            <a:r>
              <a:rPr lang="en-US" sz="2400" dirty="0" err="1">
                <a:latin typeface="TT Fors" panose="020B0604020202020204" charset="0"/>
              </a:rPr>
              <a:t>vaatvernauwing</a:t>
            </a:r>
            <a:endParaRPr lang="nl-NL" sz="2400" dirty="0">
              <a:latin typeface="TT For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60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2862F96-ED66-B4D1-5AC2-6752A84785E4}"/>
              </a:ext>
            </a:extLst>
          </p:cNvPr>
          <p:cNvSpPr txBox="1"/>
          <p:nvPr/>
        </p:nvSpPr>
        <p:spPr>
          <a:xfrm>
            <a:off x="200697" y="22609"/>
            <a:ext cx="9352206" cy="1792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5"/>
              </a:lnSpc>
            </a:pPr>
            <a:r>
              <a:rPr lang="en-US" sz="4000" spc="-251" dirty="0" err="1">
                <a:solidFill>
                  <a:srgbClr val="000000"/>
                </a:solidFill>
                <a:latin typeface="TT Fors Bold"/>
              </a:rPr>
              <a:t>Ziek</a:t>
            </a:r>
            <a:r>
              <a:rPr lang="en-US" sz="4000" spc="-251" dirty="0">
                <a:solidFill>
                  <a:srgbClr val="000000"/>
                </a:solidFill>
                <a:latin typeface="TT Fors Bold"/>
              </a:rPr>
              <a:t> door </a:t>
            </a:r>
            <a:r>
              <a:rPr lang="en-US" sz="4000" spc="-251" dirty="0" err="1">
                <a:solidFill>
                  <a:srgbClr val="000000"/>
                </a:solidFill>
                <a:latin typeface="TT Fors Bold"/>
              </a:rPr>
              <a:t>roken</a:t>
            </a:r>
            <a:r>
              <a:rPr lang="en-US" sz="4000" spc="-251" dirty="0">
                <a:solidFill>
                  <a:srgbClr val="000000"/>
                </a:solidFill>
                <a:latin typeface="TT Fors Bold"/>
              </a:rPr>
              <a:t>/</a:t>
            </a:r>
            <a:r>
              <a:rPr lang="en-US" sz="4000" spc="-251" dirty="0" err="1">
                <a:solidFill>
                  <a:srgbClr val="000000"/>
                </a:solidFill>
                <a:latin typeface="TT Fors Bold"/>
              </a:rPr>
              <a:t>vapen</a:t>
            </a:r>
            <a:r>
              <a:rPr lang="en-US" sz="4000" spc="-251" dirty="0">
                <a:solidFill>
                  <a:srgbClr val="000000"/>
                </a:solidFill>
                <a:latin typeface="TT Fors Bold"/>
              </a:rPr>
              <a:t>: </a:t>
            </a:r>
          </a:p>
          <a:p>
            <a:pPr algn="ctr">
              <a:lnSpc>
                <a:spcPts val="7345"/>
              </a:lnSpc>
            </a:pPr>
            <a:r>
              <a:rPr lang="en-US" sz="4000" spc="-251" dirty="0" err="1">
                <a:solidFill>
                  <a:srgbClr val="000000"/>
                </a:solidFill>
                <a:latin typeface="TT Fors Bold"/>
              </a:rPr>
              <a:t>Alleen</a:t>
            </a:r>
            <a:r>
              <a:rPr lang="en-US" sz="4000" spc="-251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4000" spc="-251" dirty="0" err="1">
                <a:solidFill>
                  <a:srgbClr val="000000"/>
                </a:solidFill>
                <a:latin typeface="TT Fors Bold"/>
              </a:rPr>
              <a:t>voor</a:t>
            </a:r>
            <a:r>
              <a:rPr lang="en-US" sz="4000" spc="-251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4000" spc="-251" dirty="0" err="1">
                <a:solidFill>
                  <a:srgbClr val="000000"/>
                </a:solidFill>
                <a:latin typeface="TT Fors Bold"/>
              </a:rPr>
              <a:t>oude</a:t>
            </a:r>
            <a:r>
              <a:rPr lang="en-US" sz="4000" spc="-251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4000" spc="-251" dirty="0" err="1">
                <a:solidFill>
                  <a:srgbClr val="000000"/>
                </a:solidFill>
                <a:latin typeface="TT Fors Bold"/>
              </a:rPr>
              <a:t>mensen</a:t>
            </a:r>
            <a:r>
              <a:rPr lang="en-US" sz="4000" spc="-251" dirty="0">
                <a:solidFill>
                  <a:srgbClr val="000000"/>
                </a:solidFill>
                <a:latin typeface="TT Fors Bold"/>
              </a:rPr>
              <a:t>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D5C173C-E4DF-41E4-E7C8-3FE6CE7F3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3507" y="2189309"/>
            <a:ext cx="4039494" cy="48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verleving ouderen (85 jaar en ouder) na colorectale chirurgie beïnvloedbaar">
            <a:extLst>
              <a:ext uri="{FF2B5EF4-FFF2-40B4-BE49-F238E27FC236}">
                <a16:creationId xmlns:a16="http://schemas.microsoft.com/office/drawing/2014/main" id="{D8B7416E-E959-7B03-69DA-C7724A398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5"/>
          <a:stretch/>
        </p:blipFill>
        <p:spPr bwMode="auto">
          <a:xfrm>
            <a:off x="533400" y="2199357"/>
            <a:ext cx="4039494" cy="48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9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FAE262-1B87-A77F-0AAE-87CB896A65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28600"/>
            <a:ext cx="5690233" cy="4343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403DC9-CBEE-6CAB-24E6-C700312A2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762500"/>
            <a:ext cx="8429625" cy="255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651C16-80C2-8A89-4B5B-523C52B6DF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152400"/>
            <a:ext cx="2033587" cy="51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42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9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E6A43CDA-F09F-8BC2-7878-567158676774}"/>
              </a:ext>
            </a:extLst>
          </p:cNvPr>
          <p:cNvSpPr txBox="1"/>
          <p:nvPr/>
        </p:nvSpPr>
        <p:spPr>
          <a:xfrm>
            <a:off x="200697" y="2753635"/>
            <a:ext cx="9352206" cy="90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5"/>
              </a:lnSpc>
            </a:pPr>
            <a:r>
              <a:rPr lang="en-US" sz="5247" spc="-251" dirty="0" err="1">
                <a:solidFill>
                  <a:srgbClr val="000000"/>
                </a:solidFill>
                <a:latin typeface="TT Fors Bold"/>
              </a:rPr>
              <a:t>Vragen</a:t>
            </a:r>
            <a:r>
              <a:rPr lang="en-US" sz="5247" spc="-251" dirty="0">
                <a:solidFill>
                  <a:srgbClr val="000000"/>
                </a:solidFill>
                <a:latin typeface="TT Fors Bold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80865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9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4642418"/>
            <a:ext cx="8525000" cy="621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70"/>
              </a:lnSpc>
            </a:pPr>
            <a:r>
              <a:rPr lang="en-US" sz="5400" b="1" spc="-146" dirty="0" err="1">
                <a:solidFill>
                  <a:srgbClr val="000000"/>
                </a:solidFill>
                <a:latin typeface="TT Fors Bold" panose="020B0604020202020204" charset="0"/>
              </a:rPr>
              <a:t>Welke</a:t>
            </a:r>
            <a:r>
              <a:rPr lang="en-US" sz="5400" b="1" spc="-146" dirty="0">
                <a:solidFill>
                  <a:srgbClr val="000000"/>
                </a:solidFill>
                <a:latin typeface="TT Fors Bold" panose="020B0604020202020204" charset="0"/>
              </a:rPr>
              <a:t> </a:t>
            </a:r>
            <a:r>
              <a:rPr lang="en-US" sz="5400" b="1" spc="-146" dirty="0" err="1">
                <a:solidFill>
                  <a:srgbClr val="000000"/>
                </a:solidFill>
                <a:latin typeface="TT Fors Bold" panose="020B0604020202020204" charset="0"/>
              </a:rPr>
              <a:t>keuze</a:t>
            </a:r>
            <a:r>
              <a:rPr lang="en-US" sz="5400" b="1" spc="-146" dirty="0">
                <a:solidFill>
                  <a:srgbClr val="000000"/>
                </a:solidFill>
                <a:latin typeface="TT Fors Bold" panose="020B0604020202020204" charset="0"/>
              </a:rPr>
              <a:t> </a:t>
            </a:r>
            <a:r>
              <a:rPr lang="en-US" sz="5400" b="1" spc="-146" dirty="0" err="1">
                <a:solidFill>
                  <a:srgbClr val="000000"/>
                </a:solidFill>
                <a:latin typeface="TT Fors Bold" panose="020B0604020202020204" charset="0"/>
              </a:rPr>
              <a:t>maak</a:t>
            </a:r>
            <a:r>
              <a:rPr lang="en-US" sz="5400" b="1" spc="-146" dirty="0">
                <a:solidFill>
                  <a:srgbClr val="000000"/>
                </a:solidFill>
                <a:latin typeface="TT Fors Bold" panose="020B0604020202020204" charset="0"/>
              </a:rPr>
              <a:t> </a:t>
            </a:r>
            <a:r>
              <a:rPr lang="en-US" sz="5400" b="1" spc="-146" dirty="0" err="1">
                <a:solidFill>
                  <a:srgbClr val="000000"/>
                </a:solidFill>
                <a:latin typeface="TT Fors Bold" panose="020B0604020202020204" charset="0"/>
              </a:rPr>
              <a:t>jij</a:t>
            </a:r>
            <a:r>
              <a:rPr lang="en-US" sz="5400" b="1" spc="-146" dirty="0">
                <a:solidFill>
                  <a:srgbClr val="000000"/>
                </a:solidFill>
                <a:latin typeface="TT Fors Bold" panose="020B0604020202020204" charset="0"/>
              </a:rPr>
              <a:t>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952619" y="2478137"/>
            <a:ext cx="4082802" cy="2821657"/>
            <a:chOff x="0" y="-123825"/>
            <a:chExt cx="5443736" cy="3762208"/>
          </a:xfrm>
        </p:grpSpPr>
        <p:sp>
          <p:nvSpPr>
            <p:cNvPr id="4" name="TextBox 4"/>
            <p:cNvSpPr txBox="1"/>
            <p:nvPr/>
          </p:nvSpPr>
          <p:spPr>
            <a:xfrm>
              <a:off x="289962" y="-123825"/>
              <a:ext cx="4863811" cy="1363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09"/>
                </a:lnSpc>
              </a:pPr>
              <a:r>
                <a:rPr lang="en-US" sz="6149" spc="-295" dirty="0" err="1">
                  <a:solidFill>
                    <a:srgbClr val="000000"/>
                  </a:solidFill>
                  <a:latin typeface="TT Fors Bold"/>
                </a:rPr>
                <a:t>Vapen</a:t>
              </a:r>
              <a:endParaRPr lang="en-US" sz="6149" spc="-295" dirty="0">
                <a:solidFill>
                  <a:srgbClr val="000000"/>
                </a:solidFill>
                <a:latin typeface="TT Fors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204384"/>
              <a:ext cx="5443736" cy="24339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30"/>
                </a:lnSpc>
              </a:pPr>
              <a:r>
                <a:rPr lang="en-US" sz="3450" dirty="0">
                  <a:solidFill>
                    <a:srgbClr val="FFFFFF"/>
                  </a:solidFill>
                  <a:latin typeface="TT Fors Bold"/>
                </a:rPr>
                <a:t>#jouwkeuze</a:t>
              </a:r>
            </a:p>
            <a:p>
              <a:pPr algn="ctr">
                <a:lnSpc>
                  <a:spcPts val="4830"/>
                </a:lnSpc>
              </a:pPr>
              <a:endParaRPr lang="en-US" sz="3450" dirty="0">
                <a:solidFill>
                  <a:srgbClr val="FFFFFF"/>
                </a:solidFill>
                <a:latin typeface="TT Fors Bold"/>
              </a:endParaRPr>
            </a:p>
            <a:p>
              <a:pPr algn="ctr">
                <a:lnSpc>
                  <a:spcPts val="4830"/>
                </a:lnSpc>
              </a:pPr>
              <a:endParaRPr lang="en-US" sz="3450" dirty="0">
                <a:solidFill>
                  <a:srgbClr val="FFFFFF"/>
                </a:solidFill>
                <a:latin typeface="TT Fors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21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208FBBA-A6FC-F891-3DF0-7638268906A9}"/>
              </a:ext>
            </a:extLst>
          </p:cNvPr>
          <p:cNvSpPr txBox="1"/>
          <p:nvPr/>
        </p:nvSpPr>
        <p:spPr>
          <a:xfrm>
            <a:off x="1752600" y="359126"/>
            <a:ext cx="6439761" cy="6464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Van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roken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kun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je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ziek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worden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?</a:t>
            </a:r>
          </a:p>
          <a:p>
            <a:pPr algn="ctr">
              <a:lnSpc>
                <a:spcPts val="8605"/>
              </a:lnSpc>
            </a:pPr>
            <a:endParaRPr lang="en-US" sz="5400" spc="-295" dirty="0">
              <a:solidFill>
                <a:srgbClr val="000000"/>
              </a:solidFill>
              <a:latin typeface="TT Fors Bold"/>
            </a:endParaRPr>
          </a:p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Ja (G)	Nee (R)</a:t>
            </a:r>
          </a:p>
          <a:p>
            <a:pPr algn="ctr">
              <a:lnSpc>
                <a:spcPts val="8605"/>
              </a:lnSpc>
            </a:pPr>
            <a:endParaRPr lang="en-US" sz="4000" spc="-295" dirty="0">
              <a:solidFill>
                <a:srgbClr val="000000"/>
              </a:solidFill>
              <a:latin typeface="TT Fors Bold"/>
            </a:endParaRPr>
          </a:p>
          <a:p>
            <a:pPr algn="ctr">
              <a:lnSpc>
                <a:spcPts val="8605"/>
              </a:lnSpc>
            </a:pPr>
            <a:endParaRPr lang="en-US" sz="3200" spc="-295" dirty="0">
              <a:solidFill>
                <a:srgbClr val="000000"/>
              </a:solidFill>
              <a:latin typeface="TT Fors Bold"/>
            </a:endParaRPr>
          </a:p>
        </p:txBody>
      </p:sp>
    </p:spTree>
    <p:extLst>
      <p:ext uri="{BB962C8B-B14F-4D97-AF65-F5344CB8AC3E}">
        <p14:creationId xmlns:p14="http://schemas.microsoft.com/office/powerpoint/2010/main" val="43910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208FBBA-A6FC-F891-3DF0-7638268906A9}"/>
              </a:ext>
            </a:extLst>
          </p:cNvPr>
          <p:cNvSpPr txBox="1"/>
          <p:nvPr/>
        </p:nvSpPr>
        <p:spPr>
          <a:xfrm>
            <a:off x="1752600" y="359126"/>
            <a:ext cx="6439761" cy="5361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Van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vapen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kun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je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ziek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worden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?</a:t>
            </a:r>
          </a:p>
          <a:p>
            <a:pPr algn="ctr">
              <a:lnSpc>
                <a:spcPts val="8605"/>
              </a:lnSpc>
            </a:pPr>
            <a:endParaRPr lang="en-US" sz="5400" spc="-295" dirty="0">
              <a:solidFill>
                <a:srgbClr val="000000"/>
              </a:solidFill>
              <a:latin typeface="TT Fors Bold"/>
            </a:endParaRPr>
          </a:p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Ja (G)	Nee (R)</a:t>
            </a:r>
          </a:p>
          <a:p>
            <a:pPr algn="ctr">
              <a:lnSpc>
                <a:spcPts val="8605"/>
              </a:lnSpc>
            </a:pPr>
            <a:endParaRPr lang="en-US" sz="3200" spc="-295" dirty="0">
              <a:solidFill>
                <a:srgbClr val="000000"/>
              </a:solidFill>
              <a:latin typeface="TT Fors Bold"/>
            </a:endParaRPr>
          </a:p>
        </p:txBody>
      </p:sp>
    </p:spTree>
    <p:extLst>
      <p:ext uri="{BB962C8B-B14F-4D97-AF65-F5344CB8AC3E}">
        <p14:creationId xmlns:p14="http://schemas.microsoft.com/office/powerpoint/2010/main" val="126598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208FBBA-A6FC-F891-3DF0-7638268906A9}"/>
              </a:ext>
            </a:extLst>
          </p:cNvPr>
          <p:cNvSpPr txBox="1"/>
          <p:nvPr/>
        </p:nvSpPr>
        <p:spPr>
          <a:xfrm>
            <a:off x="1752600" y="359126"/>
            <a:ext cx="6439761" cy="6464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Vapen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is minder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schadelijk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dan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roken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?</a:t>
            </a:r>
          </a:p>
          <a:p>
            <a:pPr algn="ctr">
              <a:lnSpc>
                <a:spcPts val="8605"/>
              </a:lnSpc>
            </a:pPr>
            <a:endParaRPr lang="en-US" sz="5400" spc="-295" dirty="0">
              <a:solidFill>
                <a:srgbClr val="000000"/>
              </a:solidFill>
              <a:latin typeface="TT Fors Bold"/>
            </a:endParaRPr>
          </a:p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Ja (G)	Nee (R)</a:t>
            </a:r>
          </a:p>
          <a:p>
            <a:pPr algn="ctr">
              <a:lnSpc>
                <a:spcPts val="8605"/>
              </a:lnSpc>
            </a:pPr>
            <a:endParaRPr lang="en-US" sz="3200" spc="-295" dirty="0">
              <a:solidFill>
                <a:srgbClr val="000000"/>
              </a:solidFill>
              <a:latin typeface="TT Fors Bold"/>
            </a:endParaRPr>
          </a:p>
        </p:txBody>
      </p:sp>
    </p:spTree>
    <p:extLst>
      <p:ext uri="{BB962C8B-B14F-4D97-AF65-F5344CB8AC3E}">
        <p14:creationId xmlns:p14="http://schemas.microsoft.com/office/powerpoint/2010/main" val="1997655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208FBBA-A6FC-F891-3DF0-7638268906A9}"/>
              </a:ext>
            </a:extLst>
          </p:cNvPr>
          <p:cNvSpPr txBox="1"/>
          <p:nvPr/>
        </p:nvSpPr>
        <p:spPr>
          <a:xfrm>
            <a:off x="1752600" y="359126"/>
            <a:ext cx="6439761" cy="6464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Vapen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is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een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electronische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sigaret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? </a:t>
            </a:r>
          </a:p>
          <a:p>
            <a:pPr algn="ctr">
              <a:lnSpc>
                <a:spcPts val="8605"/>
              </a:lnSpc>
            </a:pPr>
            <a:endParaRPr lang="en-US" sz="5400" spc="-295" dirty="0">
              <a:solidFill>
                <a:srgbClr val="000000"/>
              </a:solidFill>
              <a:latin typeface="TT Fors Bold"/>
            </a:endParaRPr>
          </a:p>
          <a:p>
            <a:pPr algn="ctr">
              <a:lnSpc>
                <a:spcPts val="8605"/>
              </a:lnSpc>
            </a:pP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Ja (G)	Nee (R)</a:t>
            </a:r>
          </a:p>
          <a:p>
            <a:pPr algn="ctr">
              <a:lnSpc>
                <a:spcPts val="8605"/>
              </a:lnSpc>
            </a:pPr>
            <a:endParaRPr lang="en-US" sz="3200" spc="-295" dirty="0">
              <a:solidFill>
                <a:srgbClr val="000000"/>
              </a:solidFill>
              <a:latin typeface="TT Fors Bold"/>
            </a:endParaRPr>
          </a:p>
        </p:txBody>
      </p:sp>
    </p:spTree>
    <p:extLst>
      <p:ext uri="{BB962C8B-B14F-4D97-AF65-F5344CB8AC3E}">
        <p14:creationId xmlns:p14="http://schemas.microsoft.com/office/powerpoint/2010/main" val="231188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6208FBBA-A6FC-F891-3DF0-7638268906A9}"/>
              </a:ext>
            </a:extLst>
          </p:cNvPr>
          <p:cNvSpPr txBox="1"/>
          <p:nvPr/>
        </p:nvSpPr>
        <p:spPr>
          <a:xfrm>
            <a:off x="1752600" y="359126"/>
            <a:ext cx="6439761" cy="103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Mijn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5400" spc="-295" dirty="0" err="1">
                <a:solidFill>
                  <a:srgbClr val="000000"/>
                </a:solidFill>
                <a:latin typeface="TT Fors Bold"/>
              </a:rPr>
              <a:t>patiënten</a:t>
            </a:r>
            <a:r>
              <a:rPr lang="en-US" sz="5400" spc="-295" dirty="0">
                <a:solidFill>
                  <a:srgbClr val="000000"/>
                </a:solidFill>
                <a:latin typeface="TT Fors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374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3BF8DF0B-804B-806C-9CA4-492FAF7EE5FD}"/>
              </a:ext>
            </a:extLst>
          </p:cNvPr>
          <p:cNvSpPr txBox="1"/>
          <p:nvPr/>
        </p:nvSpPr>
        <p:spPr>
          <a:xfrm>
            <a:off x="1200421" y="506251"/>
            <a:ext cx="7410179" cy="2166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05"/>
              </a:lnSpc>
            </a:pP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Mijn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 </a:t>
            </a: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toekomstige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  </a:t>
            </a:r>
            <a:r>
              <a:rPr lang="en-US" sz="6146" spc="-295" dirty="0" err="1">
                <a:solidFill>
                  <a:srgbClr val="000000"/>
                </a:solidFill>
                <a:latin typeface="TT Fors Bold"/>
              </a:rPr>
              <a:t>patienten</a:t>
            </a:r>
            <a:r>
              <a:rPr lang="en-US" sz="6146" spc="-295" dirty="0">
                <a:solidFill>
                  <a:srgbClr val="000000"/>
                </a:solidFill>
                <a:latin typeface="TT Fors Bold"/>
              </a:rPr>
              <a:t> </a:t>
            </a:r>
          </a:p>
        </p:txBody>
      </p:sp>
      <p:pic>
        <p:nvPicPr>
          <p:cNvPr id="1026" name="Picture 2" descr="Vapes verboden in Australië: 'Smaakjes nergens voor nodig'">
            <a:extLst>
              <a:ext uri="{FF2B5EF4-FFF2-40B4-BE49-F238E27FC236}">
                <a16:creationId xmlns:a16="http://schemas.microsoft.com/office/drawing/2014/main" id="{B257E994-525C-4E66-52AE-D7B64BADC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745" y="2731902"/>
            <a:ext cx="8944110" cy="461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98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571</Words>
  <Application>Microsoft Office PowerPoint</Application>
  <PresentationFormat>Aangepast</PresentationFormat>
  <Paragraphs>125</Paragraphs>
  <Slides>36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2" baseType="lpstr">
      <vt:lpstr>TT Fors</vt:lpstr>
      <vt:lpstr>Google Sans</vt:lpstr>
      <vt:lpstr>Arial</vt:lpstr>
      <vt:lpstr>Calibri</vt:lpstr>
      <vt:lpstr>TT Fors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LUMC //bezoek arts in de klas</dc:title>
  <dc:creator>Nicole</dc:creator>
  <dc:description>Campagne preventie vapen onder jongeren in Westland</dc:description>
  <cp:lastModifiedBy>User110@A08149D02.CGM.LOCAL</cp:lastModifiedBy>
  <cp:revision>25</cp:revision>
  <dcterms:created xsi:type="dcterms:W3CDTF">2006-08-16T00:00:00Z</dcterms:created>
  <dcterms:modified xsi:type="dcterms:W3CDTF">2024-06-05T07:02:49Z</dcterms:modified>
  <dc:identifier>DAFuZ4G-cMY</dc:identifier>
</cp:coreProperties>
</file>